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3" r:id="rId4"/>
  </p:sldMasterIdLst>
  <p:notesMasterIdLst>
    <p:notesMasterId r:id="rId57"/>
  </p:notesMasterIdLst>
  <p:handoutMasterIdLst>
    <p:handoutMasterId r:id="rId58"/>
  </p:handoutMasterIdLst>
  <p:sldIdLst>
    <p:sldId id="1392" r:id="rId5"/>
    <p:sldId id="1337" r:id="rId6"/>
    <p:sldId id="1317" r:id="rId7"/>
    <p:sldId id="1320" r:id="rId8"/>
    <p:sldId id="1318" r:id="rId9"/>
    <p:sldId id="1378" r:id="rId10"/>
    <p:sldId id="1379" r:id="rId11"/>
    <p:sldId id="1380" r:id="rId12"/>
    <p:sldId id="1394" r:id="rId13"/>
    <p:sldId id="1393" r:id="rId14"/>
    <p:sldId id="1383" r:id="rId15"/>
    <p:sldId id="1384" r:id="rId16"/>
    <p:sldId id="1385" r:id="rId17"/>
    <p:sldId id="1387" r:id="rId18"/>
    <p:sldId id="1396" r:id="rId19"/>
    <p:sldId id="1395" r:id="rId20"/>
    <p:sldId id="1389" r:id="rId21"/>
    <p:sldId id="1408" r:id="rId22"/>
    <p:sldId id="1397" r:id="rId23"/>
    <p:sldId id="1398" r:id="rId24"/>
    <p:sldId id="1399" r:id="rId25"/>
    <p:sldId id="1400" r:id="rId26"/>
    <p:sldId id="1401" r:id="rId27"/>
    <p:sldId id="1402" r:id="rId28"/>
    <p:sldId id="1407" r:id="rId29"/>
    <p:sldId id="1415" r:id="rId30"/>
    <p:sldId id="1409" r:id="rId31"/>
    <p:sldId id="1410" r:id="rId32"/>
    <p:sldId id="1411" r:id="rId33"/>
    <p:sldId id="1412" r:id="rId34"/>
    <p:sldId id="1413" r:id="rId35"/>
    <p:sldId id="1414" r:id="rId36"/>
    <p:sldId id="1349" r:id="rId37"/>
    <p:sldId id="1416" r:id="rId38"/>
    <p:sldId id="1403" r:id="rId39"/>
    <p:sldId id="1428" r:id="rId40"/>
    <p:sldId id="1404" r:id="rId41"/>
    <p:sldId id="1405" r:id="rId42"/>
    <p:sldId id="1417" r:id="rId43"/>
    <p:sldId id="1418" r:id="rId44"/>
    <p:sldId id="1419" r:id="rId45"/>
    <p:sldId id="1420" r:id="rId46"/>
    <p:sldId id="1421" r:id="rId47"/>
    <p:sldId id="1422" r:id="rId48"/>
    <p:sldId id="1423" r:id="rId49"/>
    <p:sldId id="1424" r:id="rId50"/>
    <p:sldId id="1425" r:id="rId51"/>
    <p:sldId id="1426" r:id="rId52"/>
    <p:sldId id="1427" r:id="rId53"/>
    <p:sldId id="1334" r:id="rId54"/>
    <p:sldId id="1336" r:id="rId55"/>
    <p:sldId id="1355" r:id="rId56"/>
  </p:sldIdLst>
  <p:sldSz cx="12192000" cy="6858000"/>
  <p:notesSz cx="7010400" cy="9296400"/>
  <p:custDataLst>
    <p:tags r:id="rId5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guide id="3" orient="horz" pos="272" userDrawn="1">
          <p15:clr>
            <a:srgbClr val="A4A3A4"/>
          </p15:clr>
        </p15:guide>
        <p15:guide id="4" orient="horz" pos="665" userDrawn="1">
          <p15:clr>
            <a:srgbClr val="A4A3A4"/>
          </p15:clr>
        </p15:guide>
        <p15:guide id="5" orient="horz" pos="1247" userDrawn="1">
          <p15:clr>
            <a:srgbClr val="A4A3A4"/>
          </p15:clr>
        </p15:guide>
        <p15:guide id="6" orient="horz" pos="3583" userDrawn="1">
          <p15:clr>
            <a:srgbClr val="A4A3A4"/>
          </p15:clr>
        </p15:guide>
        <p15:guide id="7" orient="horz" pos="2707" userDrawn="1">
          <p15:clr>
            <a:srgbClr val="A4A3A4"/>
          </p15:clr>
        </p15:guide>
        <p15:guide id="8" orient="horz" pos="496" userDrawn="1">
          <p15:clr>
            <a:srgbClr val="A4A3A4"/>
          </p15:clr>
        </p15:guide>
        <p15:guide id="9" pos="1009" userDrawn="1">
          <p15:clr>
            <a:srgbClr val="A4A3A4"/>
          </p15:clr>
        </p15:guide>
        <p15:guide id="10" pos="5344" userDrawn="1">
          <p15:clr>
            <a:srgbClr val="A4A3A4"/>
          </p15:clr>
        </p15:guide>
        <p15:guide id="11" pos="2176" userDrawn="1">
          <p15:clr>
            <a:srgbClr val="A4A3A4"/>
          </p15:clr>
        </p15:guide>
        <p15:guide id="12" pos="2351" userDrawn="1">
          <p15:clr>
            <a:srgbClr val="A4A3A4"/>
          </p15:clr>
        </p15:guide>
        <p15:guide id="13" pos="539" userDrawn="1">
          <p15:clr>
            <a:srgbClr val="A4A3A4"/>
          </p15:clr>
        </p15:guide>
        <p15:guide id="14" orient="horz" pos="825" userDrawn="1">
          <p15:clr>
            <a:srgbClr val="A4A3A4"/>
          </p15:clr>
        </p15:guide>
        <p15:guide id="15" orient="horz" pos="3967" userDrawn="1">
          <p15:clr>
            <a:srgbClr val="A4A3A4"/>
          </p15:clr>
        </p15:guide>
        <p15:guide id="16" orient="horz" pos="592" userDrawn="1">
          <p15:clr>
            <a:srgbClr val="A4A3A4"/>
          </p15:clr>
        </p15:guide>
        <p15:guide id="17" orient="horz" pos="816" userDrawn="1">
          <p15:clr>
            <a:srgbClr val="A4A3A4"/>
          </p15:clr>
        </p15:guide>
        <p15:guide id="18" pos="3712" userDrawn="1">
          <p15:clr>
            <a:srgbClr val="A4A3A4"/>
          </p15:clr>
        </p15:guide>
        <p15:guide id="19" pos="1201" userDrawn="1">
          <p15:clr>
            <a:srgbClr val="A4A3A4"/>
          </p15:clr>
        </p15:guide>
        <p15:guide id="20" pos="7360" userDrawn="1">
          <p15:clr>
            <a:srgbClr val="A4A3A4"/>
          </p15:clr>
        </p15:guide>
        <p15:guide id="21" orient="horz" pos="2867" userDrawn="1">
          <p15:clr>
            <a:srgbClr val="A4A3A4"/>
          </p15:clr>
        </p15:guide>
        <p15:guide id="22" orient="horz" pos="240" userDrawn="1">
          <p15:clr>
            <a:srgbClr val="A4A3A4"/>
          </p15:clr>
        </p15:guide>
        <p15:guide id="23" orient="horz" pos="3536" userDrawn="1">
          <p15:clr>
            <a:srgbClr val="A4A3A4"/>
          </p15:clr>
        </p15:guide>
        <p15:guide id="25" orient="horz" pos="3920" userDrawn="1">
          <p15:clr>
            <a:srgbClr val="A4A3A4"/>
          </p15:clr>
        </p15:guide>
        <p15:guide id="26" orient="horz" pos="3056" userDrawn="1">
          <p15:clr>
            <a:srgbClr val="A4A3A4"/>
          </p15:clr>
        </p15:guide>
        <p15:guide id="27" pos="3904" userDrawn="1">
          <p15:clr>
            <a:srgbClr val="A4A3A4"/>
          </p15:clr>
        </p15:guide>
        <p15:guide id="28" pos="229" userDrawn="1">
          <p15:clr>
            <a:srgbClr val="A4A3A4"/>
          </p15:clr>
        </p15:guide>
        <p15:guide id="29" pos="2111" userDrawn="1">
          <p15:clr>
            <a:srgbClr val="A4A3A4"/>
          </p15:clr>
        </p15:guide>
        <p15:guide id="30" pos="2671" userDrawn="1">
          <p15:clr>
            <a:srgbClr val="A4A3A4"/>
          </p15:clr>
        </p15:guide>
        <p15:guide id="31" pos="5153" userDrawn="1">
          <p15:clr>
            <a:srgbClr val="A4A3A4"/>
          </p15:clr>
        </p15:guide>
        <p15:guide id="32" orient="horz" pos="752" userDrawn="1">
          <p15:clr>
            <a:srgbClr val="A4A3A4"/>
          </p15:clr>
        </p15:guide>
        <p15:guide id="33" orient="horz" pos="3919" userDrawn="1">
          <p15:clr>
            <a:srgbClr val="A4A3A4"/>
          </p15:clr>
        </p15:guide>
        <p15:guide id="35" pos="7543" userDrawn="1">
          <p15:clr>
            <a:srgbClr val="A4A3A4"/>
          </p15:clr>
        </p15:guide>
        <p15:guide id="36" orient="horz" userDrawn="1">
          <p15:clr>
            <a:srgbClr val="A4A3A4"/>
          </p15:clr>
        </p15:guide>
        <p15:guide id="37" orient="horz" pos="4319" userDrawn="1">
          <p15:clr>
            <a:srgbClr val="A4A3A4"/>
          </p15:clr>
        </p15:guide>
        <p15:guide id="38" pos="517" userDrawn="1">
          <p15:clr>
            <a:srgbClr val="A4A3A4"/>
          </p15:clr>
        </p15:guide>
        <p15:guide id="39" pos="98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6418C"/>
    <a:srgbClr val="009900"/>
    <a:srgbClr val="007261"/>
    <a:srgbClr val="B3D8D4"/>
    <a:srgbClr val="000096"/>
    <a:srgbClr val="D9D9D9"/>
    <a:srgbClr val="FFC000"/>
    <a:srgbClr val="A6A6A6"/>
    <a:srgbClr val="004E8F"/>
    <a:srgbClr val="179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2" autoAdjust="0"/>
    <p:restoredTop sz="91265" autoAdjust="0"/>
  </p:normalViewPr>
  <p:slideViewPr>
    <p:cSldViewPr snapToGrid="0">
      <p:cViewPr varScale="1">
        <p:scale>
          <a:sx n="75" d="100"/>
          <a:sy n="75" d="100"/>
        </p:scale>
        <p:origin x="540" y="66"/>
      </p:cViewPr>
      <p:guideLst>
        <p:guide orient="horz" pos="2880"/>
        <p:guide pos="3840"/>
        <p:guide orient="horz" pos="272"/>
        <p:guide orient="horz" pos="665"/>
        <p:guide orient="horz" pos="1247"/>
        <p:guide orient="horz" pos="3583"/>
        <p:guide orient="horz" pos="2707"/>
        <p:guide orient="horz" pos="496"/>
        <p:guide pos="1009"/>
        <p:guide pos="5344"/>
        <p:guide pos="2176"/>
        <p:guide pos="2351"/>
        <p:guide pos="539"/>
        <p:guide orient="horz" pos="825"/>
        <p:guide orient="horz" pos="3967"/>
        <p:guide orient="horz" pos="592"/>
        <p:guide orient="horz" pos="816"/>
        <p:guide pos="3712"/>
        <p:guide pos="1201"/>
        <p:guide pos="7360"/>
        <p:guide orient="horz" pos="2867"/>
        <p:guide orient="horz" pos="240"/>
        <p:guide orient="horz" pos="3536"/>
        <p:guide orient="horz" pos="3920"/>
        <p:guide orient="horz" pos="3056"/>
        <p:guide pos="3904"/>
        <p:guide pos="229"/>
        <p:guide pos="2111"/>
        <p:guide pos="2671"/>
        <p:guide pos="5153"/>
        <p:guide orient="horz" pos="752"/>
        <p:guide orient="horz" pos="3919"/>
        <p:guide pos="7543"/>
        <p:guide orient="horz"/>
        <p:guide orient="horz" pos="4319"/>
        <p:guide pos="517"/>
        <p:guide pos="988"/>
      </p:guideLst>
    </p:cSldViewPr>
  </p:slideViewPr>
  <p:outlineViewPr>
    <p:cViewPr>
      <p:scale>
        <a:sx n="33" d="100"/>
        <a:sy n="33" d="100"/>
      </p:scale>
      <p:origin x="0" y="-9024"/>
    </p:cViewPr>
  </p:outlineViewPr>
  <p:notesTextViewPr>
    <p:cViewPr>
      <p:scale>
        <a:sx n="3" d="2"/>
        <a:sy n="3" d="2"/>
      </p:scale>
      <p:origin x="0" y="0"/>
    </p:cViewPr>
  </p:notesTextViewPr>
  <p:sorterViewPr>
    <p:cViewPr>
      <p:scale>
        <a:sx n="130" d="100"/>
        <a:sy n="130" d="100"/>
      </p:scale>
      <p:origin x="0" y="-3354"/>
    </p:cViewPr>
  </p:sorterViewPr>
  <p:notesViewPr>
    <p:cSldViewPr>
      <p:cViewPr varScale="1">
        <p:scale>
          <a:sx n="116" d="100"/>
          <a:sy n="116" d="100"/>
        </p:scale>
        <p:origin x="232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1" y="0"/>
            <a:ext cx="3038319" cy="465242"/>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62819" name="Rectangle 3"/>
          <p:cNvSpPr>
            <a:spLocks noGrp="1" noChangeArrowheads="1"/>
          </p:cNvSpPr>
          <p:nvPr>
            <p:ph type="dt" sz="quarter" idx="1"/>
          </p:nvPr>
        </p:nvSpPr>
        <p:spPr bwMode="auto">
          <a:xfrm>
            <a:off x="3970887" y="0"/>
            <a:ext cx="3038319" cy="465242"/>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62820" name="Rectangle 4"/>
          <p:cNvSpPr>
            <a:spLocks noGrp="1" noChangeArrowheads="1"/>
          </p:cNvSpPr>
          <p:nvPr>
            <p:ph type="ftr" sz="quarter" idx="2"/>
          </p:nvPr>
        </p:nvSpPr>
        <p:spPr bwMode="auto">
          <a:xfrm>
            <a:off x="1" y="8829054"/>
            <a:ext cx="3038319" cy="465242"/>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62821" name="Rectangle 5"/>
          <p:cNvSpPr>
            <a:spLocks noGrp="1" noChangeArrowheads="1"/>
          </p:cNvSpPr>
          <p:nvPr>
            <p:ph type="sldNum" sz="quarter" idx="3"/>
          </p:nvPr>
        </p:nvSpPr>
        <p:spPr bwMode="auto">
          <a:xfrm>
            <a:off x="3970887" y="8829054"/>
            <a:ext cx="3038319" cy="465242"/>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lgn="r" eaLnBrk="1" hangingPunct="1">
              <a:defRPr sz="1200"/>
            </a:lvl1pPr>
          </a:lstStyle>
          <a:p>
            <a:pPr>
              <a:defRPr/>
            </a:pPr>
            <a:fld id="{676BD4C6-1390-4F69-B217-6DEA9F35DC95}" type="slidenum">
              <a:rPr lang="en-US"/>
              <a:pPr>
                <a:defRPr/>
              </a:pPr>
              <a:t>‹#›</a:t>
            </a:fld>
            <a:endParaRPr lang="en-US" dirty="0"/>
          </a:p>
        </p:txBody>
      </p:sp>
    </p:spTree>
    <p:extLst>
      <p:ext uri="{BB962C8B-B14F-4D97-AF65-F5344CB8AC3E}">
        <p14:creationId xmlns:p14="http://schemas.microsoft.com/office/powerpoint/2010/main" val="5077982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1" y="0"/>
            <a:ext cx="3038319" cy="465242"/>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6387" name="Rectangle 3"/>
          <p:cNvSpPr>
            <a:spLocks noGrp="1" noChangeArrowheads="1"/>
          </p:cNvSpPr>
          <p:nvPr>
            <p:ph type="dt" idx="1"/>
          </p:nvPr>
        </p:nvSpPr>
        <p:spPr bwMode="auto">
          <a:xfrm>
            <a:off x="3970887" y="0"/>
            <a:ext cx="3038319" cy="465242"/>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9" name="Rectangle 5"/>
          <p:cNvSpPr>
            <a:spLocks noGrp="1" noChangeArrowheads="1"/>
          </p:cNvSpPr>
          <p:nvPr>
            <p:ph type="body" sz="quarter" idx="3"/>
          </p:nvPr>
        </p:nvSpPr>
        <p:spPr bwMode="auto">
          <a:xfrm>
            <a:off x="701519" y="4416634"/>
            <a:ext cx="5607362" cy="4182960"/>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1" y="8829054"/>
            <a:ext cx="3038319" cy="465242"/>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6391" name="Rectangle 7"/>
          <p:cNvSpPr>
            <a:spLocks noGrp="1" noChangeArrowheads="1"/>
          </p:cNvSpPr>
          <p:nvPr>
            <p:ph type="sldNum" sz="quarter" idx="5"/>
          </p:nvPr>
        </p:nvSpPr>
        <p:spPr bwMode="auto">
          <a:xfrm>
            <a:off x="3970887" y="8829054"/>
            <a:ext cx="3038319" cy="465242"/>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lgn="r" eaLnBrk="1" hangingPunct="1">
              <a:defRPr sz="1200"/>
            </a:lvl1pPr>
          </a:lstStyle>
          <a:p>
            <a:pPr>
              <a:defRPr/>
            </a:pPr>
            <a:fld id="{047EC61F-AAF9-4A0C-96F1-046C110D6E2A}" type="slidenum">
              <a:rPr lang="en-US"/>
              <a:pPr>
                <a:defRPr/>
              </a:pPr>
              <a:t>‹#›</a:t>
            </a:fld>
            <a:endParaRPr lang="en-US" dirty="0"/>
          </a:p>
        </p:txBody>
      </p:sp>
    </p:spTree>
    <p:extLst>
      <p:ext uri="{BB962C8B-B14F-4D97-AF65-F5344CB8AC3E}">
        <p14:creationId xmlns:p14="http://schemas.microsoft.com/office/powerpoint/2010/main" val="137700378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a:t>
            </a:fld>
            <a:endParaRPr lang="en-US"/>
          </a:p>
        </p:txBody>
      </p:sp>
    </p:spTree>
    <p:extLst>
      <p:ext uri="{BB962C8B-B14F-4D97-AF65-F5344CB8AC3E}">
        <p14:creationId xmlns:p14="http://schemas.microsoft.com/office/powerpoint/2010/main" val="421713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26</a:t>
            </a:fld>
            <a:endParaRPr lang="en-US" dirty="0"/>
          </a:p>
        </p:txBody>
      </p:sp>
    </p:spTree>
    <p:extLst>
      <p:ext uri="{BB962C8B-B14F-4D97-AF65-F5344CB8AC3E}">
        <p14:creationId xmlns:p14="http://schemas.microsoft.com/office/powerpoint/2010/main" val="324584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27</a:t>
            </a:fld>
            <a:endParaRPr lang="en-US" dirty="0"/>
          </a:p>
        </p:txBody>
      </p:sp>
    </p:spTree>
    <p:extLst>
      <p:ext uri="{BB962C8B-B14F-4D97-AF65-F5344CB8AC3E}">
        <p14:creationId xmlns:p14="http://schemas.microsoft.com/office/powerpoint/2010/main" val="141385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28</a:t>
            </a:fld>
            <a:endParaRPr lang="en-US" dirty="0"/>
          </a:p>
        </p:txBody>
      </p:sp>
    </p:spTree>
    <p:extLst>
      <p:ext uri="{BB962C8B-B14F-4D97-AF65-F5344CB8AC3E}">
        <p14:creationId xmlns:p14="http://schemas.microsoft.com/office/powerpoint/2010/main" val="313486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29</a:t>
            </a:fld>
            <a:endParaRPr lang="en-US" dirty="0"/>
          </a:p>
        </p:txBody>
      </p:sp>
    </p:spTree>
    <p:extLst>
      <p:ext uri="{BB962C8B-B14F-4D97-AF65-F5344CB8AC3E}">
        <p14:creationId xmlns:p14="http://schemas.microsoft.com/office/powerpoint/2010/main" val="145881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30</a:t>
            </a:fld>
            <a:endParaRPr lang="en-US" dirty="0"/>
          </a:p>
        </p:txBody>
      </p:sp>
    </p:spTree>
    <p:extLst>
      <p:ext uri="{BB962C8B-B14F-4D97-AF65-F5344CB8AC3E}">
        <p14:creationId xmlns:p14="http://schemas.microsoft.com/office/powerpoint/2010/main" val="9277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31</a:t>
            </a:fld>
            <a:endParaRPr lang="en-US" dirty="0"/>
          </a:p>
        </p:txBody>
      </p:sp>
    </p:spTree>
    <p:extLst>
      <p:ext uri="{BB962C8B-B14F-4D97-AF65-F5344CB8AC3E}">
        <p14:creationId xmlns:p14="http://schemas.microsoft.com/office/powerpoint/2010/main" val="1666438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32</a:t>
            </a:fld>
            <a:endParaRPr lang="en-US" dirty="0"/>
          </a:p>
        </p:txBody>
      </p:sp>
    </p:spTree>
    <p:extLst>
      <p:ext uri="{BB962C8B-B14F-4D97-AF65-F5344CB8AC3E}">
        <p14:creationId xmlns:p14="http://schemas.microsoft.com/office/powerpoint/2010/main" val="135092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34</a:t>
            </a:fld>
            <a:endParaRPr lang="en-US"/>
          </a:p>
        </p:txBody>
      </p:sp>
    </p:spTree>
    <p:extLst>
      <p:ext uri="{BB962C8B-B14F-4D97-AF65-F5344CB8AC3E}">
        <p14:creationId xmlns:p14="http://schemas.microsoft.com/office/powerpoint/2010/main" val="3126891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Everybody is talking about secure communication and there are very good reasons for that. So many companies with huge databanks have been hacked and data has been intercepted</a:t>
            </a:r>
            <a:r>
              <a:rPr lang="en-US" baseline="0" dirty="0"/>
              <a:t> and decoded when not protected sufficiently. Renesas listened to customers and added TLS in the </a:t>
            </a:r>
            <a:r>
              <a:rPr lang="en-US" baseline="0" dirty="0" err="1"/>
              <a:t>NetX</a:t>
            </a:r>
            <a:r>
              <a:rPr lang="en-US" baseline="0" dirty="0"/>
              <a:t> Secure software. It is so important for our platform to offer secure on-line communication that Renesas decided to include TLS (and MQTT for that matter) in SSP 1.30.</a:t>
            </a:r>
            <a:endParaRPr kumimoji="1" lang="ja-JP"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D16B-934A-4DDA-AA9D-F9317AC24A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9526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MQTT is one of several options to connect sensors</a:t>
            </a:r>
            <a:r>
              <a:rPr lang="en-US" baseline="0" dirty="0"/>
              <a:t> to the cloud. A so called MQTT-Broker receives data from a sensor. Data is stored in the cloud and ready for subscribers to be pulled from there. The communication is asynchronously and does not require a simultaneous on-state of sensor and client. The sensor can update the data on the broker when it changes or based on a certain timing pattern. </a:t>
            </a:r>
            <a:endParaRPr kumimoji="1" lang="ja-JP"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D16B-934A-4DDA-AA9D-F9317AC24A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157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US" smtClean="0"/>
              <a:t>5</a:t>
            </a:fld>
            <a:endParaRPr lang="en-US"/>
          </a:p>
        </p:txBody>
      </p:sp>
    </p:spTree>
    <p:extLst>
      <p:ext uri="{BB962C8B-B14F-4D97-AF65-F5344CB8AC3E}">
        <p14:creationId xmlns:p14="http://schemas.microsoft.com/office/powerpoint/2010/main" val="273481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US" smtClean="0"/>
              <a:t>51</a:t>
            </a:fld>
            <a:endParaRPr lang="en-US"/>
          </a:p>
        </p:txBody>
      </p:sp>
    </p:spTree>
    <p:extLst>
      <p:ext uri="{BB962C8B-B14F-4D97-AF65-F5344CB8AC3E}">
        <p14:creationId xmlns:p14="http://schemas.microsoft.com/office/powerpoint/2010/main" val="20898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pPr/>
              <a:t>7</a:t>
            </a:fld>
            <a:endParaRPr lang="en-US" dirty="0"/>
          </a:p>
        </p:txBody>
      </p:sp>
    </p:spTree>
    <p:extLst>
      <p:ext uri="{BB962C8B-B14F-4D97-AF65-F5344CB8AC3E}">
        <p14:creationId xmlns:p14="http://schemas.microsoft.com/office/powerpoint/2010/main" val="62773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Font typeface="Arial" charset="0"/>
              <a:buNone/>
            </a:pPr>
            <a:endParaRPr lang="en-US" dirty="0"/>
          </a:p>
          <a:p>
            <a:pPr marL="171450" indent="-171450">
              <a:buFont typeface="Arial" charset="0"/>
              <a:buChar char="•"/>
            </a:pPr>
            <a:r>
              <a:rPr lang="en-US" dirty="0"/>
              <a:t>TSIP</a:t>
            </a:r>
          </a:p>
          <a:p>
            <a:pPr marL="628650" lvl="1" indent="-171450">
              <a:buFont typeface="Arial" charset="0"/>
              <a:buChar char="•"/>
            </a:pPr>
            <a:r>
              <a:rPr lang="en-US" b="1" dirty="0"/>
              <a:t>Performance</a:t>
            </a:r>
            <a:r>
              <a:rPr lang="en-US" dirty="0"/>
              <a:t>:</a:t>
            </a:r>
            <a:r>
              <a:rPr lang="en-US" baseline="0" dirty="0"/>
              <a:t> </a:t>
            </a:r>
            <a:r>
              <a:rPr lang="en-US" dirty="0"/>
              <a:t>Hardware</a:t>
            </a:r>
            <a:r>
              <a:rPr lang="en-US" baseline="0" dirty="0"/>
              <a:t> acceleration is provided for all cryptographic features that are available on that SKU.  This results in improved price/performance/power consumption.  This can have a significant impact on communications (TLS) efficiency. It will likely also improve boot and application flash update performance.</a:t>
            </a:r>
          </a:p>
          <a:p>
            <a:pPr marL="628650" lvl="1" indent="-171450">
              <a:buFont typeface="Arial" charset="0"/>
              <a:buChar char="•"/>
            </a:pPr>
            <a:r>
              <a:rPr lang="en-US" b="1" baseline="0" dirty="0"/>
              <a:t>Key Security</a:t>
            </a:r>
            <a:r>
              <a:rPr lang="en-US" baseline="0" dirty="0"/>
              <a:t>: Keys can be wrapped so they are never exposed outside the crypto module and cannot be stolen from the device as they will only work on the same MCU.  (i.e. No “dead copy”);</a:t>
            </a:r>
          </a:p>
          <a:p>
            <a:pPr marL="171450" indent="-171450">
              <a:buFont typeface="Arial" charset="0"/>
              <a:buChar char="•"/>
            </a:pPr>
            <a:r>
              <a:rPr lang="en-US" baseline="0" dirty="0"/>
              <a:t>Secure Memory</a:t>
            </a:r>
          </a:p>
          <a:p>
            <a:pPr marL="628650" lvl="1" indent="-171450">
              <a:buFont typeface="Arial" charset="0"/>
              <a:buChar char="•"/>
            </a:pPr>
            <a:r>
              <a:rPr lang="en-US" baseline="0" dirty="0"/>
              <a:t>The bulk of the application is typically non-secure.  Keys are typically stored in a secure portion of the memory.</a:t>
            </a:r>
          </a:p>
          <a:p>
            <a:pPr marL="628650" lvl="1" indent="-171450">
              <a:buFont typeface="Arial" charset="0"/>
              <a:buChar char="•"/>
            </a:pPr>
            <a:r>
              <a:rPr lang="en-US" baseline="0" dirty="0"/>
              <a:t>Any code that accesses those keys (or wrapped keys) and controls access to the use of those keys is also stored in a secure portion of the memory</a:t>
            </a:r>
          </a:p>
          <a:p>
            <a:pPr marL="628650" lvl="1" indent="-171450">
              <a:buFont typeface="Arial" charset="0"/>
              <a:buChar char="•"/>
            </a:pPr>
            <a:r>
              <a:rPr lang="en-US" baseline="0" dirty="0"/>
              <a:t>Never put the entire app in secure memory as you want to reduce the “attack surface”.  For example if somebody hacks into the TCP/IP stack or the protocol of the TLS stack, they won’t have access to the keys.</a:t>
            </a:r>
          </a:p>
          <a:p>
            <a:pPr marL="171450" lvl="0" indent="-171450">
              <a:buFont typeface="Arial" charset="0"/>
              <a:buChar char="•"/>
            </a:pPr>
            <a:r>
              <a:rPr lang="en-US" baseline="0" dirty="0"/>
              <a:t>OTP Memory: Typically used during manufacturing where the secure boot loader and associated data (e.g. OEM Identity keys) are secure against being modified.</a:t>
            </a:r>
          </a:p>
          <a:p>
            <a:pPr marL="171450" lvl="0" indent="-171450">
              <a:buFont typeface="Arial" charset="0"/>
              <a:buChar char="•"/>
            </a:pPr>
            <a:r>
              <a:rPr lang="en-US" baseline="0" dirty="0"/>
              <a:t>Soft PUF Option address shortly below</a:t>
            </a:r>
          </a:p>
          <a:p>
            <a:pPr marL="171450" indent="-171450">
              <a:buFont typeface="Arial" charset="0"/>
              <a:buChar char="•"/>
            </a:pPr>
            <a:endParaRPr lang="en-US" baseline="0" dirty="0"/>
          </a:p>
          <a:p>
            <a:pPr marL="171450" indent="-171450">
              <a:buFont typeface="Arial" charset="0"/>
              <a:buChar char="•"/>
            </a:pPr>
            <a:endParaRPr lang="en-US" sz="1200" baseline="0" dirty="0"/>
          </a:p>
          <a:p>
            <a:pPr marL="171450" indent="-171450">
              <a:buFont typeface="Arial" charset="0"/>
              <a:buChar char="•"/>
            </a:pPr>
            <a:endParaRPr lang="en-US" sz="1200" baseline="0" dirty="0"/>
          </a:p>
        </p:txBody>
      </p:sp>
      <p:sp>
        <p:nvSpPr>
          <p:cNvPr id="4" name="Slide Number Placeholder 3"/>
          <p:cNvSpPr>
            <a:spLocks noGrp="1"/>
          </p:cNvSpPr>
          <p:nvPr>
            <p:ph type="sldNum" sz="quarter" idx="10"/>
          </p:nvPr>
        </p:nvSpPr>
        <p:spPr/>
        <p:txBody>
          <a:bodyPr/>
          <a:lstStyle/>
          <a:p>
            <a:fld id="{A425D16B-934A-4DDA-AA9D-F9317AC24A5D}" type="slidenum">
              <a:rPr lang="en-US" smtClean="0"/>
              <a:pPr/>
              <a:t>9</a:t>
            </a:fld>
            <a:endParaRPr lang="en-US" dirty="0"/>
          </a:p>
        </p:txBody>
      </p:sp>
    </p:spTree>
    <p:extLst>
      <p:ext uri="{BB962C8B-B14F-4D97-AF65-F5344CB8AC3E}">
        <p14:creationId xmlns:p14="http://schemas.microsoft.com/office/powerpoint/2010/main" val="619312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The lower end</a:t>
            </a:r>
            <a:r>
              <a:rPr kumimoji="1" lang="en-US" altLang="ja-JP" baseline="0" dirty="0"/>
              <a:t> SKU’s(S1, S3) only provided for symmetrical encryption (E.g. Confidentiality with shared secret keys)  and the higher end SKU’s (S5, S7) provided for asymmetrical encryption (E.g. Trust and symmetrical encryption with temporary symmetrical keys).</a:t>
            </a:r>
          </a:p>
          <a:p>
            <a:r>
              <a:rPr kumimoji="1" lang="en-US" altLang="ja-JP" baseline="0" dirty="0"/>
              <a:t>Note that Identity functions consume the most power, but are done typically only periodically (e.g. once every few hours or once a day).  However, in some applications they may occur more often.</a:t>
            </a:r>
            <a:endParaRPr kumimoji="1" lang="ja-JP" alt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pPr/>
              <a:t>10</a:t>
            </a:fld>
            <a:endParaRPr lang="en-US" dirty="0"/>
          </a:p>
        </p:txBody>
      </p:sp>
    </p:spTree>
    <p:extLst>
      <p:ext uri="{BB962C8B-B14F-4D97-AF65-F5344CB8AC3E}">
        <p14:creationId xmlns:p14="http://schemas.microsoft.com/office/powerpoint/2010/main" val="334214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baseline="0" dirty="0"/>
          </a:p>
        </p:txBody>
      </p:sp>
      <p:sp>
        <p:nvSpPr>
          <p:cNvPr id="4" name="Slide Number Placeholder 3"/>
          <p:cNvSpPr>
            <a:spLocks noGrp="1"/>
          </p:cNvSpPr>
          <p:nvPr>
            <p:ph type="sldNum" sz="quarter" idx="10"/>
          </p:nvPr>
        </p:nvSpPr>
        <p:spPr/>
        <p:txBody>
          <a:bodyPr/>
          <a:lstStyle/>
          <a:p>
            <a:fld id="{A425D16B-934A-4DDA-AA9D-F9317AC24A5D}" type="slidenum">
              <a:rPr lang="en-US" smtClean="0"/>
              <a:t>11</a:t>
            </a:fld>
            <a:endParaRPr lang="en-US" dirty="0"/>
          </a:p>
        </p:txBody>
      </p:sp>
    </p:spTree>
    <p:extLst>
      <p:ext uri="{BB962C8B-B14F-4D97-AF65-F5344CB8AC3E}">
        <p14:creationId xmlns:p14="http://schemas.microsoft.com/office/powerpoint/2010/main" val="245944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12</a:t>
            </a:fld>
            <a:endParaRPr lang="en-US" dirty="0"/>
          </a:p>
        </p:txBody>
      </p:sp>
    </p:spTree>
    <p:extLst>
      <p:ext uri="{BB962C8B-B14F-4D97-AF65-F5344CB8AC3E}">
        <p14:creationId xmlns:p14="http://schemas.microsoft.com/office/powerpoint/2010/main" val="303303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baseline="0" dirty="0"/>
          </a:p>
        </p:txBody>
      </p:sp>
      <p:sp>
        <p:nvSpPr>
          <p:cNvPr id="4" name="Slide Number Placeholder 3"/>
          <p:cNvSpPr>
            <a:spLocks noGrp="1"/>
          </p:cNvSpPr>
          <p:nvPr>
            <p:ph type="sldNum" sz="quarter" idx="10"/>
          </p:nvPr>
        </p:nvSpPr>
        <p:spPr/>
        <p:txBody>
          <a:bodyPr/>
          <a:lstStyle/>
          <a:p>
            <a:fld id="{A425D16B-934A-4DDA-AA9D-F9317AC24A5D}" type="slidenum">
              <a:rPr lang="en-US" smtClean="0"/>
              <a:t>13</a:t>
            </a:fld>
            <a:endParaRPr lang="en-US" dirty="0"/>
          </a:p>
        </p:txBody>
      </p:sp>
    </p:spTree>
    <p:extLst>
      <p:ext uri="{BB962C8B-B14F-4D97-AF65-F5344CB8AC3E}">
        <p14:creationId xmlns:p14="http://schemas.microsoft.com/office/powerpoint/2010/main" val="320414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summary of items previously discussed.  Also show the OS (e.g. </a:t>
            </a:r>
            <a:r>
              <a:rPr lang="en-US" baseline="0" dirty="0" err="1"/>
              <a:t>ThreadX</a:t>
            </a:r>
            <a:r>
              <a:rPr lang="en-US" baseline="0" dirty="0"/>
              <a:t> a real time operating system) and other related features (</a:t>
            </a:r>
            <a:r>
              <a:rPr lang="en-US" baseline="0" dirty="0" err="1"/>
              <a:t>FileX</a:t>
            </a:r>
            <a:r>
              <a:rPr lang="en-US" baseline="0" dirty="0"/>
              <a:t>, GUX, etc.)</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pPr/>
              <a:t>16</a:t>
            </a:fld>
            <a:endParaRPr lang="en-US" dirty="0"/>
          </a:p>
        </p:txBody>
      </p:sp>
    </p:spTree>
    <p:extLst>
      <p:ext uri="{BB962C8B-B14F-4D97-AF65-F5344CB8AC3E}">
        <p14:creationId xmlns:p14="http://schemas.microsoft.com/office/powerpoint/2010/main" val="3012138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344" y="0"/>
            <a:ext cx="11256264" cy="6153912"/>
          </a:xfrm>
          <a:prstGeom prst="rect">
            <a:avLst/>
          </a:prstGeom>
        </p:spPr>
      </p:pic>
      <p:pic>
        <p:nvPicPr>
          <p:cNvPr id="6" name="Picture 5" descr="ren_ppt_chapter_04081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344" y="548640"/>
            <a:ext cx="11256264" cy="5615427"/>
          </a:xfrm>
          <a:prstGeom prst="rect">
            <a:avLst/>
          </a:prstGeom>
        </p:spPr>
      </p:pic>
      <p:pic>
        <p:nvPicPr>
          <p:cNvPr id="8" name="Picture 7" descr="Synergy_h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4152" y="5321808"/>
            <a:ext cx="3405517" cy="625800"/>
          </a:xfrm>
          <a:prstGeom prst="rect">
            <a:avLst/>
          </a:prstGeom>
          <a:effectLst>
            <a:outerShdw blurRad="63500" dist="12700" dir="2700000" algn="tl" rotWithShape="0">
              <a:srgbClr val="000000">
                <a:alpha val="78000"/>
              </a:srgbClr>
            </a:outerShdw>
          </a:effectLst>
        </p:spPr>
      </p:pic>
      <p:sp>
        <p:nvSpPr>
          <p:cNvPr id="2" name="Title 1"/>
          <p:cNvSpPr>
            <a:spLocks noGrp="1"/>
          </p:cNvSpPr>
          <p:nvPr>
            <p:ph type="ctrTitle" hasCustomPrompt="1"/>
          </p:nvPr>
        </p:nvSpPr>
        <p:spPr>
          <a:xfrm>
            <a:off x="1080000" y="-1"/>
            <a:ext cx="5040000" cy="2592000"/>
          </a:xfrm>
          <a:solidFill>
            <a:schemeClr val="tx2"/>
          </a:solidFill>
        </p:spPr>
        <p:txBody>
          <a:bodyPr lIns="252000" tIns="252000" rIns="252000" bIns="252000" anchor="b">
            <a:noAutofit/>
          </a:bodyPr>
          <a:lstStyle>
            <a:lvl1pPr algn="l">
              <a:defRPr sz="3600" baseline="0">
                <a:solidFill>
                  <a:schemeClr val="bg1"/>
                </a:solidFill>
              </a:defRPr>
            </a:lvl1pPr>
          </a:lstStyle>
          <a:p>
            <a:r>
              <a:rPr lang="en-US" dirty="0"/>
              <a:t>Click to edit Master title style</a:t>
            </a:r>
            <a:br>
              <a:rPr lang="en-US" dirty="0"/>
            </a:br>
            <a:r>
              <a:rPr lang="en-US" dirty="0"/>
              <a:t>second Level in 20 Pt</a:t>
            </a:r>
            <a:endParaRPr lang="de-DE" dirty="0"/>
          </a:p>
        </p:txBody>
      </p:sp>
      <p:sp>
        <p:nvSpPr>
          <p:cNvPr id="3" name="Subtitle 2"/>
          <p:cNvSpPr>
            <a:spLocks noGrp="1"/>
          </p:cNvSpPr>
          <p:nvPr>
            <p:ph type="subTitle" idx="1"/>
          </p:nvPr>
        </p:nvSpPr>
        <p:spPr>
          <a:xfrm>
            <a:off x="1080000" y="2700000"/>
            <a:ext cx="5040000" cy="609737"/>
          </a:xfrm>
          <a:solidFill>
            <a:schemeClr val="bg1"/>
          </a:solidFill>
        </p:spPr>
        <p:txBody>
          <a:bodyPr lIns="252000" tIns="180000" rIns="180000" bIns="180000">
            <a:spAutoFit/>
          </a:bodyPr>
          <a:lstStyle>
            <a:lvl1pPr marL="0" indent="0" algn="l">
              <a:lnSpc>
                <a:spcPct val="100000"/>
              </a:lnSpc>
              <a:buNone/>
              <a:defRPr sz="1600"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Tree>
    <p:extLst>
      <p:ext uri="{BB962C8B-B14F-4D97-AF65-F5344CB8AC3E}">
        <p14:creationId xmlns:p14="http://schemas.microsoft.com/office/powerpoint/2010/main" val="3829839335"/>
      </p:ext>
    </p:extLst>
  </p:cSld>
  <p:clrMapOvr>
    <a:masterClrMapping/>
  </p:clrMapOvr>
  <p:extLst mod="1">
    <p:ext uri="{DCECCB84-F9BA-43D5-87BE-67443E8EF086}">
      <p15:sldGuideLst xmlns:p15="http://schemas.microsoft.com/office/powerpoint/2012/main">
        <p15:guide id="1" pos="294">
          <p15:clr>
            <a:srgbClr val="FBAE40"/>
          </p15:clr>
        </p15:guide>
        <p15:guide id="2" pos="7386">
          <p15:clr>
            <a:srgbClr val="FBAE40"/>
          </p15:clr>
        </p15:guide>
        <p15:guide id="3" pos="678">
          <p15:clr>
            <a:srgbClr val="FBAE40"/>
          </p15:clr>
        </p15:guide>
        <p15:guide id="4" pos="3858">
          <p15:clr>
            <a:srgbClr val="FBAE40"/>
          </p15:clr>
        </p15:guide>
        <p15:guide id="5" orient="horz" pos="1638">
          <p15:clr>
            <a:srgbClr val="FBAE40"/>
          </p15:clr>
        </p15:guide>
        <p15:guide id="6" orient="horz" pos="1698">
          <p15:clr>
            <a:srgbClr val="FBAE40"/>
          </p15:clr>
        </p15:guide>
        <p15:guide id="7" orient="horz" pos="20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large + caption ">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7" name="Content Placeholder 6"/>
          <p:cNvSpPr>
            <a:spLocks noGrp="1"/>
          </p:cNvSpPr>
          <p:nvPr>
            <p:ph sz="quarter" idx="18"/>
          </p:nvPr>
        </p:nvSpPr>
        <p:spPr>
          <a:xfrm>
            <a:off x="469200" y="540000"/>
            <a:ext cx="11242800" cy="5328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467425" y="5986057"/>
            <a:ext cx="11244575" cy="234744"/>
          </a:xfrm>
        </p:spPr>
        <p:txBody>
          <a:bodyPr vert="horz" lIns="0" tIns="0" rIns="0" bIns="0" rtlCol="0">
            <a:noAutofit/>
          </a:bodyPr>
          <a:lstStyle>
            <a:lvl1pPr marL="180000" indent="-180000">
              <a:buNone/>
              <a:defRPr lang="en-US" sz="1400" dirty="0" smtClean="0"/>
            </a:lvl1pPr>
          </a:lstStyle>
          <a:p>
            <a:pPr marL="0" lvl="0" indent="0"/>
            <a:r>
              <a:rPr lang="en-US" noProof="0" dirty="0"/>
              <a:t>Click to 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774037913"/>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3768">
          <p15:clr>
            <a:srgbClr val="FBAE40"/>
          </p15:clr>
        </p15:guide>
        <p15:guide id="4" orient="horz" pos="3702">
          <p15:clr>
            <a:srgbClr val="FBAE40"/>
          </p15:clr>
        </p15:guide>
        <p15:guide id="5" orient="horz" pos="336">
          <p15:clr>
            <a:srgbClr val="FBAE40"/>
          </p15:clr>
        </p15:guide>
        <p15:guide id="6" pos="288">
          <p15:clr>
            <a:srgbClr val="FBAE40"/>
          </p15:clr>
        </p15:guide>
        <p15:guide id="7" pos="6267">
          <p15:clr>
            <a:srgbClr val="FBAE40"/>
          </p15:clr>
        </p15:guide>
        <p15:guide id="8" pos="737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 Caption">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7" name="Text Placeholder 8"/>
          <p:cNvSpPr>
            <a:spLocks noGrp="1"/>
          </p:cNvSpPr>
          <p:nvPr>
            <p:ph type="body" sz="quarter" idx="19"/>
          </p:nvPr>
        </p:nvSpPr>
        <p:spPr>
          <a:xfrm>
            <a:off x="467425" y="5986057"/>
            <a:ext cx="11244575" cy="234744"/>
          </a:xfrm>
        </p:spPr>
        <p:txBody>
          <a:bodyPr vert="horz" lIns="0" tIns="0" rIns="0" bIns="0" rtlCol="0">
            <a:noAutofit/>
          </a:bodyPr>
          <a:lstStyle>
            <a:lvl1pPr marL="180000" indent="-180000">
              <a:buNone/>
              <a:defRPr lang="en-US" sz="1400" dirty="0" smtClean="0"/>
            </a:lvl1pPr>
          </a:lstStyle>
          <a:p>
            <a:pPr marL="0" lvl="0" indent="0"/>
            <a:r>
              <a:rPr lang="en-US" noProof="0" dirty="0"/>
              <a:t>Click to edit Master text styles</a:t>
            </a:r>
          </a:p>
        </p:txBody>
      </p:sp>
      <p:sp>
        <p:nvSpPr>
          <p:cNvPr id="8" name="Content Placeholder 7"/>
          <p:cNvSpPr>
            <a:spLocks noGrp="1"/>
          </p:cNvSpPr>
          <p:nvPr>
            <p:ph sz="quarter" idx="20"/>
          </p:nvPr>
        </p:nvSpPr>
        <p:spPr>
          <a:xfrm>
            <a:off x="469200" y="540000"/>
            <a:ext cx="5541075" cy="5328000"/>
          </a:xfrm>
        </p:spPr>
        <p:txBody>
          <a:bodyPr/>
          <a:lstStyle>
            <a:lvl1pPr algn="l">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9"/>
          <p:cNvSpPr>
            <a:spLocks noGrp="1"/>
          </p:cNvSpPr>
          <p:nvPr>
            <p:ph sz="quarter" idx="21"/>
          </p:nvPr>
        </p:nvSpPr>
        <p:spPr>
          <a:xfrm>
            <a:off x="6184900" y="540000"/>
            <a:ext cx="5527100" cy="5328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862146694"/>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3768">
          <p15:clr>
            <a:srgbClr val="FBAE40"/>
          </p15:clr>
        </p15:guide>
        <p15:guide id="4" orient="horz" pos="3702">
          <p15:clr>
            <a:srgbClr val="FBAE40"/>
          </p15:clr>
        </p15:guide>
        <p15:guide id="5" orient="horz" pos="336">
          <p15:clr>
            <a:srgbClr val="FBAE40"/>
          </p15:clr>
        </p15:guide>
        <p15:guide id="6" pos="288">
          <p15:clr>
            <a:srgbClr val="FBAE40"/>
          </p15:clr>
        </p15:guide>
        <p15:guide id="7" pos="6267">
          <p15:clr>
            <a:srgbClr val="FBAE40"/>
          </p15:clr>
        </p15:guide>
        <p15:guide id="8" pos="7378">
          <p15:clr>
            <a:srgbClr val="FBAE40"/>
          </p15:clr>
        </p15:guide>
        <p15:guide id="9" pos="3896">
          <p15:clr>
            <a:srgbClr val="FBAE40"/>
          </p15:clr>
        </p15:guide>
        <p15:guide id="10" pos="378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Graphs + Caption">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7" name="Text Placeholder 6"/>
          <p:cNvSpPr>
            <a:spLocks noGrp="1"/>
          </p:cNvSpPr>
          <p:nvPr>
            <p:ph type="body" sz="quarter" idx="21"/>
          </p:nvPr>
        </p:nvSpPr>
        <p:spPr>
          <a:xfrm>
            <a:off x="9948864" y="3295465"/>
            <a:ext cx="1763137" cy="1239314"/>
          </a:xfrm>
        </p:spPr>
        <p:txBody>
          <a:bodyPr vert="horz"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US" sz="14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13" name="Chart Placeholder 9"/>
          <p:cNvSpPr>
            <a:spLocks noGrp="1"/>
          </p:cNvSpPr>
          <p:nvPr>
            <p:ph type="chart" sz="quarter" idx="22"/>
          </p:nvPr>
        </p:nvSpPr>
        <p:spPr>
          <a:xfrm>
            <a:off x="1080000" y="1627200"/>
            <a:ext cx="3960000" cy="2228850"/>
          </a:xfrm>
          <a:noFill/>
          <a:ln>
            <a:solidFill>
              <a:srgbClr val="DADADA"/>
            </a:solidFill>
          </a:ln>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sp>
        <p:nvSpPr>
          <p:cNvPr id="14" name="Chart Placeholder 9"/>
          <p:cNvSpPr>
            <a:spLocks noGrp="1"/>
          </p:cNvSpPr>
          <p:nvPr>
            <p:ph type="chart" sz="quarter" idx="23"/>
          </p:nvPr>
        </p:nvSpPr>
        <p:spPr>
          <a:xfrm>
            <a:off x="5220001" y="1627200"/>
            <a:ext cx="3960000" cy="2228850"/>
          </a:xfrm>
          <a:noFill/>
          <a:ln>
            <a:solidFill>
              <a:srgbClr val="DADADA"/>
            </a:solidFill>
          </a:ln>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sp>
        <p:nvSpPr>
          <p:cNvPr id="15" name="Chart Placeholder 9"/>
          <p:cNvSpPr>
            <a:spLocks noGrp="1"/>
          </p:cNvSpPr>
          <p:nvPr>
            <p:ph type="chart" sz="quarter" idx="19"/>
          </p:nvPr>
        </p:nvSpPr>
        <p:spPr>
          <a:xfrm>
            <a:off x="1080000" y="3991952"/>
            <a:ext cx="3960000" cy="2228850"/>
          </a:xfrm>
          <a:noFill/>
          <a:ln>
            <a:solidFill>
              <a:srgbClr val="DADADA"/>
            </a:solidFill>
          </a:ln>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sp>
        <p:nvSpPr>
          <p:cNvPr id="16" name="Chart Placeholder 9"/>
          <p:cNvSpPr>
            <a:spLocks noGrp="1"/>
          </p:cNvSpPr>
          <p:nvPr>
            <p:ph type="chart" sz="quarter" idx="24"/>
          </p:nvPr>
        </p:nvSpPr>
        <p:spPr>
          <a:xfrm>
            <a:off x="5220001" y="3991952"/>
            <a:ext cx="3960000" cy="2228850"/>
          </a:xfrm>
          <a:noFill/>
          <a:ln>
            <a:solidFill>
              <a:srgbClr val="DADADA"/>
            </a:solidFill>
          </a:ln>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1394991575"/>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2514">
          <p15:clr>
            <a:srgbClr val="FBAE40"/>
          </p15:clr>
        </p15:guide>
        <p15:guide id="4" orient="horz" pos="2430">
          <p15:clr>
            <a:srgbClr val="FBAE40"/>
          </p15:clr>
        </p15:guide>
        <p15:guide id="5" orient="horz" pos="1026">
          <p15:clr>
            <a:srgbClr val="FBAE40"/>
          </p15:clr>
        </p15:guide>
        <p15:guide id="6" orient="horz" pos="876">
          <p15:clr>
            <a:srgbClr val="FBAE40"/>
          </p15:clr>
        </p15:guide>
        <p15:guide id="7" orient="horz" pos="588">
          <p15:clr>
            <a:srgbClr val="FBAE40"/>
          </p15:clr>
        </p15:guide>
        <p15:guide id="8" pos="288">
          <p15:clr>
            <a:srgbClr val="FBAE40"/>
          </p15:clr>
        </p15:guide>
        <p15:guide id="9" pos="678">
          <p15:clr>
            <a:srgbClr val="FBAE40"/>
          </p15:clr>
        </p15:guide>
        <p15:guide id="10" pos="3174">
          <p15:clr>
            <a:srgbClr val="FBAE40"/>
          </p15:clr>
        </p15:guide>
        <p15:guide id="11" pos="3288">
          <p15:clr>
            <a:srgbClr val="FBAE40"/>
          </p15:clr>
        </p15:guide>
        <p15:guide id="12" pos="5784">
          <p15:clr>
            <a:srgbClr val="FBAE40"/>
          </p15:clr>
        </p15:guide>
        <p15:guide id="13" pos="6267">
          <p15:clr>
            <a:srgbClr val="FBAE40"/>
          </p15:clr>
        </p15:guide>
        <p15:guide id="14" pos="737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 Content large + Caption">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Text Placeholder 6"/>
          <p:cNvSpPr>
            <a:spLocks noGrp="1"/>
          </p:cNvSpPr>
          <p:nvPr>
            <p:ph type="body" sz="quarter" idx="21"/>
          </p:nvPr>
        </p:nvSpPr>
        <p:spPr>
          <a:xfrm>
            <a:off x="9948864" y="3295465"/>
            <a:ext cx="1763137" cy="1239314"/>
          </a:xfrm>
        </p:spPr>
        <p:txBody>
          <a:bodyPr vert="horz"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US" sz="14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9" name="Content Placeholder 8"/>
          <p:cNvSpPr>
            <a:spLocks noGrp="1"/>
          </p:cNvSpPr>
          <p:nvPr>
            <p:ph sz="quarter" idx="22"/>
          </p:nvPr>
        </p:nvSpPr>
        <p:spPr>
          <a:xfrm>
            <a:off x="1080000" y="1627200"/>
            <a:ext cx="810000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173742748"/>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1026">
          <p15:clr>
            <a:srgbClr val="FBAE40"/>
          </p15:clr>
        </p15:guide>
        <p15:guide id="3" orient="horz" pos="3924">
          <p15:clr>
            <a:srgbClr val="FBAE40"/>
          </p15:clr>
        </p15:guide>
        <p15:guide id="4" orient="horz" pos="876">
          <p15:clr>
            <a:srgbClr val="FBAE40"/>
          </p15:clr>
        </p15:guide>
        <p15:guide id="5" orient="horz" pos="588">
          <p15:clr>
            <a:srgbClr val="FBAE40"/>
          </p15:clr>
        </p15:guide>
        <p15:guide id="6" pos="288">
          <p15:clr>
            <a:srgbClr val="FBAE40"/>
          </p15:clr>
        </p15:guide>
        <p15:guide id="7" pos="678">
          <p15:clr>
            <a:srgbClr val="FBAE40"/>
          </p15:clr>
        </p15:guide>
        <p15:guide id="8" pos="6267">
          <p15:clr>
            <a:srgbClr val="FBAE40"/>
          </p15:clr>
        </p15:guide>
        <p15:guide id="9" pos="7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 Content +Head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0" name="Textplatzhalter 5"/>
          <p:cNvSpPr>
            <a:spLocks noGrp="1"/>
          </p:cNvSpPr>
          <p:nvPr>
            <p:ph type="body" sz="quarter" idx="19"/>
          </p:nvPr>
        </p:nvSpPr>
        <p:spPr>
          <a:xfrm>
            <a:off x="4795139" y="1627200"/>
            <a:ext cx="6916861" cy="315045"/>
          </a:xfrm>
          <a:prstGeom prst="rect">
            <a:avLst/>
          </a:prstGeom>
        </p:spPr>
        <p:txBody>
          <a:bodyPr/>
          <a:lstStyle>
            <a:lvl1pPr marL="0" indent="0">
              <a:buNone/>
              <a:defRPr sz="1600" b="1"/>
            </a:lvl1pPr>
          </a:lstStyle>
          <a:p>
            <a:pPr lvl="0"/>
            <a:endParaRPr lang="en-US" noProof="0" dirty="0"/>
          </a:p>
        </p:txBody>
      </p: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Content Placeholder 7"/>
          <p:cNvSpPr>
            <a:spLocks noGrp="1"/>
          </p:cNvSpPr>
          <p:nvPr>
            <p:ph sz="quarter" idx="20"/>
          </p:nvPr>
        </p:nvSpPr>
        <p:spPr>
          <a:xfrm>
            <a:off x="4795139" y="2024064"/>
            <a:ext cx="6916861" cy="4196738"/>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Picture Placeholder 11"/>
          <p:cNvSpPr>
            <a:spLocks noGrp="1"/>
          </p:cNvSpPr>
          <p:nvPr>
            <p:ph type="pic" sz="quarter" idx="21"/>
          </p:nvPr>
        </p:nvSpPr>
        <p:spPr>
          <a:xfrm>
            <a:off x="1080000" y="1627200"/>
            <a:ext cx="3360238" cy="4593601"/>
          </a:xfrm>
          <a:ln w="6350">
            <a:noFill/>
          </a:ln>
        </p:spPr>
        <p:txBody>
          <a:bodyPr vert="horz" lIns="144000" tIns="720000" rIns="0" bIns="0" rtlCol="0" anchor="ctr" anchorCtr="0">
            <a:noAutofit/>
          </a:bodyPr>
          <a:lstStyle>
            <a:lvl1pPr algn="ctr">
              <a:defRPr lang="en-US" sz="750" noProof="0" dirty="0"/>
            </a:lvl1pPr>
          </a:lstStyle>
          <a:p>
            <a:pPr marL="0" lvl="0" indent="0" algn="ctr" defTabSz="685800">
              <a:buNone/>
            </a:pPr>
            <a:endParaRPr lang="en-US" noProof="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282106728"/>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1026">
          <p15:clr>
            <a:srgbClr val="FBAE40"/>
          </p15:clr>
        </p15:guide>
        <p15:guide id="4" orient="horz" pos="876">
          <p15:clr>
            <a:srgbClr val="FBAE40"/>
          </p15:clr>
        </p15:guide>
        <p15:guide id="5" orient="horz" pos="588">
          <p15:clr>
            <a:srgbClr val="FBAE40"/>
          </p15:clr>
        </p15:guide>
        <p15:guide id="6" pos="288">
          <p15:clr>
            <a:srgbClr val="FBAE40"/>
          </p15:clr>
        </p15:guide>
        <p15:guide id="7" pos="2802">
          <p15:clr>
            <a:srgbClr val="FBAE40"/>
          </p15:clr>
        </p15:guide>
        <p15:guide id="8" pos="7378">
          <p15:clr>
            <a:srgbClr val="FBAE40"/>
          </p15:clr>
        </p15:guide>
        <p15:guide id="9" pos="6267">
          <p15:clr>
            <a:srgbClr val="FBAE40"/>
          </p15:clr>
        </p15:guide>
        <p15:guide id="10" pos="3018">
          <p15:clr>
            <a:srgbClr val="FBAE40"/>
          </p15:clr>
        </p15:guide>
        <p15:guide id="11" pos="67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icture + Content + Head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0" name="Textplatzhalter 5"/>
          <p:cNvSpPr>
            <a:spLocks noGrp="1"/>
          </p:cNvSpPr>
          <p:nvPr>
            <p:ph type="body" sz="quarter" idx="19"/>
          </p:nvPr>
        </p:nvSpPr>
        <p:spPr>
          <a:xfrm>
            <a:off x="4795139" y="1627200"/>
            <a:ext cx="6916861" cy="315045"/>
          </a:xfrm>
          <a:prstGeom prst="rect">
            <a:avLst/>
          </a:prstGeom>
        </p:spPr>
        <p:txBody>
          <a:bodyPr/>
          <a:lstStyle>
            <a:lvl1pPr marL="0" indent="0">
              <a:buNone/>
              <a:defRPr sz="1600" b="1"/>
            </a:lvl1pPr>
          </a:lstStyle>
          <a:p>
            <a:pPr lvl="0"/>
            <a:endParaRPr lang="en-US" noProof="0" dirty="0"/>
          </a:p>
        </p:txBody>
      </p: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6" name="Content Placeholder 5"/>
          <p:cNvSpPr>
            <a:spLocks noGrp="1"/>
          </p:cNvSpPr>
          <p:nvPr>
            <p:ph sz="quarter" idx="24"/>
          </p:nvPr>
        </p:nvSpPr>
        <p:spPr>
          <a:xfrm>
            <a:off x="4795139" y="2024064"/>
            <a:ext cx="6916861" cy="4196738"/>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Picture Placeholder 11"/>
          <p:cNvSpPr>
            <a:spLocks noGrp="1"/>
          </p:cNvSpPr>
          <p:nvPr>
            <p:ph type="pic" sz="quarter" idx="25"/>
          </p:nvPr>
        </p:nvSpPr>
        <p:spPr>
          <a:xfrm>
            <a:off x="1080000" y="1627200"/>
            <a:ext cx="3360238" cy="1444282"/>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6" name="Picture Placeholder 11"/>
          <p:cNvSpPr>
            <a:spLocks noGrp="1"/>
          </p:cNvSpPr>
          <p:nvPr>
            <p:ph type="pic" sz="quarter" idx="26"/>
          </p:nvPr>
        </p:nvSpPr>
        <p:spPr>
          <a:xfrm>
            <a:off x="1080000" y="3202329"/>
            <a:ext cx="3360238" cy="1444282"/>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7" name="Picture Placeholder 11"/>
          <p:cNvSpPr>
            <a:spLocks noGrp="1"/>
          </p:cNvSpPr>
          <p:nvPr>
            <p:ph type="pic" sz="quarter" idx="21"/>
          </p:nvPr>
        </p:nvSpPr>
        <p:spPr>
          <a:xfrm>
            <a:off x="1080000" y="4753952"/>
            <a:ext cx="3360238" cy="14668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910353158"/>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1026">
          <p15:clr>
            <a:srgbClr val="FBAE40"/>
          </p15:clr>
        </p15:guide>
        <p15:guide id="4" orient="horz" pos="876">
          <p15:clr>
            <a:srgbClr val="FBAE40"/>
          </p15:clr>
        </p15:guide>
        <p15:guide id="5" orient="horz" pos="588">
          <p15:clr>
            <a:srgbClr val="FBAE40"/>
          </p15:clr>
        </p15:guide>
        <p15:guide id="6" pos="678">
          <p15:clr>
            <a:srgbClr val="FBAE40"/>
          </p15:clr>
        </p15:guide>
        <p15:guide id="7" pos="288">
          <p15:clr>
            <a:srgbClr val="FBAE40"/>
          </p15:clr>
        </p15:guide>
        <p15:guide id="8" pos="7378">
          <p15:clr>
            <a:srgbClr val="FBAE40"/>
          </p15:clr>
        </p15:guide>
        <p15:guide id="9" pos="6267">
          <p15:clr>
            <a:srgbClr val="FBAE40"/>
          </p15:clr>
        </p15:guide>
        <p15:guide id="10" pos="3018">
          <p15:clr>
            <a:srgbClr val="FBAE40"/>
          </p15:clr>
        </p15:guide>
        <p15:guide id="11" pos="2797">
          <p15:clr>
            <a:srgbClr val="FBAE40"/>
          </p15:clr>
        </p15:guide>
        <p15:guide id="12" orient="horz" pos="1932">
          <p15:clr>
            <a:srgbClr val="FBAE40"/>
          </p15:clr>
        </p15:guide>
        <p15:guide id="13" orient="horz" pos="2016">
          <p15:clr>
            <a:srgbClr val="FBAE40"/>
          </p15:clr>
        </p15:guide>
        <p15:guide id="14" orient="horz" pos="2928">
          <p15:clr>
            <a:srgbClr val="FBAE40"/>
          </p15:clr>
        </p15:guide>
        <p15:guide id="15" orient="horz" pos="299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Pichture + 2 Content + Head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Textplatzhalter 5"/>
          <p:cNvSpPr>
            <a:spLocks noGrp="1"/>
          </p:cNvSpPr>
          <p:nvPr>
            <p:ph type="body" sz="quarter" idx="19"/>
          </p:nvPr>
        </p:nvSpPr>
        <p:spPr>
          <a:xfrm>
            <a:off x="4795139" y="1627200"/>
            <a:ext cx="6916861" cy="315045"/>
          </a:xfrm>
          <a:prstGeom prst="rect">
            <a:avLst/>
          </a:prstGeom>
        </p:spPr>
        <p:txBody>
          <a:bodyPr/>
          <a:lstStyle>
            <a:lvl1pPr marL="0" indent="0">
              <a:buNone/>
              <a:defRPr sz="1600" b="1"/>
            </a:lvl1pPr>
          </a:lstStyle>
          <a:p>
            <a:pPr lvl="0"/>
            <a:endParaRPr lang="en-US" noProof="0" dirty="0"/>
          </a:p>
        </p:txBody>
      </p:sp>
      <p:sp>
        <p:nvSpPr>
          <p:cNvPr id="10" name="Textplatzhalter 5"/>
          <p:cNvSpPr>
            <a:spLocks noGrp="1"/>
          </p:cNvSpPr>
          <p:nvPr>
            <p:ph type="body" sz="quarter" idx="20"/>
          </p:nvPr>
        </p:nvSpPr>
        <p:spPr>
          <a:xfrm>
            <a:off x="4795139" y="3983549"/>
            <a:ext cx="6916861" cy="315045"/>
          </a:xfrm>
          <a:prstGeom prst="rect">
            <a:avLst/>
          </a:prstGeom>
        </p:spPr>
        <p:txBody>
          <a:bodyPr/>
          <a:lstStyle>
            <a:lvl1pPr marL="0" indent="0">
              <a:buNone/>
              <a:defRPr sz="1600" b="1"/>
            </a:lvl1pPr>
          </a:lstStyle>
          <a:p>
            <a:pPr lvl="0"/>
            <a:endParaRPr lang="en-US" noProof="0" dirty="0"/>
          </a:p>
        </p:txBody>
      </p: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11" name="Content Placeholder 10"/>
          <p:cNvSpPr>
            <a:spLocks noGrp="1"/>
          </p:cNvSpPr>
          <p:nvPr>
            <p:ph sz="quarter" idx="23"/>
          </p:nvPr>
        </p:nvSpPr>
        <p:spPr>
          <a:xfrm>
            <a:off x="4795139" y="2024064"/>
            <a:ext cx="6916861" cy="184428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14"/>
          <p:cNvSpPr>
            <a:spLocks noGrp="1"/>
          </p:cNvSpPr>
          <p:nvPr>
            <p:ph sz="quarter" idx="24"/>
          </p:nvPr>
        </p:nvSpPr>
        <p:spPr>
          <a:xfrm>
            <a:off x="4795139" y="4365625"/>
            <a:ext cx="6916861" cy="1855177"/>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Picture Placeholder 11"/>
          <p:cNvSpPr>
            <a:spLocks noGrp="1"/>
          </p:cNvSpPr>
          <p:nvPr>
            <p:ph type="pic" sz="quarter" idx="21"/>
          </p:nvPr>
        </p:nvSpPr>
        <p:spPr>
          <a:xfrm>
            <a:off x="1080000" y="1627200"/>
            <a:ext cx="3360238" cy="22411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7" name="Picture Placeholder 11"/>
          <p:cNvSpPr>
            <a:spLocks noGrp="1"/>
          </p:cNvSpPr>
          <p:nvPr>
            <p:ph type="pic" sz="quarter" idx="25"/>
          </p:nvPr>
        </p:nvSpPr>
        <p:spPr>
          <a:xfrm>
            <a:off x="1080000" y="3983549"/>
            <a:ext cx="3360238" cy="2237252"/>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4185501559"/>
      </p:ext>
    </p:extLst>
  </p:cSld>
  <p:clrMapOvr>
    <a:masterClrMapping/>
  </p:clrMapOvr>
  <p:extLst mod="1">
    <p:ext uri="{DCECCB84-F9BA-43D5-87BE-67443E8EF086}">
      <p15:sldGuideLst xmlns:p15="http://schemas.microsoft.com/office/powerpoint/2012/main">
        <p15:guide id="1" orient="horz" pos="2509">
          <p15:clr>
            <a:srgbClr val="FBAE40"/>
          </p15:clr>
        </p15:guide>
        <p15:guide id="2" orient="horz" pos="2436">
          <p15:clr>
            <a:srgbClr val="FBAE40"/>
          </p15:clr>
        </p15:guide>
        <p15:guide id="3" orient="horz" pos="3990">
          <p15:clr>
            <a:srgbClr val="FBAE40"/>
          </p15:clr>
        </p15:guide>
        <p15:guide id="4" orient="horz" pos="3924">
          <p15:clr>
            <a:srgbClr val="FBAE40"/>
          </p15:clr>
        </p15:guide>
        <p15:guide id="5" orient="horz" pos="1026">
          <p15:clr>
            <a:srgbClr val="FBAE40"/>
          </p15:clr>
        </p15:guide>
        <p15:guide id="6" orient="horz" pos="876">
          <p15:clr>
            <a:srgbClr val="FBAE40"/>
          </p15:clr>
        </p15:guide>
        <p15:guide id="7" orient="horz" pos="588">
          <p15:clr>
            <a:srgbClr val="FBAE40"/>
          </p15:clr>
        </p15:guide>
        <p15:guide id="8" pos="288">
          <p15:clr>
            <a:srgbClr val="FBAE40"/>
          </p15:clr>
        </p15:guide>
        <p15:guide id="9" pos="678">
          <p15:clr>
            <a:srgbClr val="FBAE40"/>
          </p15:clr>
        </p15:guide>
        <p15:guide id="10" pos="2797">
          <p15:clr>
            <a:srgbClr val="FBAE40"/>
          </p15:clr>
        </p15:guide>
        <p15:guide id="11" pos="3018">
          <p15:clr>
            <a:srgbClr val="FBAE40"/>
          </p15:clr>
        </p15:guide>
        <p15:guide id="12" pos="6267">
          <p15:clr>
            <a:srgbClr val="FBAE40"/>
          </p15:clr>
        </p15:guide>
        <p15:guide id="13" pos="737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4 pictures">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7" name="Text Placeholder 6"/>
          <p:cNvSpPr>
            <a:spLocks noGrp="1"/>
          </p:cNvSpPr>
          <p:nvPr>
            <p:ph type="body" sz="quarter" idx="19"/>
          </p:nvPr>
        </p:nvSpPr>
        <p:spPr>
          <a:xfrm>
            <a:off x="1080000" y="1627200"/>
            <a:ext cx="486000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Picture Placeholder 11"/>
          <p:cNvSpPr>
            <a:spLocks noGrp="1"/>
          </p:cNvSpPr>
          <p:nvPr>
            <p:ph type="pic" sz="quarter" idx="21"/>
          </p:nvPr>
        </p:nvSpPr>
        <p:spPr>
          <a:xfrm>
            <a:off x="6097588" y="1627200"/>
            <a:ext cx="2735263" cy="215280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9" name="Picture Placeholder 11"/>
          <p:cNvSpPr>
            <a:spLocks noGrp="1"/>
          </p:cNvSpPr>
          <p:nvPr>
            <p:ph type="pic" sz="quarter" idx="22"/>
          </p:nvPr>
        </p:nvSpPr>
        <p:spPr>
          <a:xfrm>
            <a:off x="8975150" y="1627200"/>
            <a:ext cx="2736850" cy="215280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20" name="Picture Placeholder 11"/>
          <p:cNvSpPr>
            <a:spLocks noGrp="1"/>
          </p:cNvSpPr>
          <p:nvPr>
            <p:ph type="pic" sz="quarter" idx="23"/>
          </p:nvPr>
        </p:nvSpPr>
        <p:spPr>
          <a:xfrm>
            <a:off x="6097588" y="3944550"/>
            <a:ext cx="2735263" cy="2276252"/>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21" name="Picture Placeholder 11"/>
          <p:cNvSpPr>
            <a:spLocks noGrp="1"/>
          </p:cNvSpPr>
          <p:nvPr>
            <p:ph type="pic" sz="quarter" idx="24"/>
          </p:nvPr>
        </p:nvSpPr>
        <p:spPr>
          <a:xfrm>
            <a:off x="8975151" y="3944551"/>
            <a:ext cx="2736849" cy="22762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606427366"/>
      </p:ext>
    </p:extLst>
  </p:cSld>
  <p:clrMapOvr>
    <a:masterClrMapping/>
  </p:clrMapOvr>
  <p:extLst mod="1">
    <p:ext uri="{DCECCB84-F9BA-43D5-87BE-67443E8EF086}">
      <p15:sldGuideLst xmlns:p15="http://schemas.microsoft.com/office/powerpoint/2012/main">
        <p15:guide id="1" pos="5564">
          <p15:clr>
            <a:srgbClr val="FBAE40"/>
          </p15:clr>
        </p15:guide>
        <p15:guide id="2" pos="5654">
          <p15:clr>
            <a:srgbClr val="FBAE40"/>
          </p15:clr>
        </p15:guide>
        <p15:guide id="3" orient="horz" pos="3990">
          <p15:clr>
            <a:srgbClr val="FBAE40"/>
          </p15:clr>
        </p15:guide>
        <p15:guide id="4" orient="horz" pos="3924">
          <p15:clr>
            <a:srgbClr val="FBAE40"/>
          </p15:clr>
        </p15:guide>
        <p15:guide id="5" orient="horz" pos="1026">
          <p15:clr>
            <a:srgbClr val="FBAE40"/>
          </p15:clr>
        </p15:guide>
        <p15:guide id="6" orient="horz" pos="876">
          <p15:clr>
            <a:srgbClr val="FBAE40"/>
          </p15:clr>
        </p15:guide>
        <p15:guide id="7" orient="horz" pos="588">
          <p15:clr>
            <a:srgbClr val="FBAE40"/>
          </p15:clr>
        </p15:guide>
        <p15:guide id="8" pos="288">
          <p15:clr>
            <a:srgbClr val="FBAE40"/>
          </p15:clr>
        </p15:guide>
        <p15:guide id="9" pos="678">
          <p15:clr>
            <a:srgbClr val="FBAE40"/>
          </p15:clr>
        </p15:guide>
        <p15:guide id="10" pos="3840">
          <p15:clr>
            <a:srgbClr val="FBAE40"/>
          </p15:clr>
        </p15:guide>
        <p15:guide id="11" pos="3744">
          <p15:clr>
            <a:srgbClr val="FBAE40"/>
          </p15:clr>
        </p15:guide>
        <p15:guide id="12" pos="7378">
          <p15:clr>
            <a:srgbClr val="FBAE40"/>
          </p15:clr>
        </p15:guide>
        <p15:guide id="13" pos="6267">
          <p15:clr>
            <a:srgbClr val="FBAE40"/>
          </p15:clr>
        </p15:guide>
        <p15:guide id="14" orient="horz" pos="2382">
          <p15:clr>
            <a:srgbClr val="FBAE40"/>
          </p15:clr>
        </p15:guide>
        <p15:guide id="15" orient="horz" pos="24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3 Picture + Text">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6" name="Content Placeholder 5"/>
          <p:cNvSpPr>
            <a:spLocks noGrp="1"/>
          </p:cNvSpPr>
          <p:nvPr>
            <p:ph sz="quarter" idx="21"/>
          </p:nvPr>
        </p:nvSpPr>
        <p:spPr>
          <a:xfrm>
            <a:off x="1080000" y="1627200"/>
            <a:ext cx="6935911" cy="231457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3"/>
          <p:cNvSpPr>
            <a:spLocks noGrp="1"/>
          </p:cNvSpPr>
          <p:nvPr>
            <p:ph type="body" sz="quarter" idx="22"/>
          </p:nvPr>
        </p:nvSpPr>
        <p:spPr>
          <a:xfrm>
            <a:off x="8176640" y="1627200"/>
            <a:ext cx="353536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Picture Placeholder 11"/>
          <p:cNvSpPr>
            <a:spLocks noGrp="1"/>
          </p:cNvSpPr>
          <p:nvPr>
            <p:ph type="pic" sz="quarter" idx="23"/>
          </p:nvPr>
        </p:nvSpPr>
        <p:spPr>
          <a:xfrm>
            <a:off x="1080000" y="4068152"/>
            <a:ext cx="2136275" cy="21526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6" name="Picture Placeholder 11"/>
          <p:cNvSpPr>
            <a:spLocks noGrp="1"/>
          </p:cNvSpPr>
          <p:nvPr>
            <p:ph type="pic" sz="quarter" idx="24"/>
          </p:nvPr>
        </p:nvSpPr>
        <p:spPr>
          <a:xfrm>
            <a:off x="3359150" y="4068152"/>
            <a:ext cx="2232025" cy="21526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sp>
        <p:nvSpPr>
          <p:cNvPr id="17" name="Picture Placeholder 11"/>
          <p:cNvSpPr>
            <a:spLocks noGrp="1"/>
          </p:cNvSpPr>
          <p:nvPr>
            <p:ph type="pic" sz="quarter" idx="25"/>
          </p:nvPr>
        </p:nvSpPr>
        <p:spPr>
          <a:xfrm>
            <a:off x="5760000" y="4068152"/>
            <a:ext cx="2280272" cy="2152650"/>
          </a:xfrm>
          <a:ln w="6350">
            <a:solidFill>
              <a:srgbClr val="DADADA"/>
            </a:solidFill>
          </a:ln>
        </p:spPr>
        <p:txBody>
          <a:bodyPr vert="horz" lIns="144000" tIns="720000" rIns="0" bIns="0" rtlCol="0" anchor="ctr" anchorCtr="0">
            <a:noAutofit/>
          </a:bodyPr>
          <a:lstStyle>
            <a:lvl1pPr marL="180000" indent="-180000" algn="ctr">
              <a:buNone/>
              <a:defRPr lang="en-US" sz="1000"/>
            </a:lvl1pPr>
          </a:lstStyle>
          <a:p>
            <a:pPr marL="0" lvl="0" indent="0" algn="ctr"/>
            <a:endParaRPr lang="en-US" noProof="0"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1268596612"/>
      </p:ext>
    </p:extLst>
  </p:cSld>
  <p:clrMapOvr>
    <a:masterClrMapping/>
  </p:clrMapOvr>
  <p:extLst mod="1">
    <p:ext uri="{DCECCB84-F9BA-43D5-87BE-67443E8EF086}">
      <p15:sldGuideLst xmlns:p15="http://schemas.microsoft.com/office/powerpoint/2012/main">
        <p15:guide id="1" orient="horz" pos="588">
          <p15:clr>
            <a:srgbClr val="FBAE40"/>
          </p15:clr>
        </p15:guide>
        <p15:guide id="2" orient="horz" pos="876">
          <p15:clr>
            <a:srgbClr val="FBAE40"/>
          </p15:clr>
        </p15:guide>
        <p15:guide id="3" orient="horz" pos="1026">
          <p15:clr>
            <a:srgbClr val="FBAE40"/>
          </p15:clr>
        </p15:guide>
        <p15:guide id="4" orient="horz" pos="3924">
          <p15:clr>
            <a:srgbClr val="FBAE40"/>
          </p15:clr>
        </p15:guide>
        <p15:guide id="5" orient="horz" pos="3990">
          <p15:clr>
            <a:srgbClr val="FBAE40"/>
          </p15:clr>
        </p15:guide>
        <p15:guide id="6" pos="288">
          <p15:clr>
            <a:srgbClr val="FBAE40"/>
          </p15:clr>
        </p15:guide>
        <p15:guide id="7" pos="678">
          <p15:clr>
            <a:srgbClr val="FBAE40"/>
          </p15:clr>
        </p15:guide>
        <p15:guide id="8" pos="2026">
          <p15:clr>
            <a:srgbClr val="FBAE40"/>
          </p15:clr>
        </p15:guide>
        <p15:guide id="9" pos="2116">
          <p15:clr>
            <a:srgbClr val="FBAE40"/>
          </p15:clr>
        </p15:guide>
        <p15:guide id="10" pos="3522">
          <p15:clr>
            <a:srgbClr val="FBAE40"/>
          </p15:clr>
        </p15:guide>
        <p15:guide id="11" pos="3613">
          <p15:clr>
            <a:srgbClr val="FBAE40"/>
          </p15:clr>
        </p15:guide>
        <p15:guide id="12" pos="5052">
          <p15:clr>
            <a:srgbClr val="FBAE40"/>
          </p15:clr>
        </p15:guide>
        <p15:guide id="13" pos="5148">
          <p15:clr>
            <a:srgbClr val="FBAE40"/>
          </p15:clr>
        </p15:guide>
        <p15:guide id="14" pos="7378">
          <p15:clr>
            <a:srgbClr val="FBAE40"/>
          </p15:clr>
        </p15:guide>
        <p15:guide id="15" pos="626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Text Alternative">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8"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9" name="Content Placeholder 8"/>
          <p:cNvSpPr>
            <a:spLocks noGrp="1"/>
          </p:cNvSpPr>
          <p:nvPr>
            <p:ph sz="quarter" idx="13"/>
          </p:nvPr>
        </p:nvSpPr>
        <p:spPr>
          <a:xfrm>
            <a:off x="1080000" y="1627200"/>
            <a:ext cx="10631999" cy="231457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10"/>
          <p:cNvSpPr>
            <a:spLocks noGrp="1"/>
          </p:cNvSpPr>
          <p:nvPr>
            <p:ph type="body" sz="quarter" idx="14"/>
          </p:nvPr>
        </p:nvSpPr>
        <p:spPr>
          <a:xfrm>
            <a:off x="1080000" y="4068152"/>
            <a:ext cx="10631999" cy="215265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060645720"/>
      </p:ext>
    </p:extLst>
  </p:cSld>
  <p:clrMapOvr>
    <a:masterClrMapping/>
  </p:clrMapOvr>
  <p:extLst mod="1">
    <p:ext uri="{DCECCB84-F9BA-43D5-87BE-67443E8EF086}">
      <p15:sldGuideLst xmlns:p15="http://schemas.microsoft.com/office/powerpoint/2012/main">
        <p15:guide id="1" orient="horz" pos="2484">
          <p15:clr>
            <a:srgbClr val="FBAE40"/>
          </p15:clr>
        </p15:guide>
        <p15:guide id="2" orient="horz" pos="3990">
          <p15:clr>
            <a:srgbClr val="FBAE40"/>
          </p15:clr>
        </p15:guide>
        <p15:guide id="3" orient="horz" pos="3924">
          <p15:clr>
            <a:srgbClr val="FBAE40"/>
          </p15:clr>
        </p15:guide>
        <p15:guide id="4" orient="horz" pos="1026">
          <p15:clr>
            <a:srgbClr val="FBAE40"/>
          </p15:clr>
        </p15:guide>
        <p15:guide id="5" orient="horz" pos="876">
          <p15:clr>
            <a:srgbClr val="FBAE40"/>
          </p15:clr>
        </p15:guide>
        <p15:guide id="6" orient="horz" pos="588">
          <p15:clr>
            <a:srgbClr val="FBAE40"/>
          </p15:clr>
        </p15:guide>
        <p15:guide id="7" orient="horz" pos="2562">
          <p15:clr>
            <a:srgbClr val="FBAE40"/>
          </p15:clr>
        </p15:guide>
        <p15:guide id="8" pos="288">
          <p15:clr>
            <a:srgbClr val="FBAE40"/>
          </p15:clr>
        </p15:guide>
        <p15:guide id="9" pos="678">
          <p15:clr>
            <a:srgbClr val="FBAE40"/>
          </p15:clr>
        </p15:guide>
        <p15:guide id="10" pos="7378">
          <p15:clr>
            <a:srgbClr val="FBAE40"/>
          </p15:clr>
        </p15:guide>
        <p15:guide id="11" pos="626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7" name="Content Placeholder 6"/>
          <p:cNvSpPr>
            <a:spLocks noGrp="1"/>
          </p:cNvSpPr>
          <p:nvPr>
            <p:ph sz="quarter" idx="11"/>
          </p:nvPr>
        </p:nvSpPr>
        <p:spPr>
          <a:xfrm>
            <a:off x="1080000" y="1627200"/>
            <a:ext cx="10631999"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97582624"/>
      </p:ext>
    </p:extLst>
  </p:cSld>
  <p:clrMapOvr>
    <a:masterClrMapping/>
  </p:clrMapOvr>
  <p:extLst mod="1">
    <p:ext uri="{DCECCB84-F9BA-43D5-87BE-67443E8EF086}">
      <p15:sldGuideLst xmlns:p15="http://schemas.microsoft.com/office/powerpoint/2012/main">
        <p15:guide id="1" orient="horz" pos="588">
          <p15:clr>
            <a:srgbClr val="FBAE40"/>
          </p15:clr>
        </p15:guide>
        <p15:guide id="2" orient="horz" pos="876">
          <p15:clr>
            <a:srgbClr val="FBAE40"/>
          </p15:clr>
        </p15:guide>
        <p15:guide id="3" orient="horz" pos="1026">
          <p15:clr>
            <a:srgbClr val="FBAE40"/>
          </p15:clr>
        </p15:guide>
        <p15:guide id="4" orient="horz" pos="3924">
          <p15:clr>
            <a:srgbClr val="FBAE40"/>
          </p15:clr>
        </p15:guide>
        <p15:guide id="5" orient="horz" pos="3990">
          <p15:clr>
            <a:srgbClr val="FBAE40"/>
          </p15:clr>
        </p15:guide>
        <p15:guide id="6" pos="288">
          <p15:clr>
            <a:srgbClr val="FBAE40"/>
          </p15:clr>
        </p15:guide>
        <p15:guide id="7" pos="680">
          <p15:clr>
            <a:srgbClr val="FBAE40"/>
          </p15:clr>
        </p15:guide>
        <p15:guide id="8" pos="7378">
          <p15:clr>
            <a:srgbClr val="FBAE40"/>
          </p15:clr>
        </p15:guide>
        <p15:guide id="9" pos="3840">
          <p15:clr>
            <a:srgbClr val="FBAE40"/>
          </p15:clr>
        </p15:guide>
        <p15:guide id="10" pos="626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Text Placeholder 7"/>
          <p:cNvSpPr>
            <a:spLocks noGrp="1"/>
          </p:cNvSpPr>
          <p:nvPr>
            <p:ph type="body" sz="quarter" idx="12"/>
          </p:nvPr>
        </p:nvSpPr>
        <p:spPr>
          <a:xfrm>
            <a:off x="1080000" y="1627200"/>
            <a:ext cx="10631999" cy="4593601"/>
          </a:xfrm>
        </p:spPr>
        <p:txBody>
          <a:bodyPr vert="horz" lIns="0" tIns="0" rIns="0" bIns="0" rtlCol="0">
            <a:noAutofit/>
          </a:bodyPr>
          <a:lstStyle>
            <a:lvl1pPr marL="360000">
              <a:defRPr lang="en-US" smtClean="0"/>
            </a:lvl1pPr>
            <a:lvl2pPr>
              <a:defRPr lang="en-US" smtClean="0"/>
            </a:lvl2pPr>
            <a:lvl3pPr>
              <a:defRPr lang="en-US" smtClean="0"/>
            </a:lvl3pPr>
            <a:lvl4pPr>
              <a:defRPr lang="en-US" smtClean="0"/>
            </a:lvl4pPr>
            <a:lvl5pPr>
              <a:defRPr lang="en-US"/>
            </a:lvl5pPr>
          </a:lstStyle>
          <a:p>
            <a:pPr lvl="0"/>
            <a:r>
              <a:rPr lang="en-US" noProof="0" dirty="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887676948"/>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1026">
          <p15:clr>
            <a:srgbClr val="FBAE40"/>
          </p15:clr>
        </p15:guide>
        <p15:guide id="4" orient="horz" pos="876">
          <p15:clr>
            <a:srgbClr val="FBAE40"/>
          </p15:clr>
        </p15:guide>
        <p15:guide id="5" orient="horz" pos="588">
          <p15:clr>
            <a:srgbClr val="FBAE40"/>
          </p15:clr>
        </p15:guide>
        <p15:guide id="6" pos="288">
          <p15:clr>
            <a:srgbClr val="FBAE40"/>
          </p15:clr>
        </p15:guide>
        <p15:guide id="7" pos="678">
          <p15:clr>
            <a:srgbClr val="FBAE40"/>
          </p15:clr>
        </p15:guide>
        <p15:guide id="8" pos="7378">
          <p15:clr>
            <a:srgbClr val="FBAE40"/>
          </p15:clr>
        </p15:guide>
        <p15:guide id="9" pos="626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de-DE" dirty="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006195206"/>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876">
          <p15:clr>
            <a:srgbClr val="FBAE40"/>
          </p15:clr>
        </p15:guide>
        <p15:guide id="4" orient="horz" pos="1026">
          <p15:clr>
            <a:srgbClr val="FBAE40"/>
          </p15:clr>
        </p15:guide>
        <p15:guide id="5" orient="horz" pos="588">
          <p15:clr>
            <a:srgbClr val="FBAE40"/>
          </p15:clr>
        </p15:guide>
        <p15:guide id="6" pos="288">
          <p15:clr>
            <a:srgbClr val="FBAE40"/>
          </p15:clr>
        </p15:guide>
        <p15:guide id="7" pos="678">
          <p15:clr>
            <a:srgbClr val="FBAE40"/>
          </p15:clr>
        </p15:guide>
        <p15:guide id="8" pos="7378">
          <p15:clr>
            <a:srgbClr val="FBAE40"/>
          </p15:clr>
        </p15:guide>
        <p15:guide id="9" pos="626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5760000" y="6527594"/>
            <a:ext cx="672075" cy="123111"/>
          </a:xfrm>
        </p:spPr>
        <p:txBody>
          <a:bodyPr vert="horz" wrap="square" lIns="0" tIns="0" rIns="0" bIns="0" rtlCol="0" anchor="ctr">
            <a:spAutoFit/>
          </a:bodyPr>
          <a:lstStyle>
            <a:lvl1pPr>
              <a:defRPr lang="de-DE" smtClean="0"/>
            </a:lvl1pPr>
          </a:lstStyle>
          <a:p>
            <a:pPr algn="l"/>
            <a:r>
              <a:rPr lang="de-DE"/>
              <a:t>Page </a:t>
            </a:r>
            <a:fld id="{3FD030EF-7044-4946-962A-5D7D09BD1B34}" type="slidenum">
              <a:rPr smtClean="0"/>
              <a:pPr algn="l"/>
              <a:t>‹#›</a:t>
            </a:fld>
            <a:endParaRPr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1581935206"/>
      </p:ext>
    </p:extLst>
  </p:cSld>
  <p:clrMapOvr>
    <a:masterClrMapping/>
  </p:clrMapOvr>
  <p:extLst mod="1">
    <p:ext uri="{DCECCB84-F9BA-43D5-87BE-67443E8EF086}">
      <p15:sldGuideLst xmlns:p15="http://schemas.microsoft.com/office/powerpoint/2012/main">
        <p15:guide id="1" pos="675">
          <p15:clr>
            <a:srgbClr val="FBAE40"/>
          </p15:clr>
        </p15:guide>
        <p15:guide id="2" pos="6267">
          <p15:clr>
            <a:srgbClr val="FBAE40"/>
          </p15:clr>
        </p15:guide>
        <p15:guide id="3" pos="7378">
          <p15:clr>
            <a:srgbClr val="FBAE40"/>
          </p15:clr>
        </p15:guide>
        <p15:guide id="4" orient="horz" pos="586">
          <p15:clr>
            <a:srgbClr val="FBAE40"/>
          </p15:clr>
        </p15:guide>
        <p15:guide id="5" orient="horz" pos="874">
          <p15:clr>
            <a:srgbClr val="FBAE40"/>
          </p15:clr>
        </p15:guide>
        <p15:guide id="6" orient="horz" pos="1026">
          <p15:clr>
            <a:srgbClr val="FBAE40"/>
          </p15:clr>
        </p15:guide>
        <p15:guide id="7" orient="horz" pos="392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344" y="539496"/>
            <a:ext cx="11256264" cy="5614416"/>
          </a:xfrm>
          <a:prstGeom prst="rect">
            <a:avLst/>
          </a:prstGeom>
        </p:spPr>
      </p:pic>
      <p:grpSp>
        <p:nvGrpSpPr>
          <p:cNvPr id="8" name="Group 7"/>
          <p:cNvGrpSpPr/>
          <p:nvPr userDrawn="1"/>
        </p:nvGrpSpPr>
        <p:grpSpPr>
          <a:xfrm>
            <a:off x="468000" y="539496"/>
            <a:ext cx="11256264" cy="5615427"/>
            <a:chOff x="468000" y="539496"/>
            <a:chExt cx="11256264" cy="5615427"/>
          </a:xfrm>
        </p:grpSpPr>
        <p:pic>
          <p:nvPicPr>
            <p:cNvPr id="9" name="Picture 8" descr="ren_ppt_chapter_04081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000" y="539496"/>
              <a:ext cx="11256264" cy="5615427"/>
            </a:xfrm>
            <a:prstGeom prst="rect">
              <a:avLst/>
            </a:prstGeom>
          </p:spPr>
        </p:pic>
        <p:pic>
          <p:nvPicPr>
            <p:cNvPr id="10" name="Picture 9" descr="Synergy_h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20200" y="5482159"/>
              <a:ext cx="2351146" cy="432048"/>
            </a:xfrm>
            <a:prstGeom prst="rect">
              <a:avLst/>
            </a:prstGeom>
            <a:effectLst>
              <a:outerShdw blurRad="63500" dist="12700" dir="2700000" algn="tl" rotWithShape="0">
                <a:srgbClr val="000000">
                  <a:alpha val="78000"/>
                </a:srgbClr>
              </a:outerShdw>
            </a:effectLst>
          </p:spPr>
        </p:pic>
      </p:grpSp>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6" name="Text Placeholder 5"/>
          <p:cNvSpPr>
            <a:spLocks noGrp="1"/>
          </p:cNvSpPr>
          <p:nvPr>
            <p:ph type="body" sz="quarter" idx="16" hasCustomPrompt="1"/>
          </p:nvPr>
        </p:nvSpPr>
        <p:spPr>
          <a:xfrm>
            <a:off x="468000" y="1080000"/>
            <a:ext cx="7920000" cy="1397645"/>
          </a:xfrm>
          <a:solidFill>
            <a:schemeClr val="tx2"/>
          </a:solidFill>
        </p:spPr>
        <p:txBody>
          <a:bodyPr vert="horz" wrap="square" lIns="252000" tIns="180000" rIns="180000" bIns="180000" rtlCol="0">
            <a:spAutoFit/>
          </a:bodyPr>
          <a:lstStyle>
            <a:lvl1pPr marL="180000" indent="-180000">
              <a:buNone/>
              <a:defRPr lang="en-US" sz="3600" b="1" cap="all" baseline="0" smtClean="0">
                <a:solidFill>
                  <a:schemeClr val="bg1"/>
                </a:solidFill>
                <a:latin typeface="+mj-lt"/>
              </a:defRPr>
            </a:lvl1pPr>
            <a:lvl2pPr marL="342900" indent="-342900">
              <a:buNone/>
              <a:defRPr lang="en-US" sz="2000" b="1" cap="all" smtClean="0">
                <a:solidFill>
                  <a:schemeClr val="bg1"/>
                </a:solidFill>
                <a:latin typeface="+mj-lt"/>
              </a:defRPr>
            </a:lvl2pPr>
            <a:lvl3pPr>
              <a:defRPr lang="en-US" b="1" smtClean="0">
                <a:solidFill>
                  <a:schemeClr val="bg1"/>
                </a:solidFill>
                <a:latin typeface="+mj-lt"/>
              </a:defRPr>
            </a:lvl3pPr>
            <a:lvl4pPr>
              <a:defRPr lang="en-US" smtClean="0">
                <a:solidFill>
                  <a:schemeClr val="bg1"/>
                </a:solidFill>
                <a:latin typeface="+mj-lt"/>
              </a:defRPr>
            </a:lvl4pPr>
            <a:lvl5pPr>
              <a:defRPr lang="en-US">
                <a:solidFill>
                  <a:schemeClr val="bg1"/>
                </a:solidFill>
                <a:latin typeface="+mj-lt"/>
              </a:defRPr>
            </a:lvl5pPr>
          </a:lstStyle>
          <a:p>
            <a:pPr marL="0" lvl="0" indent="0"/>
            <a:r>
              <a:rPr lang="en-US" noProof="0" dirty="0"/>
              <a:t>Click to edit Text</a:t>
            </a:r>
          </a:p>
          <a:p>
            <a:pPr marL="0" lvl="1" indent="0"/>
            <a:r>
              <a:rPr lang="en-US" noProof="0" dirty="0"/>
              <a:t>Second level</a:t>
            </a:r>
          </a:p>
        </p:txBody>
      </p:sp>
    </p:spTree>
    <p:extLst>
      <p:ext uri="{BB962C8B-B14F-4D97-AF65-F5344CB8AC3E}">
        <p14:creationId xmlns:p14="http://schemas.microsoft.com/office/powerpoint/2010/main" val="937007137"/>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346">
          <p15:clr>
            <a:srgbClr val="FBAE40"/>
          </p15:clr>
        </p15:guide>
        <p15:guide id="4" orient="horz" pos="678">
          <p15:clr>
            <a:srgbClr val="FBAE40"/>
          </p15:clr>
        </p15:guide>
        <p15:guide id="5" orient="horz" pos="1566">
          <p15:clr>
            <a:srgbClr val="FBAE40"/>
          </p15:clr>
        </p15:guide>
        <p15:guide id="6" pos="288">
          <p15:clr>
            <a:srgbClr val="FBAE40"/>
          </p15:clr>
        </p15:guide>
        <p15:guide id="7" pos="5292">
          <p15:clr>
            <a:srgbClr val="FBAE40"/>
          </p15:clr>
        </p15:guide>
        <p15:guide id="8" pos="7386">
          <p15:clr>
            <a:srgbClr val="FBAE40"/>
          </p15:clr>
        </p15:guide>
        <p15:guide id="9" pos="62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Alternative Dark">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5" name="Rechteck 5"/>
          <p:cNvSpPr/>
          <p:nvPr userDrawn="1"/>
        </p:nvSpPr>
        <p:spPr>
          <a:xfrm>
            <a:off x="468000" y="540000"/>
            <a:ext cx="11253600" cy="5616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descr="Synergy_h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20200" y="5482159"/>
            <a:ext cx="2351146" cy="432048"/>
          </a:xfrm>
          <a:prstGeom prst="rect">
            <a:avLst/>
          </a:prstGeom>
          <a:effectLst>
            <a:outerShdw blurRad="63500" dist="12700" dir="2700000" algn="tl" rotWithShape="0">
              <a:srgbClr val="000000">
                <a:alpha val="78000"/>
              </a:srgbClr>
            </a:outerShdw>
          </a:effectLst>
        </p:spPr>
      </p:pic>
      <p:pic>
        <p:nvPicPr>
          <p:cNvPr id="9" name="Picture 8" descr="ren_ppt_chapter_04081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5336" y="540000"/>
            <a:ext cx="11256264" cy="5615427"/>
          </a:xfrm>
          <a:prstGeom prst="rect">
            <a:avLst/>
          </a:prstGeom>
        </p:spPr>
      </p:pic>
      <p:sp>
        <p:nvSpPr>
          <p:cNvPr id="7" name="Text Placeholder 5"/>
          <p:cNvSpPr>
            <a:spLocks noGrp="1"/>
          </p:cNvSpPr>
          <p:nvPr>
            <p:ph type="body" sz="quarter" idx="16" hasCustomPrompt="1"/>
          </p:nvPr>
        </p:nvSpPr>
        <p:spPr>
          <a:xfrm>
            <a:off x="468000" y="1080000"/>
            <a:ext cx="7920000" cy="1397645"/>
          </a:xfrm>
          <a:solidFill>
            <a:schemeClr val="tx2"/>
          </a:solidFill>
        </p:spPr>
        <p:txBody>
          <a:bodyPr vert="horz" wrap="square" lIns="252000" tIns="180000" rIns="180000" bIns="180000" rtlCol="0">
            <a:spAutoFit/>
          </a:bodyPr>
          <a:lstStyle>
            <a:lvl1pPr marL="180000" indent="-180000">
              <a:buNone/>
              <a:defRPr lang="en-US" sz="3600" b="1" cap="all" baseline="0" smtClean="0">
                <a:solidFill>
                  <a:schemeClr val="bg1"/>
                </a:solidFill>
                <a:latin typeface="+mj-lt"/>
              </a:defRPr>
            </a:lvl1pPr>
            <a:lvl2pPr marL="342900" indent="-342900">
              <a:buNone/>
              <a:defRPr lang="en-US" sz="2000" b="1" cap="all" smtClean="0">
                <a:solidFill>
                  <a:schemeClr val="bg1"/>
                </a:solidFill>
                <a:latin typeface="+mj-lt"/>
              </a:defRPr>
            </a:lvl2pPr>
            <a:lvl3pPr>
              <a:defRPr lang="en-US" b="1" smtClean="0">
                <a:solidFill>
                  <a:schemeClr val="bg1"/>
                </a:solidFill>
                <a:latin typeface="+mj-lt"/>
              </a:defRPr>
            </a:lvl3pPr>
            <a:lvl4pPr>
              <a:defRPr lang="en-US" smtClean="0">
                <a:solidFill>
                  <a:schemeClr val="bg1"/>
                </a:solidFill>
                <a:latin typeface="+mj-lt"/>
              </a:defRPr>
            </a:lvl4pPr>
            <a:lvl5pPr>
              <a:defRPr lang="en-US">
                <a:solidFill>
                  <a:schemeClr val="bg1"/>
                </a:solidFill>
                <a:latin typeface="+mj-lt"/>
              </a:defRPr>
            </a:lvl5pPr>
          </a:lstStyle>
          <a:p>
            <a:pPr marL="0" lvl="0" indent="0"/>
            <a:r>
              <a:rPr lang="en-US" noProof="0" dirty="0"/>
              <a:t>Click to edit Text</a:t>
            </a:r>
          </a:p>
          <a:p>
            <a:pPr marL="0" lvl="1" indent="0"/>
            <a:r>
              <a:rPr lang="en-US" noProof="0" dirty="0"/>
              <a:t>Second level</a:t>
            </a:r>
          </a:p>
        </p:txBody>
      </p:sp>
    </p:spTree>
    <p:extLst>
      <p:ext uri="{BB962C8B-B14F-4D97-AF65-F5344CB8AC3E}">
        <p14:creationId xmlns:p14="http://schemas.microsoft.com/office/powerpoint/2010/main" val="391651626"/>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672">
          <p15:clr>
            <a:srgbClr val="FBAE40"/>
          </p15:clr>
        </p15:guide>
        <p15:guide id="4" orient="horz" pos="342">
          <p15:clr>
            <a:srgbClr val="FBAE40"/>
          </p15:clr>
        </p15:guide>
        <p15:guide id="5" orient="horz" pos="1566">
          <p15:clr>
            <a:srgbClr val="FBAE40"/>
          </p15:clr>
        </p15:guide>
        <p15:guide id="6" pos="288">
          <p15:clr>
            <a:srgbClr val="FBAE40"/>
          </p15:clr>
        </p15:guide>
        <p15:guide id="7" pos="5286">
          <p15:clr>
            <a:srgbClr val="FBAE40"/>
          </p15:clr>
        </p15:guide>
        <p15:guide id="8" pos="6289">
          <p15:clr>
            <a:srgbClr val="FBAE40"/>
          </p15:clr>
        </p15:guide>
        <p15:guide id="9" pos="738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Alternative White">
    <p:spTree>
      <p:nvGrpSpPr>
        <p:cNvPr id="1" name=""/>
        <p:cNvGrpSpPr/>
        <p:nvPr/>
      </p:nvGrpSpPr>
      <p:grpSpPr>
        <a:xfrm>
          <a:off x="0" y="0"/>
          <a:ext cx="0" cy="0"/>
          <a:chOff x="0" y="0"/>
          <a:chExt cx="0" cy="0"/>
        </a:xfrm>
      </p:grpSpPr>
      <p:sp>
        <p:nvSpPr>
          <p:cNvPr id="10" name="Rechteck 5"/>
          <p:cNvSpPr/>
          <p:nvPr userDrawn="1"/>
        </p:nvSpPr>
        <p:spPr>
          <a:xfrm>
            <a:off x="468000" y="540000"/>
            <a:ext cx="11253600" cy="56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ren_ppt_chapter_0408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710" y="546184"/>
            <a:ext cx="11256264" cy="5615427"/>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0200" y="5486400"/>
            <a:ext cx="2342088" cy="390145"/>
          </a:xfrm>
          <a:prstGeom prst="rect">
            <a:avLst/>
          </a:prstGeom>
        </p:spPr>
      </p:pic>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7" name="Text Placeholder 5"/>
          <p:cNvSpPr>
            <a:spLocks noGrp="1"/>
          </p:cNvSpPr>
          <p:nvPr>
            <p:ph type="body" sz="quarter" idx="16" hasCustomPrompt="1"/>
          </p:nvPr>
        </p:nvSpPr>
        <p:spPr>
          <a:xfrm>
            <a:off x="468000" y="1080000"/>
            <a:ext cx="7920000" cy="1397645"/>
          </a:xfrm>
          <a:solidFill>
            <a:schemeClr val="tx2"/>
          </a:solidFill>
        </p:spPr>
        <p:txBody>
          <a:bodyPr vert="horz" wrap="square" lIns="252000" tIns="180000" rIns="180000" bIns="180000" rtlCol="0">
            <a:spAutoFit/>
          </a:bodyPr>
          <a:lstStyle>
            <a:lvl1pPr marL="180000" indent="-180000">
              <a:buNone/>
              <a:defRPr lang="en-US" sz="3600" b="1" cap="all" baseline="0" smtClean="0">
                <a:solidFill>
                  <a:schemeClr val="bg1"/>
                </a:solidFill>
                <a:latin typeface="+mj-lt"/>
              </a:defRPr>
            </a:lvl1pPr>
            <a:lvl2pPr marL="342900" indent="-342900">
              <a:buNone/>
              <a:defRPr lang="en-US" sz="2000" b="1" cap="all" smtClean="0">
                <a:solidFill>
                  <a:schemeClr val="bg1"/>
                </a:solidFill>
                <a:latin typeface="+mj-lt"/>
              </a:defRPr>
            </a:lvl2pPr>
            <a:lvl3pPr>
              <a:defRPr lang="en-US" b="1" smtClean="0">
                <a:solidFill>
                  <a:schemeClr val="bg1"/>
                </a:solidFill>
                <a:latin typeface="+mj-lt"/>
              </a:defRPr>
            </a:lvl3pPr>
            <a:lvl4pPr>
              <a:defRPr lang="en-US" smtClean="0">
                <a:solidFill>
                  <a:schemeClr val="bg1"/>
                </a:solidFill>
                <a:latin typeface="+mj-lt"/>
              </a:defRPr>
            </a:lvl4pPr>
            <a:lvl5pPr>
              <a:defRPr lang="en-US">
                <a:solidFill>
                  <a:schemeClr val="bg1"/>
                </a:solidFill>
                <a:latin typeface="+mj-lt"/>
              </a:defRPr>
            </a:lvl5pPr>
          </a:lstStyle>
          <a:p>
            <a:pPr marL="0" lvl="0" indent="0"/>
            <a:r>
              <a:rPr lang="en-US" noProof="0" dirty="0"/>
              <a:t>Click to edit Text</a:t>
            </a:r>
          </a:p>
          <a:p>
            <a:pPr marL="0" lvl="1" indent="0"/>
            <a:r>
              <a:rPr lang="en-US" noProof="0" dirty="0"/>
              <a:t>Second level</a:t>
            </a:r>
          </a:p>
        </p:txBody>
      </p:sp>
    </p:spTree>
    <p:extLst>
      <p:ext uri="{BB962C8B-B14F-4D97-AF65-F5344CB8AC3E}">
        <p14:creationId xmlns:p14="http://schemas.microsoft.com/office/powerpoint/2010/main" val="2696925148"/>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672">
          <p15:clr>
            <a:srgbClr val="FBAE40"/>
          </p15:clr>
        </p15:guide>
        <p15:guide id="4" orient="horz" pos="342">
          <p15:clr>
            <a:srgbClr val="FBAE40"/>
          </p15:clr>
        </p15:guide>
        <p15:guide id="5" orient="horz" pos="1566">
          <p15:clr>
            <a:srgbClr val="FBAE40"/>
          </p15:clr>
        </p15:guide>
        <p15:guide id="6" pos="288">
          <p15:clr>
            <a:srgbClr val="FBAE40"/>
          </p15:clr>
        </p15:guide>
        <p15:guide id="7" pos="5286">
          <p15:clr>
            <a:srgbClr val="FBAE40"/>
          </p15:clr>
        </p15:guide>
        <p15:guide id="8" pos="6289">
          <p15:clr>
            <a:srgbClr val="FBAE40"/>
          </p15:clr>
        </p15:guide>
        <p15:guide id="9" pos="73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5760000" y="6527594"/>
            <a:ext cx="672075" cy="123111"/>
          </a:xfrm>
        </p:spPr>
        <p:txBody>
          <a:bodyPr vert="horz" wrap="square" lIns="0" tIns="0" rIns="0" bIns="0" rtlCol="0" anchor="ctr">
            <a:spAutoFit/>
          </a:bodyPr>
          <a:lstStyle>
            <a:lvl1pPr>
              <a:defRPr lang="de-DE" smtClean="0"/>
            </a:lvl1pPr>
          </a:lstStyle>
          <a:p>
            <a:pPr algn="l"/>
            <a:r>
              <a:rPr lang="de-DE"/>
              <a:t>Page </a:t>
            </a:r>
            <a:fld id="{3FD030EF-7044-4946-962A-5D7D09BD1B34}" type="slidenum">
              <a:rPr smtClean="0"/>
              <a:pPr algn="l"/>
              <a:t>‹#›</a:t>
            </a:fld>
            <a:endParaRPr dirty="0"/>
          </a:p>
        </p:txBody>
      </p:sp>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466344" y="539496"/>
            <a:ext cx="11256264" cy="5614416"/>
          </a:xfrm>
          <a:prstGeom prst="rect">
            <a:avLst/>
          </a:prstGeom>
        </p:spPr>
      </p:pic>
      <p:sp>
        <p:nvSpPr>
          <p:cNvPr id="6" name="Rechteck 5"/>
          <p:cNvSpPr/>
          <p:nvPr userDrawn="1"/>
        </p:nvSpPr>
        <p:spPr>
          <a:xfrm>
            <a:off x="468000" y="540000"/>
            <a:ext cx="11253600" cy="56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2572" y="2743200"/>
            <a:ext cx="4104456" cy="991394"/>
          </a:xfrm>
          <a:prstGeom prst="rect">
            <a:avLst/>
          </a:prstGeom>
        </p:spPr>
      </p:pic>
    </p:spTree>
    <p:extLst>
      <p:ext uri="{BB962C8B-B14F-4D97-AF65-F5344CB8AC3E}">
        <p14:creationId xmlns:p14="http://schemas.microsoft.com/office/powerpoint/2010/main" val="1747178928"/>
      </p:ext>
    </p:extLst>
  </p:cSld>
  <p:clrMapOvr>
    <a:masterClrMapping/>
  </p:clrMapOvr>
  <p:extLst mod="1">
    <p:ext uri="{DCECCB84-F9BA-43D5-87BE-67443E8EF086}">
      <p15:sldGuideLst xmlns:p15="http://schemas.microsoft.com/office/powerpoint/2012/main">
        <p15:guide id="1" pos="675">
          <p15:clr>
            <a:srgbClr val="FBAE40"/>
          </p15:clr>
        </p15:guide>
        <p15:guide id="2" pos="6267">
          <p15:clr>
            <a:srgbClr val="FBAE40"/>
          </p15:clr>
        </p15:guide>
        <p15:guide id="3" pos="7378">
          <p15:clr>
            <a:srgbClr val="FBAE40"/>
          </p15:clr>
        </p15:guide>
        <p15:guide id="4" orient="horz" pos="586">
          <p15:clr>
            <a:srgbClr val="FBAE40"/>
          </p15:clr>
        </p15:guide>
        <p15:guide id="5" orient="horz" pos="874">
          <p15:clr>
            <a:srgbClr val="FBAE40"/>
          </p15:clr>
        </p15:guide>
        <p15:guide id="6" orient="horz" pos="1026">
          <p15:clr>
            <a:srgbClr val="FBAE40"/>
          </p15:clr>
        </p15:guide>
        <p15:guide id="7" orient="horz" pos="392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End Slide Dark">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5760000" y="6527594"/>
            <a:ext cx="672075" cy="123111"/>
          </a:xfrm>
        </p:spPr>
        <p:txBody>
          <a:bodyPr vert="horz" wrap="square" lIns="0" tIns="0" rIns="0" bIns="0" rtlCol="0" anchor="ctr">
            <a:spAutoFit/>
          </a:bodyPr>
          <a:lstStyle>
            <a:lvl1pPr>
              <a:defRPr lang="de-DE" smtClean="0"/>
            </a:lvl1pPr>
          </a:lstStyle>
          <a:p>
            <a:pPr algn="l"/>
            <a:r>
              <a:rPr lang="de-DE"/>
              <a:t>Page </a:t>
            </a:r>
            <a:fld id="{3FD030EF-7044-4946-962A-5D7D09BD1B34}" type="slidenum">
              <a:rPr smtClean="0"/>
              <a:pPr algn="l"/>
              <a:t>‹#›</a:t>
            </a:fld>
            <a:endParaRPr dirty="0"/>
          </a:p>
        </p:txBody>
      </p:sp>
      <p:sp>
        <p:nvSpPr>
          <p:cNvPr id="5" name="Rechteck 5"/>
          <p:cNvSpPr/>
          <p:nvPr userDrawn="1"/>
        </p:nvSpPr>
        <p:spPr>
          <a:xfrm>
            <a:off x="468000" y="540000"/>
            <a:ext cx="11253600" cy="5616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572" y="2743200"/>
            <a:ext cx="4104456" cy="991394"/>
          </a:xfrm>
          <a:prstGeom prst="rect">
            <a:avLst/>
          </a:prstGeom>
        </p:spPr>
      </p:pic>
    </p:spTree>
    <p:extLst>
      <p:ext uri="{BB962C8B-B14F-4D97-AF65-F5344CB8AC3E}">
        <p14:creationId xmlns:p14="http://schemas.microsoft.com/office/powerpoint/2010/main" val="1679497143"/>
      </p:ext>
    </p:extLst>
  </p:cSld>
  <p:clrMapOvr>
    <a:masterClrMapping/>
  </p:clrMapOvr>
  <p:extLst mod="1">
    <p:ext uri="{DCECCB84-F9BA-43D5-87BE-67443E8EF086}">
      <p15:sldGuideLst xmlns:p15="http://schemas.microsoft.com/office/powerpoint/2012/main">
        <p15:guide id="1" pos="675">
          <p15:clr>
            <a:srgbClr val="FBAE40"/>
          </p15:clr>
        </p15:guide>
        <p15:guide id="2" pos="6267">
          <p15:clr>
            <a:srgbClr val="FBAE40"/>
          </p15:clr>
        </p15:guide>
        <p15:guide id="3" pos="7378">
          <p15:clr>
            <a:srgbClr val="FBAE40"/>
          </p15:clr>
        </p15:guide>
        <p15:guide id="4" orient="horz" pos="586">
          <p15:clr>
            <a:srgbClr val="FBAE40"/>
          </p15:clr>
        </p15:guide>
        <p15:guide id="5" orient="horz" pos="874">
          <p15:clr>
            <a:srgbClr val="FBAE40"/>
          </p15:clr>
        </p15:guide>
        <p15:guide id="6" orient="horz" pos="1026">
          <p15:clr>
            <a:srgbClr val="FBAE40"/>
          </p15:clr>
        </p15:guide>
        <p15:guide id="7" orient="horz" pos="392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d Slide White ">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5760000" y="6527594"/>
            <a:ext cx="672075" cy="123111"/>
          </a:xfrm>
        </p:spPr>
        <p:txBody>
          <a:bodyPr vert="horz" wrap="square" lIns="0" tIns="0" rIns="0" bIns="0" rtlCol="0" anchor="ctr">
            <a:spAutoFit/>
          </a:bodyPr>
          <a:lstStyle>
            <a:lvl1pPr>
              <a:defRPr lang="de-DE" smtClean="0"/>
            </a:lvl1pPr>
          </a:lstStyle>
          <a:p>
            <a:pPr algn="l"/>
            <a:r>
              <a:rPr lang="de-DE"/>
              <a:t>Page </a:t>
            </a:r>
            <a:fld id="{3FD030EF-7044-4946-962A-5D7D09BD1B34}" type="slidenum">
              <a:rPr smtClean="0"/>
              <a:pPr algn="l"/>
              <a:t>‹#›</a:t>
            </a:fld>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1648" y="2743200"/>
            <a:ext cx="4180656" cy="1089829"/>
          </a:xfrm>
          <a:prstGeom prst="rect">
            <a:avLst/>
          </a:prstGeom>
        </p:spPr>
      </p:pic>
    </p:spTree>
    <p:extLst>
      <p:ext uri="{BB962C8B-B14F-4D97-AF65-F5344CB8AC3E}">
        <p14:creationId xmlns:p14="http://schemas.microsoft.com/office/powerpoint/2010/main" val="2365866640"/>
      </p:ext>
    </p:extLst>
  </p:cSld>
  <p:clrMapOvr>
    <a:masterClrMapping/>
  </p:clrMapOvr>
  <p:extLst mod="1">
    <p:ext uri="{DCECCB84-F9BA-43D5-87BE-67443E8EF086}">
      <p15:sldGuideLst xmlns:p15="http://schemas.microsoft.com/office/powerpoint/2012/main">
        <p15:guide id="1" pos="675">
          <p15:clr>
            <a:srgbClr val="FBAE40"/>
          </p15:clr>
        </p15:guide>
        <p15:guide id="2" pos="6267">
          <p15:clr>
            <a:srgbClr val="FBAE40"/>
          </p15:clr>
        </p15:guide>
        <p15:guide id="3" pos="7378">
          <p15:clr>
            <a:srgbClr val="FBAE40"/>
          </p15:clr>
        </p15:guide>
        <p15:guide id="4" orient="horz" pos="586">
          <p15:clr>
            <a:srgbClr val="FBAE40"/>
          </p15:clr>
        </p15:guide>
        <p15:guide id="5" orient="horz" pos="874">
          <p15:clr>
            <a:srgbClr val="FBAE40"/>
          </p15:clr>
        </p15:guide>
        <p15:guide id="6" orient="horz" pos="1026">
          <p15:clr>
            <a:srgbClr val="FBAE40"/>
          </p15:clr>
        </p15:guide>
        <p15:guide id="7" orient="horz" pos="392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pter_picture_Synergy_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66344" y="539496"/>
            <a:ext cx="11256264" cy="5614416"/>
          </a:xfrm>
          <a:prstGeom prst="rect">
            <a:avLst/>
          </a:prstGeom>
        </p:spPr>
      </p:pic>
      <p:grpSp>
        <p:nvGrpSpPr>
          <p:cNvPr id="2" name="Group 1"/>
          <p:cNvGrpSpPr/>
          <p:nvPr userDrawn="1"/>
        </p:nvGrpSpPr>
        <p:grpSpPr>
          <a:xfrm>
            <a:off x="468000" y="539496"/>
            <a:ext cx="11256264" cy="5615427"/>
            <a:chOff x="468000" y="539496"/>
            <a:chExt cx="11256264" cy="5615427"/>
          </a:xfrm>
        </p:grpSpPr>
        <p:pic>
          <p:nvPicPr>
            <p:cNvPr id="12" name="Picture 11" descr="ren_ppt_chapter_040816.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8000" y="539496"/>
              <a:ext cx="11256264" cy="5615427"/>
            </a:xfrm>
            <a:prstGeom prst="rect">
              <a:avLst/>
            </a:prstGeom>
          </p:spPr>
        </p:pic>
        <p:pic>
          <p:nvPicPr>
            <p:cNvPr id="13" name="Picture 12" descr="Synergy_h_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20200" y="5482159"/>
              <a:ext cx="2351146" cy="432048"/>
            </a:xfrm>
            <a:prstGeom prst="rect">
              <a:avLst/>
            </a:prstGeom>
            <a:effectLst>
              <a:outerShdw blurRad="63500" dist="12700" dir="2700000" algn="tl" rotWithShape="0">
                <a:srgbClr val="000000">
                  <a:alpha val="78000"/>
                </a:srgbClr>
              </a:outerShdw>
            </a:effectLst>
          </p:spPr>
        </p:pic>
      </p:grpSp>
      <p:sp>
        <p:nvSpPr>
          <p:cNvPr id="11"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a:t>Click to edit Master text styles</a:t>
            </a:r>
          </a:p>
          <a:p>
            <a:pPr lvl="1"/>
            <a:r>
              <a:rPr lang="en-US" altLang="ja-JP"/>
              <a:t>Second level</a:t>
            </a:r>
          </a:p>
        </p:txBody>
      </p:sp>
    </p:spTree>
    <p:extLst>
      <p:ext uri="{BB962C8B-B14F-4D97-AF65-F5344CB8AC3E}">
        <p14:creationId xmlns:p14="http://schemas.microsoft.com/office/powerpoint/2010/main" val="231423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2col">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Content Placeholder 7"/>
          <p:cNvSpPr>
            <a:spLocks noGrp="1"/>
          </p:cNvSpPr>
          <p:nvPr>
            <p:ph sz="quarter" idx="18"/>
          </p:nvPr>
        </p:nvSpPr>
        <p:spPr>
          <a:xfrm>
            <a:off x="1080000" y="1627200"/>
            <a:ext cx="486000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10"/>
          <p:cNvSpPr>
            <a:spLocks noGrp="1"/>
          </p:cNvSpPr>
          <p:nvPr>
            <p:ph sz="quarter" idx="19"/>
          </p:nvPr>
        </p:nvSpPr>
        <p:spPr>
          <a:xfrm>
            <a:off x="6299425" y="1627200"/>
            <a:ext cx="5412575"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604824255"/>
      </p:ext>
    </p:extLst>
  </p:cSld>
  <p:clrMapOvr>
    <a:masterClrMapping/>
  </p:clrMapOvr>
  <p:extLst mod="1">
    <p:ext uri="{DCECCB84-F9BA-43D5-87BE-67443E8EF086}">
      <p15:sldGuideLst xmlns:p15="http://schemas.microsoft.com/office/powerpoint/2012/main">
        <p15:guide id="1" orient="horz" pos="876">
          <p15:clr>
            <a:srgbClr val="FBAE40"/>
          </p15:clr>
        </p15:guide>
        <p15:guide id="2" orient="horz" pos="588">
          <p15:clr>
            <a:srgbClr val="FBAE40"/>
          </p15:clr>
        </p15:guide>
        <p15:guide id="3" orient="horz" pos="1026">
          <p15:clr>
            <a:srgbClr val="FBAE40"/>
          </p15:clr>
        </p15:guide>
        <p15:guide id="4" orient="horz" pos="3924">
          <p15:clr>
            <a:srgbClr val="FBAE40"/>
          </p15:clr>
        </p15:guide>
        <p15:guide id="5" orient="horz" pos="3990">
          <p15:clr>
            <a:srgbClr val="FBAE40"/>
          </p15:clr>
        </p15:guide>
        <p15:guide id="6" pos="3744">
          <p15:clr>
            <a:srgbClr val="FBAE40"/>
          </p15:clr>
        </p15:guide>
        <p15:guide id="7" pos="288">
          <p15:clr>
            <a:srgbClr val="FBAE40"/>
          </p15:clr>
        </p15:guide>
        <p15:guide id="8" pos="678">
          <p15:clr>
            <a:srgbClr val="FBAE40"/>
          </p15:clr>
        </p15:guide>
        <p15:guide id="9" pos="7378">
          <p15:clr>
            <a:srgbClr val="FBAE40"/>
          </p15:clr>
        </p15:guide>
        <p15:guide id="10" pos="6267">
          <p15:clr>
            <a:srgbClr val="FBAE40"/>
          </p15:clr>
        </p15:guide>
        <p15:guide id="11" pos="396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6856992" cy="443198"/>
          </a:xfrm>
        </p:spPr>
        <p:txBody>
          <a:bodyPr/>
          <a:lstStyle/>
          <a:p>
            <a:r>
              <a:rPr lang="en-US" altLang="ja-JP"/>
              <a:t>Click to edit Master title style</a:t>
            </a:r>
            <a:endParaRPr lang="en-US"/>
          </a:p>
        </p:txBody>
      </p:sp>
      <p:sp>
        <p:nvSpPr>
          <p:cNvPr id="3" name="Foliennummernplatzhalter 2"/>
          <p:cNvSpPr>
            <a:spLocks noGrp="1"/>
          </p:cNvSpPr>
          <p:nvPr>
            <p:ph type="sldNum" sz="quarter" idx="10"/>
          </p:nvPr>
        </p:nvSpPr>
        <p:spPr/>
        <p:txBody>
          <a:bodyPr/>
          <a:lstStyle/>
          <a:p>
            <a:pPr algn="l"/>
            <a:r>
              <a:rPr lang="de-DE"/>
              <a:t>Page  </a:t>
            </a:r>
            <a:fld id="{3FD030EF-7044-4946-962A-5D7D09BD1B34}" type="slidenum">
              <a:rPr lang="de-DE" smtClean="0"/>
              <a:pPr algn="l"/>
              <a:t>‹#›</a:t>
            </a:fld>
            <a:endParaRPr lang="de-DE"/>
          </a:p>
        </p:txBody>
      </p:sp>
      <p:sp>
        <p:nvSpPr>
          <p:cNvPr id="4" name="Inhaltsplatzhalter 2"/>
          <p:cNvSpPr>
            <a:spLocks noGrp="1"/>
          </p:cNvSpPr>
          <p:nvPr>
            <p:ph idx="1" hasCustomPrompt="1"/>
          </p:nvPr>
        </p:nvSpPr>
        <p:spPr>
          <a:xfrm>
            <a:off x="1080000" y="1800000"/>
            <a:ext cx="6616200" cy="800219"/>
          </a:xfrm>
        </p:spPr>
        <p:txBody>
          <a:bodyPr/>
          <a:lstStyle>
            <a:lvl1pPr>
              <a:lnSpc>
                <a:spcPct val="120000"/>
              </a:lnSpc>
              <a:spcBef>
                <a:spcPts val="0"/>
              </a:spcBef>
              <a:spcAft>
                <a:spcPts val="800"/>
              </a:spcAft>
              <a:defRPr sz="1600"/>
            </a:lvl1pPr>
            <a:lvl2pPr marL="246888" indent="-246888">
              <a:lnSpc>
                <a:spcPct val="100000"/>
              </a:lnSpc>
              <a:spcBef>
                <a:spcPts val="400"/>
              </a:spcBef>
              <a:spcAft>
                <a:spcPts val="0"/>
              </a:spcAft>
              <a:defRPr sz="1300"/>
            </a:lvl2pPr>
            <a:lvl3pPr marL="484632" indent="-246888">
              <a:lnSpc>
                <a:spcPct val="100000"/>
              </a:lnSpc>
              <a:spcBef>
                <a:spcPts val="0"/>
              </a:spcBef>
              <a:spcAft>
                <a:spcPts val="0"/>
              </a:spcAft>
              <a:defRPr sz="1300"/>
            </a:lvl3pPr>
            <a:lvl4pPr marL="731520" indent="-246888">
              <a:lnSpc>
                <a:spcPct val="100000"/>
              </a:lnSpc>
              <a:spcBef>
                <a:spcPts val="0"/>
              </a:spcBef>
              <a:spcAft>
                <a:spcPts val="0"/>
              </a:spcAft>
              <a:defRPr sz="1300"/>
            </a:lvl4pPr>
            <a:lvl5pPr marL="960120" indent="-246888">
              <a:lnSpc>
                <a:spcPct val="100000"/>
              </a:lnSpc>
              <a:spcBef>
                <a:spcPts val="0"/>
              </a:spcBef>
              <a:spcAft>
                <a:spcPts val="0"/>
              </a:spcAft>
              <a:defRPr sz="1300"/>
            </a:lvl5pPr>
          </a:lstStyle>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Text Placeholder 35"/>
          <p:cNvSpPr>
            <a:spLocks noGrp="1"/>
          </p:cNvSpPr>
          <p:nvPr>
            <p:ph type="body" sz="quarter" idx="12"/>
          </p:nvPr>
        </p:nvSpPr>
        <p:spPr>
          <a:xfrm>
            <a:off x="7936992" y="1220993"/>
            <a:ext cx="3755136" cy="4620768"/>
          </a:xfrm>
          <a:solidFill>
            <a:schemeClr val="bg1">
              <a:lumMod val="95000"/>
            </a:schemeClr>
          </a:solidFill>
          <a:ln>
            <a:noFill/>
          </a:ln>
        </p:spPr>
        <p:txBody>
          <a:bodyPr/>
          <a:lstStyle>
            <a:lvl1pPr marL="0" indent="0">
              <a:buNone/>
              <a:defRPr sz="133">
                <a:noFill/>
              </a:defRPr>
            </a:lvl1pPr>
            <a:lvl2pPr marL="372524" indent="0">
              <a:buNone/>
              <a:defRPr sz="133">
                <a:noFill/>
              </a:defRPr>
            </a:lvl2pPr>
            <a:lvl3pPr marL="846646" indent="0">
              <a:buNone/>
              <a:defRPr sz="133">
                <a:noFill/>
              </a:defRPr>
            </a:lvl3pPr>
            <a:lvl4pPr marL="1219170" indent="0">
              <a:buNone/>
              <a:defRPr sz="133">
                <a:noFill/>
              </a:defRPr>
            </a:lvl4pPr>
            <a:lvl5pPr marL="1608626" indent="0">
              <a:buNone/>
              <a:defRPr sz="133">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p:nvPr>
        </p:nvSpPr>
        <p:spPr>
          <a:xfrm>
            <a:off x="7937500" y="5943600"/>
            <a:ext cx="3754438" cy="153888"/>
          </a:xfrm>
        </p:spPr>
        <p:txBody>
          <a:bodyPr/>
          <a:lstStyle>
            <a:lvl1pPr algn="ctr">
              <a:lnSpc>
                <a:spcPct val="100000"/>
              </a:lnSpc>
              <a:spcAft>
                <a:spcPts val="0"/>
              </a:spcAft>
              <a:defRPr sz="1000"/>
            </a:lvl1pPr>
          </a:lstStyle>
          <a:p>
            <a:pPr lvl="0"/>
            <a:r>
              <a:rPr lang="en-US"/>
              <a:t>Click to edit Master text styles</a:t>
            </a:r>
          </a:p>
        </p:txBody>
      </p:sp>
    </p:spTree>
    <p:extLst>
      <p:ext uri="{BB962C8B-B14F-4D97-AF65-F5344CB8AC3E}">
        <p14:creationId xmlns:p14="http://schemas.microsoft.com/office/powerpoint/2010/main" val="1297881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lternative Dark">
    <p:spTree>
      <p:nvGrpSpPr>
        <p:cNvPr id="1" name=""/>
        <p:cNvGrpSpPr/>
        <p:nvPr/>
      </p:nvGrpSpPr>
      <p:grpSpPr>
        <a:xfrm>
          <a:off x="0" y="0"/>
          <a:ext cx="0" cy="0"/>
          <a:chOff x="0" y="0"/>
          <a:chExt cx="0" cy="0"/>
        </a:xfrm>
      </p:grpSpPr>
      <p:sp>
        <p:nvSpPr>
          <p:cNvPr id="7" name="Rechteck 9"/>
          <p:cNvSpPr/>
          <p:nvPr userDrawn="1"/>
        </p:nvSpPr>
        <p:spPr>
          <a:xfrm>
            <a:off x="468000" y="0"/>
            <a:ext cx="11253600" cy="6156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9" name="Picture 8" descr="ren_ppt_chapter_0408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710" y="546184"/>
            <a:ext cx="11256264" cy="5615427"/>
          </a:xfrm>
          <a:prstGeom prst="rect">
            <a:avLst/>
          </a:prstGeom>
        </p:spPr>
      </p:pic>
      <p:pic>
        <p:nvPicPr>
          <p:cNvPr id="10" name="Picture 9" descr="Synergy_h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77200" y="5317800"/>
            <a:ext cx="3405517" cy="625800"/>
          </a:xfrm>
          <a:prstGeom prst="rect">
            <a:avLst/>
          </a:prstGeom>
          <a:effectLst>
            <a:outerShdw blurRad="63500" dist="12700" dir="2700000" algn="tl" rotWithShape="0">
              <a:srgbClr val="000000">
                <a:alpha val="78000"/>
              </a:srgbClr>
            </a:outerShdw>
          </a:effectLst>
        </p:spPr>
      </p:pic>
      <p:sp>
        <p:nvSpPr>
          <p:cNvPr id="2" name="Title 1"/>
          <p:cNvSpPr>
            <a:spLocks noGrp="1"/>
          </p:cNvSpPr>
          <p:nvPr>
            <p:ph type="ctrTitle" hasCustomPrompt="1"/>
          </p:nvPr>
        </p:nvSpPr>
        <p:spPr>
          <a:xfrm>
            <a:off x="1080000" y="-1"/>
            <a:ext cx="5040000" cy="2592000"/>
          </a:xfrm>
          <a:solidFill>
            <a:schemeClr val="tx2"/>
          </a:solidFill>
        </p:spPr>
        <p:txBody>
          <a:bodyPr lIns="252000" tIns="252000" rIns="252000" bIns="252000" anchor="b">
            <a:noAutofit/>
          </a:bodyPr>
          <a:lstStyle>
            <a:lvl1pPr algn="l">
              <a:defRPr sz="3600" baseline="0">
                <a:solidFill>
                  <a:schemeClr val="bg1"/>
                </a:solidFill>
              </a:defRPr>
            </a:lvl1pPr>
          </a:lstStyle>
          <a:p>
            <a:r>
              <a:rPr lang="en-US" dirty="0"/>
              <a:t>Click to edit Master title style</a:t>
            </a:r>
            <a:br>
              <a:rPr lang="en-US" dirty="0"/>
            </a:br>
            <a:r>
              <a:rPr lang="en-US" dirty="0"/>
              <a:t>second Level in 20 Pt</a:t>
            </a:r>
            <a:endParaRPr lang="de-DE" dirty="0"/>
          </a:p>
        </p:txBody>
      </p:sp>
      <p:sp>
        <p:nvSpPr>
          <p:cNvPr id="3" name="Subtitle 2"/>
          <p:cNvSpPr>
            <a:spLocks noGrp="1"/>
          </p:cNvSpPr>
          <p:nvPr>
            <p:ph type="subTitle" idx="1"/>
          </p:nvPr>
        </p:nvSpPr>
        <p:spPr>
          <a:xfrm>
            <a:off x="1080000" y="2700000"/>
            <a:ext cx="5040000" cy="609737"/>
          </a:xfrm>
          <a:solidFill>
            <a:schemeClr val="bg1"/>
          </a:solidFill>
        </p:spPr>
        <p:txBody>
          <a:bodyPr lIns="252000" tIns="180000" rIns="180000" bIns="180000">
            <a:spAutoFit/>
          </a:bodyPr>
          <a:lstStyle>
            <a:lvl1pPr marL="0" indent="0" algn="l">
              <a:lnSpc>
                <a:spcPct val="100000"/>
              </a:lnSpc>
              <a:buNone/>
              <a:defRPr sz="1600"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Tree>
    <p:extLst>
      <p:ext uri="{BB962C8B-B14F-4D97-AF65-F5344CB8AC3E}">
        <p14:creationId xmlns:p14="http://schemas.microsoft.com/office/powerpoint/2010/main" val="2982498495"/>
      </p:ext>
    </p:extLst>
  </p:cSld>
  <p:clrMapOvr>
    <a:masterClrMapping/>
  </p:clrMapOvr>
  <p:extLst mod="1">
    <p:ext uri="{DCECCB84-F9BA-43D5-87BE-67443E8EF086}">
      <p15:sldGuideLst xmlns:p15="http://schemas.microsoft.com/office/powerpoint/2012/main">
        <p15:guide id="1" pos="294">
          <p15:clr>
            <a:srgbClr val="FBAE40"/>
          </p15:clr>
        </p15:guide>
        <p15:guide id="2" pos="7386">
          <p15:clr>
            <a:srgbClr val="FBAE40"/>
          </p15:clr>
        </p15:guide>
        <p15:guide id="3" pos="678">
          <p15:clr>
            <a:srgbClr val="FBAE40"/>
          </p15:clr>
        </p15:guide>
        <p15:guide id="4" pos="3858">
          <p15:clr>
            <a:srgbClr val="FBAE40"/>
          </p15:clr>
        </p15:guide>
        <p15:guide id="5" orient="horz" pos="1638">
          <p15:clr>
            <a:srgbClr val="FBAE40"/>
          </p15:clr>
        </p15:guide>
        <p15:guide id="6" orient="horz" pos="1698">
          <p15:clr>
            <a:srgbClr val="FBAE40"/>
          </p15:clr>
        </p15:guide>
        <p15:guide id="7" orient="horz" pos="20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ernative White">
    <p:spTree>
      <p:nvGrpSpPr>
        <p:cNvPr id="1" name=""/>
        <p:cNvGrpSpPr/>
        <p:nvPr/>
      </p:nvGrpSpPr>
      <p:grpSpPr>
        <a:xfrm>
          <a:off x="0" y="0"/>
          <a:ext cx="0" cy="0"/>
          <a:chOff x="0" y="0"/>
          <a:chExt cx="0" cy="0"/>
        </a:xfrm>
      </p:grpSpPr>
      <p:pic>
        <p:nvPicPr>
          <p:cNvPr id="10" name="Picture 9" descr="ren_ppt_chapter_0408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710" y="546184"/>
            <a:ext cx="11256264" cy="5615427"/>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6902" y="5334000"/>
            <a:ext cx="3387898" cy="564356"/>
          </a:xfrm>
          <a:prstGeom prst="rect">
            <a:avLst/>
          </a:prstGeom>
        </p:spPr>
      </p:pic>
      <p:sp>
        <p:nvSpPr>
          <p:cNvPr id="2" name="Title 1"/>
          <p:cNvSpPr>
            <a:spLocks noGrp="1"/>
          </p:cNvSpPr>
          <p:nvPr>
            <p:ph type="ctrTitle" hasCustomPrompt="1"/>
          </p:nvPr>
        </p:nvSpPr>
        <p:spPr>
          <a:xfrm>
            <a:off x="1080000" y="-1"/>
            <a:ext cx="5040000" cy="2592000"/>
          </a:xfrm>
          <a:solidFill>
            <a:schemeClr val="tx2"/>
          </a:solidFill>
        </p:spPr>
        <p:txBody>
          <a:bodyPr lIns="252000" tIns="252000" rIns="252000" bIns="252000" anchor="b">
            <a:noAutofit/>
          </a:bodyPr>
          <a:lstStyle>
            <a:lvl1pPr algn="l">
              <a:defRPr sz="3600" baseline="0">
                <a:solidFill>
                  <a:schemeClr val="bg1"/>
                </a:solidFill>
              </a:defRPr>
            </a:lvl1pPr>
          </a:lstStyle>
          <a:p>
            <a:r>
              <a:rPr lang="en-US" dirty="0"/>
              <a:t>Click to edit Master title style</a:t>
            </a:r>
            <a:br>
              <a:rPr lang="en-US" dirty="0"/>
            </a:br>
            <a:r>
              <a:rPr lang="en-US" dirty="0"/>
              <a:t>second Level in 20 Pt</a:t>
            </a:r>
            <a:endParaRPr lang="de-DE" dirty="0"/>
          </a:p>
        </p:txBody>
      </p:sp>
      <p:sp>
        <p:nvSpPr>
          <p:cNvPr id="3" name="Subtitle 2"/>
          <p:cNvSpPr>
            <a:spLocks noGrp="1"/>
          </p:cNvSpPr>
          <p:nvPr>
            <p:ph type="subTitle" idx="1"/>
          </p:nvPr>
        </p:nvSpPr>
        <p:spPr>
          <a:xfrm>
            <a:off x="1080000" y="2700000"/>
            <a:ext cx="5040000" cy="609737"/>
          </a:xfrm>
          <a:solidFill>
            <a:srgbClr val="9D9D9D"/>
          </a:solidFill>
        </p:spPr>
        <p:txBody>
          <a:bodyPr lIns="252000" tIns="180000" rIns="180000" bIns="180000">
            <a:spAutoFit/>
          </a:bodyPr>
          <a:lstStyle>
            <a:lvl1pPr marL="0" indent="0" algn="l">
              <a:lnSpc>
                <a:spcPct val="100000"/>
              </a:lnSpc>
              <a:buNone/>
              <a:defRPr sz="16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Tree>
    <p:extLst>
      <p:ext uri="{BB962C8B-B14F-4D97-AF65-F5344CB8AC3E}">
        <p14:creationId xmlns:p14="http://schemas.microsoft.com/office/powerpoint/2010/main" val="2241847374"/>
      </p:ext>
    </p:extLst>
  </p:cSld>
  <p:clrMapOvr>
    <a:masterClrMapping/>
  </p:clrMapOvr>
  <p:extLst mod="1">
    <p:ext uri="{DCECCB84-F9BA-43D5-87BE-67443E8EF086}">
      <p15:sldGuideLst xmlns:p15="http://schemas.microsoft.com/office/powerpoint/2012/main">
        <p15:guide id="1" pos="294">
          <p15:clr>
            <a:srgbClr val="FBAE40"/>
          </p15:clr>
        </p15:guide>
        <p15:guide id="2" pos="7386">
          <p15:clr>
            <a:srgbClr val="FBAE40"/>
          </p15:clr>
        </p15:guide>
        <p15:guide id="3" pos="678">
          <p15:clr>
            <a:srgbClr val="FBAE40"/>
          </p15:clr>
        </p15:guide>
        <p15:guide id="4" pos="3858">
          <p15:clr>
            <a:srgbClr val="FBAE40"/>
          </p15:clr>
        </p15:guide>
        <p15:guide id="5" orient="horz" pos="1638">
          <p15:clr>
            <a:srgbClr val="FBAE40"/>
          </p15:clr>
        </p15:guide>
        <p15:guide id="6" orient="horz" pos="1698">
          <p15:clr>
            <a:srgbClr val="FBAE40"/>
          </p15:clr>
        </p15:guide>
        <p15:guide id="7" orient="horz" pos="20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2col+Head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6" name="Textplatzhalter 5"/>
          <p:cNvSpPr>
            <a:spLocks noGrp="1"/>
          </p:cNvSpPr>
          <p:nvPr>
            <p:ph type="body" sz="quarter" idx="18"/>
          </p:nvPr>
        </p:nvSpPr>
        <p:spPr>
          <a:xfrm>
            <a:off x="1080000" y="1627200"/>
            <a:ext cx="4860000" cy="315045"/>
          </a:xfrm>
          <a:prstGeom prst="rect">
            <a:avLst/>
          </a:prstGeom>
        </p:spPr>
        <p:txBody>
          <a:bodyPr/>
          <a:lstStyle>
            <a:lvl1pPr marL="0" indent="0">
              <a:buNone/>
              <a:defRPr sz="1600" b="1"/>
            </a:lvl1pPr>
          </a:lstStyle>
          <a:p>
            <a:pPr lvl="0"/>
            <a:endParaRPr lang="en-US" noProof="0" dirty="0"/>
          </a:p>
        </p:txBody>
      </p:sp>
      <p:sp>
        <p:nvSpPr>
          <p:cNvPr id="10" name="Textplatzhalter 5"/>
          <p:cNvSpPr>
            <a:spLocks noGrp="1"/>
          </p:cNvSpPr>
          <p:nvPr>
            <p:ph type="body" sz="quarter" idx="19"/>
          </p:nvPr>
        </p:nvSpPr>
        <p:spPr>
          <a:xfrm>
            <a:off x="6299425" y="1627200"/>
            <a:ext cx="5412575" cy="315045"/>
          </a:xfrm>
          <a:prstGeom prst="rect">
            <a:avLst/>
          </a:prstGeom>
        </p:spPr>
        <p:txBody>
          <a:bodyPr/>
          <a:lstStyle>
            <a:lvl1pPr marL="0" indent="0">
              <a:buNone/>
              <a:defRPr sz="1600" b="1"/>
            </a:lvl1pPr>
          </a:lstStyle>
          <a:p>
            <a:pPr lvl="0"/>
            <a:endParaRPr lang="en-US" noProof="0" dirty="0"/>
          </a:p>
        </p:txBody>
      </p:sp>
      <p:sp>
        <p:nvSpPr>
          <p:cNvPr id="8" name="Title 7"/>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12" name="Content Placeholder 11"/>
          <p:cNvSpPr>
            <a:spLocks noGrp="1"/>
          </p:cNvSpPr>
          <p:nvPr>
            <p:ph sz="quarter" idx="21"/>
          </p:nvPr>
        </p:nvSpPr>
        <p:spPr>
          <a:xfrm>
            <a:off x="1080000" y="2024064"/>
            <a:ext cx="4860000" cy="4196738"/>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Content Placeholder 13"/>
          <p:cNvSpPr>
            <a:spLocks noGrp="1"/>
          </p:cNvSpPr>
          <p:nvPr>
            <p:ph sz="quarter" idx="22"/>
          </p:nvPr>
        </p:nvSpPr>
        <p:spPr>
          <a:xfrm>
            <a:off x="6299425" y="2024064"/>
            <a:ext cx="5412575" cy="4196738"/>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3742168582"/>
      </p:ext>
    </p:extLst>
  </p:cSld>
  <p:clrMapOvr>
    <a:masterClrMapping/>
  </p:clrMapOvr>
  <p:extLst mod="1">
    <p:ext uri="{DCECCB84-F9BA-43D5-87BE-67443E8EF086}">
      <p15:sldGuideLst xmlns:p15="http://schemas.microsoft.com/office/powerpoint/2012/main">
        <p15:guide id="1" orient="horz" pos="1272">
          <p15:clr>
            <a:srgbClr val="FBAE40"/>
          </p15:clr>
        </p15:guide>
        <p15:guide id="2" orient="horz" pos="1224">
          <p15:clr>
            <a:srgbClr val="FBAE40"/>
          </p15:clr>
        </p15:guide>
        <p15:guide id="3" orient="horz" pos="3990">
          <p15:clr>
            <a:srgbClr val="FBAE40"/>
          </p15:clr>
        </p15:guide>
        <p15:guide id="4" orient="horz" pos="3924">
          <p15:clr>
            <a:srgbClr val="FBAE40"/>
          </p15:clr>
        </p15:guide>
        <p15:guide id="5" orient="horz" pos="1026">
          <p15:clr>
            <a:srgbClr val="FBAE40"/>
          </p15:clr>
        </p15:guide>
        <p15:guide id="6" orient="horz" pos="876">
          <p15:clr>
            <a:srgbClr val="FBAE40"/>
          </p15:clr>
        </p15:guide>
        <p15:guide id="7" orient="horz" pos="588">
          <p15:clr>
            <a:srgbClr val="FBAE40"/>
          </p15:clr>
        </p15:guide>
        <p15:guide id="8" pos="288">
          <p15:clr>
            <a:srgbClr val="FBAE40"/>
          </p15:clr>
        </p15:guide>
        <p15:guide id="9" pos="678">
          <p15:clr>
            <a:srgbClr val="FBAE40"/>
          </p15:clr>
        </p15:guide>
        <p15:guide id="10" pos="7378">
          <p15:clr>
            <a:srgbClr val="FBAE40"/>
          </p15:clr>
        </p15:guide>
        <p15:guide id="11" pos="6267">
          <p15:clr>
            <a:srgbClr val="FBAE40"/>
          </p15:clr>
        </p15:guide>
        <p15:guide id="12" pos="3744">
          <p15:clr>
            <a:srgbClr val="FBAE40"/>
          </p15:clr>
        </p15:guide>
        <p15:guide id="13" pos="39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7" name="Text Placeholder 6"/>
          <p:cNvSpPr>
            <a:spLocks noGrp="1"/>
          </p:cNvSpPr>
          <p:nvPr>
            <p:ph type="body" sz="quarter" idx="16"/>
          </p:nvPr>
        </p:nvSpPr>
        <p:spPr>
          <a:xfrm>
            <a:off x="1080000" y="1627200"/>
            <a:ext cx="486000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Picture Placeholder 8"/>
          <p:cNvSpPr>
            <a:spLocks noGrp="1"/>
          </p:cNvSpPr>
          <p:nvPr>
            <p:ph type="pic" sz="quarter" idx="17"/>
          </p:nvPr>
        </p:nvSpPr>
        <p:spPr>
          <a:xfrm>
            <a:off x="6299425" y="1627200"/>
            <a:ext cx="5412575" cy="4593601"/>
          </a:xfrm>
          <a:ln w="6350">
            <a:noFill/>
          </a:ln>
        </p:spPr>
        <p:txBody>
          <a:bodyPr vert="horz" lIns="144000" tIns="720000" rIns="0" bIns="0" rtlCol="0" anchor="ctr" anchorCtr="0">
            <a:normAutofit/>
          </a:bodyPr>
          <a:lstStyle>
            <a:lvl1pPr marL="180000" indent="-180000" algn="ctr">
              <a:buNone/>
              <a:defRPr lang="en-US" sz="1000"/>
            </a:lvl1pPr>
          </a:lstStyle>
          <a:p>
            <a:pPr marL="0" lvl="0" indent="0" algn="ctr"/>
            <a:endParaRPr lang="en-US" noProof="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984098271"/>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1026">
          <p15:clr>
            <a:srgbClr val="FBAE40"/>
          </p15:clr>
        </p15:guide>
        <p15:guide id="4" orient="horz" pos="876">
          <p15:clr>
            <a:srgbClr val="FBAE40"/>
          </p15:clr>
        </p15:guide>
        <p15:guide id="5" orient="horz" pos="588">
          <p15:clr>
            <a:srgbClr val="FBAE40"/>
          </p15:clr>
        </p15:guide>
        <p15:guide id="6" pos="288">
          <p15:clr>
            <a:srgbClr val="FBAE40"/>
          </p15:clr>
        </p15:guide>
        <p15:guide id="7" pos="678">
          <p15:clr>
            <a:srgbClr val="FBAE40"/>
          </p15:clr>
        </p15:guide>
        <p15:guide id="8" pos="3744">
          <p15:clr>
            <a:srgbClr val="FBAE40"/>
          </p15:clr>
        </p15:guide>
        <p15:guide id="9" pos="6267">
          <p15:clr>
            <a:srgbClr val="FBAE40"/>
          </p15:clr>
        </p15:guide>
        <p15:guide id="10" pos="7378">
          <p15:clr>
            <a:srgbClr val="FBAE40"/>
          </p15:clr>
        </p15:guide>
        <p15:guide id="11" pos="396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Text Placeholder 7"/>
          <p:cNvSpPr>
            <a:spLocks noGrp="1"/>
          </p:cNvSpPr>
          <p:nvPr>
            <p:ph type="body" sz="quarter" idx="18"/>
          </p:nvPr>
        </p:nvSpPr>
        <p:spPr>
          <a:xfrm>
            <a:off x="1080000" y="1627200"/>
            <a:ext cx="4860000" cy="45936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hart Placeholder 9"/>
          <p:cNvSpPr>
            <a:spLocks noGrp="1"/>
          </p:cNvSpPr>
          <p:nvPr>
            <p:ph type="chart" sz="quarter" idx="19"/>
          </p:nvPr>
        </p:nvSpPr>
        <p:spPr>
          <a:xfrm>
            <a:off x="6299425" y="1627200"/>
            <a:ext cx="5412575" cy="4593601"/>
          </a:xfrm>
          <a:noFill/>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1206583812"/>
      </p:ext>
    </p:extLst>
  </p:cSld>
  <p:clrMapOvr>
    <a:masterClrMapping/>
  </p:clrMapOvr>
  <p:extLst mod="1">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1026">
          <p15:clr>
            <a:srgbClr val="FBAE40"/>
          </p15:clr>
        </p15:guide>
        <p15:guide id="4" orient="horz" pos="876">
          <p15:clr>
            <a:srgbClr val="FBAE40"/>
          </p15:clr>
        </p15:guide>
        <p15:guide id="5" orient="horz" pos="588">
          <p15:clr>
            <a:srgbClr val="FBAE40"/>
          </p15:clr>
        </p15:guide>
        <p15:guide id="6" pos="288">
          <p15:clr>
            <a:srgbClr val="FBAE40"/>
          </p15:clr>
        </p15:guide>
        <p15:guide id="7" pos="678">
          <p15:clr>
            <a:srgbClr val="FBAE40"/>
          </p15:clr>
        </p15:guide>
        <p15:guide id="8" pos="3744">
          <p15:clr>
            <a:srgbClr val="FBAE40"/>
          </p15:clr>
        </p15:guide>
        <p15:guide id="9" pos="6267">
          <p15:clr>
            <a:srgbClr val="FBAE40"/>
          </p15:clr>
        </p15:guide>
        <p15:guide id="10" pos="7378">
          <p15:clr>
            <a:srgbClr val="FBAE40"/>
          </p15:clr>
        </p15:guide>
        <p15:guide id="11" pos="396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noProof="0" dirty="0"/>
              <a:t>Click to edit Master title style</a:t>
            </a:r>
            <a:br>
              <a:rPr lang="en-US" noProof="0" dirty="0"/>
            </a:br>
            <a:r>
              <a:rPr lang="en-US" noProof="0" dirty="0"/>
              <a:t>(Second Line in 20 pt.)</a:t>
            </a:r>
          </a:p>
        </p:txBody>
      </p:sp>
      <p:sp>
        <p:nvSpPr>
          <p:cNvPr id="8" name="Chart Placeholder 9"/>
          <p:cNvSpPr>
            <a:spLocks noGrp="1"/>
          </p:cNvSpPr>
          <p:nvPr>
            <p:ph type="chart" sz="quarter" idx="19"/>
          </p:nvPr>
        </p:nvSpPr>
        <p:spPr>
          <a:xfrm>
            <a:off x="1080000" y="1627200"/>
            <a:ext cx="5220000" cy="4593601"/>
          </a:xfrm>
          <a:noFill/>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sp>
        <p:nvSpPr>
          <p:cNvPr id="9" name="Chart Placeholder 9"/>
          <p:cNvSpPr>
            <a:spLocks noGrp="1"/>
          </p:cNvSpPr>
          <p:nvPr>
            <p:ph type="chart" sz="quarter" idx="20"/>
          </p:nvPr>
        </p:nvSpPr>
        <p:spPr>
          <a:xfrm>
            <a:off x="6492000" y="1627200"/>
            <a:ext cx="5220000" cy="4593601"/>
          </a:xfrm>
          <a:noFill/>
        </p:spPr>
        <p:txBody>
          <a:bodyPr vert="horz" lIns="144000" tIns="720000" rIns="144000" bIns="144000" rtlCol="0" anchor="ctr" anchorCtr="0">
            <a:noAutofit/>
          </a:bodyPr>
          <a:lstStyle>
            <a:lvl1pPr marL="180000" indent="-180000" algn="ctr">
              <a:buNone/>
              <a:defRPr lang="en-US" sz="1000"/>
            </a:lvl1pPr>
          </a:lstStyle>
          <a:p>
            <a:pPr marL="0" lvl="0" indent="0" algn="ctr"/>
            <a:endParaRPr lang="en-US" noProof="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152400"/>
            <a:ext cx="2107879" cy="351130"/>
          </a:xfrm>
          <a:prstGeom prst="rect">
            <a:avLst/>
          </a:prstGeom>
        </p:spPr>
      </p:pic>
    </p:spTree>
    <p:extLst>
      <p:ext uri="{BB962C8B-B14F-4D97-AF65-F5344CB8AC3E}">
        <p14:creationId xmlns:p14="http://schemas.microsoft.com/office/powerpoint/2010/main" val="2656708217"/>
      </p:ext>
    </p:extLst>
  </p:cSld>
  <p:clrMapOvr>
    <a:masterClrMapping/>
  </p:clrMapOvr>
  <p:extLst mod="1">
    <p:ext uri="{DCECCB84-F9BA-43D5-87BE-67443E8EF086}">
      <p15:sldGuideLst xmlns:p15="http://schemas.microsoft.com/office/powerpoint/2012/main">
        <p15:guide id="1" pos="288">
          <p15:clr>
            <a:srgbClr val="FBAE40"/>
          </p15:clr>
        </p15:guide>
        <p15:guide id="2" pos="678">
          <p15:clr>
            <a:srgbClr val="FBAE40"/>
          </p15:clr>
        </p15:guide>
        <p15:guide id="3" pos="3972">
          <p15:clr>
            <a:srgbClr val="FBAE40"/>
          </p15:clr>
        </p15:guide>
        <p15:guide id="4" pos="4086">
          <p15:clr>
            <a:srgbClr val="FBAE40"/>
          </p15:clr>
        </p15:guide>
        <p15:guide id="5" pos="6267">
          <p15:clr>
            <a:srgbClr val="FBAE40"/>
          </p15:clr>
        </p15:guide>
        <p15:guide id="6" pos="7378">
          <p15:clr>
            <a:srgbClr val="FBAE40"/>
          </p15:clr>
        </p15:guide>
        <p15:guide id="7" orient="horz" pos="3990">
          <p15:clr>
            <a:srgbClr val="FBAE40"/>
          </p15:clr>
        </p15:guide>
        <p15:guide id="8" orient="horz" pos="3924">
          <p15:clr>
            <a:srgbClr val="FBAE40"/>
          </p15:clr>
        </p15:guide>
        <p15:guide id="9" orient="horz" pos="1026">
          <p15:clr>
            <a:srgbClr val="FBAE40"/>
          </p15:clr>
        </p15:guide>
        <p15:guide id="10" orient="horz" pos="876">
          <p15:clr>
            <a:srgbClr val="FBAE40"/>
          </p15:clr>
        </p15:guide>
        <p15:guide id="11" orient="horz" pos="5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gi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p:cNvSpPr>
            <a:spLocks noGrp="1"/>
          </p:cNvSpPr>
          <p:nvPr>
            <p:ph type="sldNum" sz="quarter" idx="4"/>
          </p:nvPr>
        </p:nvSpPr>
        <p:spPr>
          <a:xfrm>
            <a:off x="5760000" y="6527594"/>
            <a:ext cx="672075" cy="123111"/>
          </a:xfrm>
          <a:prstGeom prst="rect">
            <a:avLst/>
          </a:prstGeom>
        </p:spPr>
        <p:txBody>
          <a:bodyPr vert="horz" wrap="square" lIns="0" tIns="0" rIns="0" bIns="0" rtlCol="0" anchor="ctr">
            <a:spAutoFit/>
          </a:bodyPr>
          <a:lstStyle>
            <a:lvl1pPr algn="l">
              <a:defRPr lang="en-US" sz="800" b="1" i="0" u="none" strike="noStrike" kern="1200" baseline="0" smtClean="0">
                <a:solidFill>
                  <a:schemeClr val="tx2"/>
                </a:solidFill>
                <a:latin typeface="+mj-lt"/>
                <a:ea typeface="+mn-ea"/>
                <a:cs typeface="+mn-cs"/>
              </a:defRPr>
            </a:lvl1pPr>
          </a:lstStyle>
          <a:p>
            <a:r>
              <a:rPr lang="de-DE"/>
              <a:t>Page </a:t>
            </a:r>
            <a:fld id="{3FD030EF-7044-4946-962A-5D7D09BD1B34}" type="slidenum">
              <a:rPr lang="de-DE" smtClean="0"/>
              <a:pPr/>
              <a:t>‹#›</a:t>
            </a:fld>
            <a:endParaRPr lang="de-DE" dirty="0"/>
          </a:p>
        </p:txBody>
      </p:sp>
      <p:sp>
        <p:nvSpPr>
          <p:cNvPr id="13" name="Textfeld 7"/>
          <p:cNvSpPr txBox="1"/>
          <p:nvPr userDrawn="1"/>
        </p:nvSpPr>
        <p:spPr>
          <a:xfrm>
            <a:off x="468000" y="6527594"/>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2017 Renesas Electronics Corporation. All rights reserved. </a:t>
            </a:r>
            <a:endParaRPr lang="en-US" sz="800" dirty="0">
              <a:solidFill>
                <a:schemeClr val="tx2"/>
              </a:solidFill>
              <a:latin typeface="+mj-lt"/>
            </a:endParaRPr>
          </a:p>
        </p:txBody>
      </p:sp>
      <p:cxnSp>
        <p:nvCxnSpPr>
          <p:cNvPr id="16" name="Gerade Verbindung 15"/>
          <p:cNvCxnSpPr/>
          <p:nvPr userDrawn="1"/>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mpower - DO NOT DELETE!!!" hidden="1"/>
          <p:cNvSpPr/>
          <p:nvPr userDrawn="1">
            <p:custDataLst>
              <p:tags r:id="rId32"/>
            </p:custDataLst>
          </p:nvPr>
        </p:nvSpPr>
        <p:spPr>
          <a:xfrm>
            <a:off x="-1270000" y="-127000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図 9"/>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9946226" y="6452760"/>
            <a:ext cx="1773748" cy="302481"/>
          </a:xfrm>
          <a:prstGeom prst="rect">
            <a:avLst/>
          </a:prstGeom>
        </p:spPr>
      </p:pic>
      <p:sp>
        <p:nvSpPr>
          <p:cNvPr id="5" name="Title Placeholder 4"/>
          <p:cNvSpPr>
            <a:spLocks noGrp="1"/>
          </p:cNvSpPr>
          <p:nvPr>
            <p:ph type="title"/>
          </p:nvPr>
        </p:nvSpPr>
        <p:spPr>
          <a:xfrm>
            <a:off x="1080000" y="492800"/>
            <a:ext cx="10631999" cy="886397"/>
          </a:xfrm>
          <a:prstGeom prst="rect">
            <a:avLst/>
          </a:prstGeom>
        </p:spPr>
        <p:txBody>
          <a:bodyPr vert="horz" lIns="0" tIns="0" rIns="0" bIns="0" rtlCol="0" anchor="b" anchorCtr="0">
            <a:spAutoFit/>
          </a:bodyPr>
          <a:lstStyle/>
          <a:p>
            <a:r>
              <a:rPr lang="en-US" noProof="0" dirty="0"/>
              <a:t>Click to edit Master title style</a:t>
            </a:r>
            <a:br>
              <a:rPr lang="en-US" noProof="0" dirty="0"/>
            </a:br>
            <a:r>
              <a:rPr lang="en-US" noProof="0" dirty="0"/>
              <a:t>(Second Line in 20 pt.)</a:t>
            </a:r>
          </a:p>
        </p:txBody>
      </p:sp>
      <p:sp>
        <p:nvSpPr>
          <p:cNvPr id="8" name="Text Placeholder 7"/>
          <p:cNvSpPr>
            <a:spLocks noGrp="1"/>
          </p:cNvSpPr>
          <p:nvPr>
            <p:ph type="body" idx="1"/>
          </p:nvPr>
        </p:nvSpPr>
        <p:spPr>
          <a:xfrm>
            <a:off x="1080000" y="1627200"/>
            <a:ext cx="10631999" cy="45936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Rechteck 7"/>
          <p:cNvSpPr/>
          <p:nvPr userDrawn="1"/>
        </p:nvSpPr>
        <p:spPr>
          <a:xfrm>
            <a:off x="2952000" y="6503889"/>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i="0" u="none" strike="noStrike" kern="1200" baseline="0" dirty="0">
                <a:solidFill>
                  <a:schemeClr val="bg1"/>
                </a:solidFill>
                <a:latin typeface="+mj-lt"/>
                <a:ea typeface="+mn-ea"/>
                <a:cs typeface="+mn-cs"/>
              </a:rPr>
              <a:t>RENESAS CONFIDENTIAL</a:t>
            </a:r>
            <a:endParaRPr lang="en-US" sz="1050" b="1" dirty="0">
              <a:latin typeface="+mj-lt"/>
            </a:endParaRPr>
          </a:p>
        </p:txBody>
      </p:sp>
    </p:spTree>
    <p:extLst>
      <p:ext uri="{BB962C8B-B14F-4D97-AF65-F5344CB8AC3E}">
        <p14:creationId xmlns:p14="http://schemas.microsoft.com/office/powerpoint/2010/main" val="273481370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Lst>
  <p:hf hdr="0" ftr="0" dt="0"/>
  <p:txStyles>
    <p:titleStyle>
      <a:lvl1pPr algn="l" defTabSz="914400" rtl="0" eaLnBrk="1" latinLnBrk="0" hangingPunct="1">
        <a:lnSpc>
          <a:spcPct val="90000"/>
        </a:lnSpc>
        <a:spcBef>
          <a:spcPct val="0"/>
        </a:spcBef>
        <a:buNone/>
        <a:defRPr sz="3200" b="1" kern="1200" cap="all" baseline="0">
          <a:solidFill>
            <a:schemeClr val="tx2"/>
          </a:solidFill>
          <a:latin typeface="+mj-lt"/>
          <a:ea typeface="+mj-ea"/>
          <a:cs typeface="+mj-cs"/>
        </a:defRPr>
      </a:lvl1pPr>
    </p:titleStyle>
    <p:bodyStyle>
      <a:lvl1pPr marL="180000" indent="-180000" algn="l" defTabSz="914400" rtl="0" eaLnBrk="1" latinLnBrk="0" hangingPunct="1">
        <a:lnSpc>
          <a:spcPct val="120000"/>
        </a:lnSpc>
        <a:spcBef>
          <a:spcPts val="0"/>
        </a:spcBef>
        <a:spcAft>
          <a:spcPts val="0"/>
        </a:spcAft>
        <a:buClr>
          <a:schemeClr val="tx2"/>
        </a:buClr>
        <a:buFont typeface="Wingdings" panose="05000000000000000000" pitchFamily="2" charset="2"/>
        <a:buChar char="§"/>
        <a:defRPr lang="en-US" sz="1600" kern="1200" dirty="0" smtClean="0">
          <a:solidFill>
            <a:schemeClr val="tx1"/>
          </a:solidFill>
          <a:latin typeface="+mn-lt"/>
          <a:ea typeface="+mn-ea"/>
          <a:cs typeface="+mn-cs"/>
        </a:defRPr>
      </a:lvl1pPr>
      <a:lvl2pPr marL="360000" indent="-180000" algn="l" defTabSz="914400" rtl="0" eaLnBrk="1" latinLnBrk="0" hangingPunct="1">
        <a:lnSpc>
          <a:spcPct val="120000"/>
        </a:lnSpc>
        <a:spcBef>
          <a:spcPts val="0"/>
        </a:spcBef>
        <a:spcAft>
          <a:spcPts val="0"/>
        </a:spcAft>
        <a:buClr>
          <a:schemeClr val="tx2"/>
        </a:buClr>
        <a:buFont typeface="Wingdings" panose="05000000000000000000" pitchFamily="2" charset="2"/>
        <a:buChar char="§"/>
        <a:defRPr lang="en-US" sz="1600" kern="1200" dirty="0" smtClean="0">
          <a:solidFill>
            <a:schemeClr val="tx1"/>
          </a:solidFill>
          <a:latin typeface="+mn-lt"/>
          <a:ea typeface="+mn-ea"/>
          <a:cs typeface="+mn-cs"/>
        </a:defRPr>
      </a:lvl2pPr>
      <a:lvl3pPr marL="540000" indent="-180000" algn="l" defTabSz="914400" rtl="0" eaLnBrk="1" latinLnBrk="0" hangingPunct="1">
        <a:lnSpc>
          <a:spcPct val="120000"/>
        </a:lnSpc>
        <a:spcBef>
          <a:spcPts val="0"/>
        </a:spcBef>
        <a:spcAft>
          <a:spcPts val="0"/>
        </a:spcAft>
        <a:buClr>
          <a:schemeClr val="tx2"/>
        </a:buClr>
        <a:buFont typeface="Symbol" panose="05050102010706020507" pitchFamily="18" charset="2"/>
        <a:buChar char="-"/>
        <a:defRPr lang="en-US" sz="1600" kern="1200" dirty="0" smtClean="0">
          <a:solidFill>
            <a:schemeClr val="tx1"/>
          </a:solidFill>
          <a:latin typeface="+mn-lt"/>
          <a:ea typeface="+mn-ea"/>
          <a:cs typeface="+mn-cs"/>
        </a:defRPr>
      </a:lvl3pPr>
      <a:lvl4pPr marL="720000" indent="-180000" algn="l" defTabSz="914400" rtl="0" eaLnBrk="1" latinLnBrk="0" hangingPunct="1">
        <a:lnSpc>
          <a:spcPct val="120000"/>
        </a:lnSpc>
        <a:spcBef>
          <a:spcPts val="0"/>
        </a:spcBef>
        <a:spcAft>
          <a:spcPts val="0"/>
        </a:spcAft>
        <a:buFont typeface="Symbol" panose="05050102010706020507" pitchFamily="18" charset="2"/>
        <a:buChar char="-"/>
        <a:defRPr lang="en-US" sz="1600" kern="1200" dirty="0" smtClean="0">
          <a:solidFill>
            <a:schemeClr val="tx1"/>
          </a:solidFill>
          <a:latin typeface="+mn-lt"/>
          <a:ea typeface="+mn-ea"/>
          <a:cs typeface="+mn-cs"/>
        </a:defRPr>
      </a:lvl4pPr>
      <a:lvl5pPr marL="900000" indent="-179388" algn="l" defTabSz="914400" rtl="0" eaLnBrk="1" latinLnBrk="0" hangingPunct="1">
        <a:lnSpc>
          <a:spcPct val="120000"/>
        </a:lnSpc>
        <a:spcBef>
          <a:spcPts val="0"/>
        </a:spcBef>
        <a:spcAft>
          <a:spcPts val="0"/>
        </a:spcAft>
        <a:buFont typeface="Symbol" panose="05050102010706020507" pitchFamily="18" charset="2"/>
        <a:buChar char="-"/>
        <a:defRPr lang="en-US" sz="16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jpeg"/><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image" Target="../media/image31.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30.tiff"/><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4.png"/><Relationship Id="rId7" Type="http://schemas.openxmlformats.org/officeDocument/2006/relationships/image" Target="../media/image46.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30.tiff"/><Relationship Id="rId4" Type="http://schemas.openxmlformats.org/officeDocument/2006/relationships/image" Target="../media/image45.tiff"/><Relationship Id="rId9" Type="http://schemas.openxmlformats.org/officeDocument/2006/relationships/image" Target="../media/image48.tiff"/></Relationships>
</file>

<file path=ppt/slides/_rels/slide24.xml.rels><?xml version="1.0" encoding="UTF-8" standalone="yes"?>
<Relationships xmlns="http://schemas.openxmlformats.org/package/2006/relationships"><Relationship Id="rId8" Type="http://schemas.openxmlformats.org/officeDocument/2006/relationships/image" Target="../media/image47.tiff"/><Relationship Id="rId13" Type="http://schemas.openxmlformats.org/officeDocument/2006/relationships/image" Target="../media/image51.tiff"/><Relationship Id="rId3" Type="http://schemas.openxmlformats.org/officeDocument/2006/relationships/image" Target="../media/image44.png"/><Relationship Id="rId7" Type="http://schemas.openxmlformats.org/officeDocument/2006/relationships/image" Target="../media/image46.tiff"/><Relationship Id="rId12" Type="http://schemas.openxmlformats.org/officeDocument/2006/relationships/image" Target="../media/image48.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0.tiff"/><Relationship Id="rId5" Type="http://schemas.openxmlformats.org/officeDocument/2006/relationships/image" Target="../media/image30.tiff"/><Relationship Id="rId10" Type="http://schemas.openxmlformats.org/officeDocument/2006/relationships/image" Target="../media/image29.tiff"/><Relationship Id="rId4" Type="http://schemas.openxmlformats.org/officeDocument/2006/relationships/image" Target="../media/image45.tiff"/><Relationship Id="rId9" Type="http://schemas.openxmlformats.org/officeDocument/2006/relationships/image" Target="../media/image49.png"/><Relationship Id="rId14" Type="http://schemas.openxmlformats.org/officeDocument/2006/relationships/image" Target="../media/image5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microsoft.com/office/2007/relationships/hdphoto" Target="../media/hdphoto2.wdp"/><Relationship Id="rId4" Type="http://schemas.openxmlformats.org/officeDocument/2006/relationships/image" Target="../media/image62.jpe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0.jpe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57.png"/><Relationship Id="rId5" Type="http://schemas.openxmlformats.org/officeDocument/2006/relationships/image" Target="../media/image67.png"/><Relationship Id="rId10" Type="http://schemas.microsoft.com/office/2007/relationships/hdphoto" Target="../media/hdphoto2.wdp"/><Relationship Id="rId4" Type="http://schemas.openxmlformats.org/officeDocument/2006/relationships/image" Target="../media/image66.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2.jpeg"/><Relationship Id="rId10" Type="http://schemas.openxmlformats.org/officeDocument/2006/relationships/image" Target="../media/image68.png"/><Relationship Id="rId4" Type="http://schemas.openxmlformats.org/officeDocument/2006/relationships/image" Target="../media/image57.png"/><Relationship Id="rId9" Type="http://schemas.microsoft.com/office/2007/relationships/hdphoto" Target="../media/hdphoto2.wdp"/></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0.jpe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9.png"/><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file://localhost/%E2%80%A2File%20Server/%20Working%20Files/%20Jobs%20In%20Progress/RE-14029%20Synergy_platform/PPT/support/syn_logo_rgb.png"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0.png"/><Relationship Id="rId1" Type="http://schemas.openxmlformats.org/officeDocument/2006/relationships/slideLayout" Target="../slideLayouts/slideLayout20.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30.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77.JPG"/></Relationships>
</file>

<file path=ppt/slides/_rels/slide43.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0.xml"/><Relationship Id="rId5" Type="http://schemas.openxmlformats.org/officeDocument/2006/relationships/image" Target="../media/image81.gif"/><Relationship Id="rId4" Type="http://schemas.openxmlformats.org/officeDocument/2006/relationships/image" Target="../media/image80.gif"/></Relationships>
</file>

<file path=ppt/slides/_rels/slide4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gif"/></Relationships>
</file>

<file path=ppt/slides/_rels/slide45.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jpe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www.renesas.com/cloudtoolbox" TargetMode="Externa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file://localhost/%E2%80%A2File%20Server/%20Working%20Files/%20Jobs%20In%20Progress/RE-14029%20Synergy_platform/PPT/support/syn_logo_rgb.png" TargetMode="Externa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Renesas Synergy platform ™ </a:t>
            </a:r>
            <a:br>
              <a:rPr lang="en-GB" dirty="0"/>
            </a:br>
            <a:r>
              <a:rPr lang="en-GB" dirty="0"/>
              <a:t>security built IN</a:t>
            </a:r>
          </a:p>
        </p:txBody>
      </p:sp>
      <p:sp>
        <p:nvSpPr>
          <p:cNvPr id="3" name="Subtitle 2"/>
          <p:cNvSpPr>
            <a:spLocks noGrp="1"/>
          </p:cNvSpPr>
          <p:nvPr>
            <p:ph type="subTitle" idx="1"/>
          </p:nvPr>
        </p:nvSpPr>
        <p:spPr>
          <a:xfrm>
            <a:off x="1079999" y="2700000"/>
            <a:ext cx="5996661" cy="1348401"/>
          </a:xfrm>
        </p:spPr>
        <p:txBody>
          <a:bodyPr/>
          <a:lstStyle/>
          <a:p>
            <a:r>
              <a:rPr lang="en-GB" dirty="0"/>
              <a:t>Nick mori</a:t>
            </a:r>
          </a:p>
          <a:p>
            <a:r>
              <a:rPr lang="en-GB" dirty="0"/>
              <a:t>Renesas Electronics corporation</a:t>
            </a:r>
          </a:p>
          <a:p>
            <a:r>
              <a:rPr lang="en-GB" dirty="0"/>
              <a:t>Broad based solution </a:t>
            </a:r>
            <a:r>
              <a:rPr lang="en-GB" dirty="0" err="1"/>
              <a:t>b.U</a:t>
            </a:r>
            <a:r>
              <a:rPr lang="en-GB" dirty="0"/>
              <a:t>. , synergy platform div.</a:t>
            </a:r>
          </a:p>
          <a:p>
            <a:r>
              <a:rPr lang="en-GB" dirty="0"/>
              <a:t>1/8/2018</a:t>
            </a:r>
          </a:p>
        </p:txBody>
      </p:sp>
    </p:spTree>
    <p:extLst>
      <p:ext uri="{BB962C8B-B14F-4D97-AF65-F5344CB8AC3E}">
        <p14:creationId xmlns:p14="http://schemas.microsoft.com/office/powerpoint/2010/main" val="175079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10</a:t>
            </a:fld>
            <a:endParaRPr lang="de-DE" dirty="0"/>
          </a:p>
        </p:txBody>
      </p:sp>
      <p:sp>
        <p:nvSpPr>
          <p:cNvPr id="5" name="Title 2"/>
          <p:cNvSpPr>
            <a:spLocks noGrp="1"/>
          </p:cNvSpPr>
          <p:nvPr>
            <p:ph type="title"/>
          </p:nvPr>
        </p:nvSpPr>
        <p:spPr>
          <a:xfrm>
            <a:off x="1079999" y="936000"/>
            <a:ext cx="9672473" cy="443198"/>
          </a:xfrm>
        </p:spPr>
        <p:txBody>
          <a:bodyPr/>
          <a:lstStyle/>
          <a:p>
            <a:r>
              <a:rPr lang="en-US" dirty="0"/>
              <a:t>Synergy hardware cryptography features</a:t>
            </a:r>
            <a:endParaRPr lang="en-US" sz="1600" i="1" dirty="0"/>
          </a:p>
        </p:txBody>
      </p:sp>
      <p:graphicFrame>
        <p:nvGraphicFramePr>
          <p:cNvPr id="38" name="Table 37"/>
          <p:cNvGraphicFramePr>
            <a:graphicFrameLocks noGrp="1"/>
          </p:cNvGraphicFramePr>
          <p:nvPr>
            <p:extLst>
              <p:ext uri="{D42A27DB-BD31-4B8C-83A1-F6EECF244321}">
                <p14:modId xmlns:p14="http://schemas.microsoft.com/office/powerpoint/2010/main" val="3708397145"/>
              </p:ext>
            </p:extLst>
          </p:nvPr>
        </p:nvGraphicFramePr>
        <p:xfrm>
          <a:off x="1631093" y="1681708"/>
          <a:ext cx="9143523" cy="4331734"/>
        </p:xfrm>
        <a:graphic>
          <a:graphicData uri="http://schemas.openxmlformats.org/drawingml/2006/table">
            <a:tbl>
              <a:tblPr/>
              <a:tblGrid>
                <a:gridCol w="3011245">
                  <a:extLst>
                    <a:ext uri="{9D8B030D-6E8A-4147-A177-3AD203B41FA5}">
                      <a16:colId xmlns:a16="http://schemas.microsoft.com/office/drawing/2014/main" val="20000"/>
                    </a:ext>
                  </a:extLst>
                </a:gridCol>
                <a:gridCol w="772178">
                  <a:extLst>
                    <a:ext uri="{9D8B030D-6E8A-4147-A177-3AD203B41FA5}">
                      <a16:colId xmlns:a16="http://schemas.microsoft.com/office/drawing/2014/main" val="20001"/>
                    </a:ext>
                  </a:extLst>
                </a:gridCol>
                <a:gridCol w="1340025">
                  <a:extLst>
                    <a:ext uri="{9D8B030D-6E8A-4147-A177-3AD203B41FA5}">
                      <a16:colId xmlns:a16="http://schemas.microsoft.com/office/drawing/2014/main" val="20002"/>
                    </a:ext>
                  </a:extLst>
                </a:gridCol>
                <a:gridCol w="1340025">
                  <a:extLst>
                    <a:ext uri="{9D8B030D-6E8A-4147-A177-3AD203B41FA5}">
                      <a16:colId xmlns:a16="http://schemas.microsoft.com/office/drawing/2014/main" val="20003"/>
                    </a:ext>
                  </a:extLst>
                </a:gridCol>
                <a:gridCol w="1340025">
                  <a:extLst>
                    <a:ext uri="{9D8B030D-6E8A-4147-A177-3AD203B41FA5}">
                      <a16:colId xmlns:a16="http://schemas.microsoft.com/office/drawing/2014/main" val="20004"/>
                    </a:ext>
                  </a:extLst>
                </a:gridCol>
                <a:gridCol w="1340025">
                  <a:extLst>
                    <a:ext uri="{9D8B030D-6E8A-4147-A177-3AD203B41FA5}">
                      <a16:colId xmlns:a16="http://schemas.microsoft.com/office/drawing/2014/main" val="20005"/>
                    </a:ext>
                  </a:extLst>
                </a:gridCol>
              </a:tblGrid>
              <a:tr h="532654">
                <a:tc gridSpan="2">
                  <a:txBody>
                    <a:bodyPr/>
                    <a:lstStyle/>
                    <a:p>
                      <a:pPr algn="ctr" rtl="0" fontAlgn="ctr"/>
                      <a:r>
                        <a:rPr lang="en-US" sz="1200" b="1" i="0" u="none" strike="noStrike" dirty="0">
                          <a:solidFill>
                            <a:srgbClr val="FFFFFF"/>
                          </a:solidFill>
                          <a:effectLst/>
                          <a:latin typeface="Arial" panose="020B0604020202020204" pitchFamily="34" charset="0"/>
                        </a:rPr>
                        <a:t>Functions</a:t>
                      </a:r>
                    </a:p>
                  </a:txBody>
                  <a:tcPr marL="12258" marR="12258" marT="12258"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tc hMerge="1">
                  <a:txBody>
                    <a:bodyPr/>
                    <a:lstStyle/>
                    <a:p>
                      <a:pPr algn="ctr" rtl="0" fontAlgn="ctr"/>
                      <a:endParaRPr lang="en-US" sz="800" b="1" i="0" u="none" strike="noStrike" dirty="0">
                        <a:solidFill>
                          <a:srgbClr val="FFFFFF"/>
                        </a:solidFill>
                        <a:effectLst/>
                        <a:latin typeface="Arial" panose="020B0604020202020204" pitchFamily="34" charset="0"/>
                      </a:endParaRPr>
                    </a:p>
                  </a:txBody>
                  <a:tcPr marL="7957" marR="7957" marT="7957"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tc>
                  <a:txBody>
                    <a:bodyPr/>
                    <a:lstStyle/>
                    <a:p>
                      <a:pPr algn="ctr" rtl="0" fontAlgn="ctr"/>
                      <a:r>
                        <a:rPr lang="en-US" sz="1200" b="1" i="0" u="none" strike="noStrike" dirty="0">
                          <a:solidFill>
                            <a:srgbClr val="FFFFFF"/>
                          </a:solidFill>
                          <a:effectLst/>
                          <a:latin typeface="Arial" panose="020B0604020202020204" pitchFamily="34" charset="0"/>
                        </a:rPr>
                        <a:t>S7</a:t>
                      </a:r>
                    </a:p>
                  </a:txBody>
                  <a:tcPr marL="12258" marR="12258" marT="12258"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tc>
                  <a:txBody>
                    <a:bodyPr/>
                    <a:lstStyle/>
                    <a:p>
                      <a:pPr algn="ctr" rtl="0" fontAlgn="ctr"/>
                      <a:r>
                        <a:rPr lang="en-US" sz="1200" b="1" i="0" u="none" strike="noStrike" dirty="0">
                          <a:solidFill>
                            <a:srgbClr val="FFFFFF"/>
                          </a:solidFill>
                          <a:effectLst/>
                          <a:latin typeface="Arial" panose="020B0604020202020204" pitchFamily="34" charset="0"/>
                        </a:rPr>
                        <a:t>S5</a:t>
                      </a:r>
                    </a:p>
                  </a:txBody>
                  <a:tcPr marL="12258" marR="12258" marT="12258"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tc>
                  <a:txBody>
                    <a:bodyPr/>
                    <a:lstStyle/>
                    <a:p>
                      <a:pPr algn="ctr" rtl="0" fontAlgn="ctr"/>
                      <a:r>
                        <a:rPr lang="en-US" sz="1200" b="1" i="0" u="none" strike="noStrike" dirty="0">
                          <a:solidFill>
                            <a:srgbClr val="FFFFFF"/>
                          </a:solidFill>
                          <a:effectLst/>
                          <a:latin typeface="Arial" panose="020B0604020202020204" pitchFamily="34" charset="0"/>
                        </a:rPr>
                        <a:t>S3</a:t>
                      </a:r>
                    </a:p>
                  </a:txBody>
                  <a:tcPr marL="12258" marR="12258" marT="12258"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tc>
                  <a:txBody>
                    <a:bodyPr/>
                    <a:lstStyle/>
                    <a:p>
                      <a:pPr algn="ctr" rtl="0" fontAlgn="ctr"/>
                      <a:r>
                        <a:rPr lang="en-US" sz="1200" b="1" i="0" u="none" strike="noStrike" dirty="0">
                          <a:solidFill>
                            <a:srgbClr val="FFFFFF"/>
                          </a:solidFill>
                          <a:effectLst/>
                          <a:latin typeface="Arial" panose="020B0604020202020204" pitchFamily="34" charset="0"/>
                        </a:rPr>
                        <a:t>S1</a:t>
                      </a:r>
                    </a:p>
                  </a:txBody>
                  <a:tcPr marL="12258" marR="12258" marT="12258"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003399"/>
                    </a:solidFill>
                  </a:tcPr>
                </a:tc>
                <a:extLst>
                  <a:ext uri="{0D108BD9-81ED-4DB2-BD59-A6C34878D82A}">
                    <a16:rowId xmlns:a16="http://schemas.microsoft.com/office/drawing/2014/main" val="10000"/>
                  </a:ext>
                </a:extLst>
              </a:tr>
              <a:tr h="253272">
                <a:tc>
                  <a:txBody>
                    <a:bodyPr/>
                    <a:lstStyle/>
                    <a:p>
                      <a:pPr algn="l" rtl="0" fontAlgn="ctr"/>
                      <a:r>
                        <a:rPr lang="en-US" sz="1200" b="1" i="0" u="none" strike="noStrike" dirty="0">
                          <a:solidFill>
                            <a:srgbClr val="000000"/>
                          </a:solidFill>
                          <a:effectLst/>
                          <a:latin typeface="Arial" panose="020B0604020202020204" pitchFamily="34" charset="0"/>
                        </a:rPr>
                        <a:t>RSA</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endParaRPr lang="en-US" sz="1200" b="1" i="0" u="none" strike="noStrike" dirty="0">
                        <a:solidFill>
                          <a:srgbClr val="000000"/>
                        </a:solidFill>
                        <a:effectLst/>
                        <a:latin typeface="Arial" panose="020B0604020202020204" pitchFamily="34" charset="0"/>
                      </a:endParaRP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1024/2048</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1024/2048</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53272">
                <a:tc rowSpan="3">
                  <a:txBody>
                    <a:bodyPr/>
                    <a:lstStyle/>
                    <a:p>
                      <a:pPr algn="l" rtl="0" fontAlgn="ctr"/>
                      <a:r>
                        <a:rPr lang="en-US" sz="1200" b="1" i="0" u="none" strike="noStrike" dirty="0">
                          <a:solidFill>
                            <a:srgbClr val="000000"/>
                          </a:solidFill>
                          <a:effectLst/>
                          <a:latin typeface="Arial" panose="020B0604020202020204" pitchFamily="34" charset="0"/>
                        </a:rPr>
                        <a:t>DSA</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endParaRPr lang="en-US" sz="1200" b="1" i="0" u="none" strike="noStrike" dirty="0">
                        <a:solidFill>
                          <a:srgbClr val="000000"/>
                        </a:solidFill>
                        <a:effectLst/>
                        <a:latin typeface="Arial" panose="020B0604020202020204" pitchFamily="34" charset="0"/>
                      </a:endParaRP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L:1024,N:160</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L:</a:t>
                      </a:r>
                      <a:r>
                        <a:rPr lang="en-US" sz="1200" b="0" i="0" u="none" strike="noStrike" dirty="0">
                          <a:solidFill>
                            <a:srgbClr val="000000"/>
                          </a:solidFill>
                          <a:effectLst/>
                          <a:latin typeface="Arial" panose="020B0604020202020204" pitchFamily="34" charset="0"/>
                        </a:rPr>
                        <a:t>1024,</a:t>
                      </a:r>
                      <a:r>
                        <a:rPr lang="en-US" altLang="ja-JP" sz="1200" b="0" i="0" u="none" strike="noStrike" dirty="0">
                          <a:solidFill>
                            <a:srgbClr val="000000"/>
                          </a:solidFill>
                          <a:effectLst/>
                          <a:latin typeface="Arial" panose="020B0604020202020204" pitchFamily="34" charset="0"/>
                        </a:rPr>
                        <a:t> N:</a:t>
                      </a:r>
                      <a:r>
                        <a:rPr lang="en-US" sz="1200" b="0" i="0" u="none" strike="noStrike" dirty="0">
                          <a:solidFill>
                            <a:srgbClr val="000000"/>
                          </a:solidFill>
                          <a:effectLst/>
                          <a:latin typeface="Arial" panose="020B0604020202020204" pitchFamily="34" charset="0"/>
                        </a:rPr>
                        <a:t>160</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endParaRPr lang="en-US" sz="1200" b="1" i="0" u="none" strike="noStrike" dirty="0">
                        <a:solidFill>
                          <a:srgbClr val="000000"/>
                        </a:solidFill>
                        <a:effectLst/>
                        <a:latin typeface="Arial" panose="020B0604020202020204" pitchFamily="34" charset="0"/>
                      </a:endParaRP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L:</a:t>
                      </a:r>
                      <a:r>
                        <a:rPr lang="en-US" sz="1200" b="0" i="0" u="none" strike="noStrike" dirty="0">
                          <a:solidFill>
                            <a:srgbClr val="000000"/>
                          </a:solidFill>
                          <a:effectLst/>
                          <a:latin typeface="Arial" panose="020B0604020202020204" pitchFamily="34" charset="0"/>
                        </a:rPr>
                        <a:t>2048,</a:t>
                      </a:r>
                      <a:r>
                        <a:rPr lang="en-US" altLang="ja-JP" sz="1200" b="0" i="0" u="none" strike="noStrike" dirty="0">
                          <a:solidFill>
                            <a:srgbClr val="000000"/>
                          </a:solidFill>
                          <a:effectLst/>
                          <a:latin typeface="Arial" panose="020B0604020202020204" pitchFamily="34" charset="0"/>
                        </a:rPr>
                        <a:t> N:</a:t>
                      </a:r>
                      <a:r>
                        <a:rPr lang="en-US" sz="1200" b="0" i="0" u="none" strike="noStrike" dirty="0">
                          <a:solidFill>
                            <a:srgbClr val="000000"/>
                          </a:solidFill>
                          <a:effectLst/>
                          <a:latin typeface="Arial" panose="020B0604020202020204" pitchFamily="34" charset="0"/>
                        </a:rPr>
                        <a:t>224</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L:</a:t>
                      </a:r>
                      <a:r>
                        <a:rPr lang="en-US" sz="1200" b="0" i="0" u="none" strike="noStrike" dirty="0">
                          <a:solidFill>
                            <a:srgbClr val="000000"/>
                          </a:solidFill>
                          <a:effectLst/>
                          <a:latin typeface="Arial" panose="020B0604020202020204" pitchFamily="34" charset="0"/>
                        </a:rPr>
                        <a:t>2048,</a:t>
                      </a:r>
                      <a:r>
                        <a:rPr lang="en-US" altLang="ja-JP" sz="1200" b="0" i="0" u="none" strike="noStrike" dirty="0">
                          <a:solidFill>
                            <a:srgbClr val="000000"/>
                          </a:solidFill>
                          <a:effectLst/>
                          <a:latin typeface="Arial" panose="020B0604020202020204" pitchFamily="34" charset="0"/>
                        </a:rPr>
                        <a:t> N:</a:t>
                      </a:r>
                      <a:r>
                        <a:rPr lang="en-US" sz="1200" b="0" i="0" u="none" strike="noStrike" dirty="0">
                          <a:solidFill>
                            <a:srgbClr val="000000"/>
                          </a:solidFill>
                          <a:effectLst/>
                          <a:latin typeface="Arial" panose="020B0604020202020204" pitchFamily="34" charset="0"/>
                        </a:rPr>
                        <a:t>224</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endParaRPr lang="en-US" sz="1200" b="1" i="0" u="none" strike="noStrike" dirty="0">
                        <a:solidFill>
                          <a:srgbClr val="000000"/>
                        </a:solidFill>
                        <a:effectLst/>
                        <a:latin typeface="Arial" panose="020B0604020202020204" pitchFamily="34" charset="0"/>
                      </a:endParaRP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L:</a:t>
                      </a:r>
                      <a:r>
                        <a:rPr lang="en-US" sz="1200" b="0" i="0" u="none" strike="noStrike" dirty="0">
                          <a:solidFill>
                            <a:srgbClr val="000000"/>
                          </a:solidFill>
                          <a:effectLst/>
                          <a:latin typeface="Arial" panose="020B0604020202020204" pitchFamily="34" charset="0"/>
                        </a:rPr>
                        <a:t>2048,</a:t>
                      </a:r>
                      <a:r>
                        <a:rPr lang="en-US" altLang="ja-JP" sz="1200" b="0" i="0" u="none" strike="noStrike" dirty="0">
                          <a:solidFill>
                            <a:srgbClr val="000000"/>
                          </a:solidFill>
                          <a:effectLst/>
                          <a:latin typeface="Arial" panose="020B0604020202020204" pitchFamily="34" charset="0"/>
                        </a:rPr>
                        <a:t> N:</a:t>
                      </a:r>
                      <a:r>
                        <a:rPr lang="en-US" sz="1200" b="0" i="0" u="none" strike="noStrike" dirty="0">
                          <a:solidFill>
                            <a:srgbClr val="000000"/>
                          </a:solidFill>
                          <a:effectLst/>
                          <a:latin typeface="Arial" panose="020B0604020202020204" pitchFamily="34" charset="0"/>
                        </a:rPr>
                        <a:t>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L:</a:t>
                      </a:r>
                      <a:r>
                        <a:rPr lang="en-US" sz="1200" b="0" i="0" u="none" strike="noStrike" dirty="0">
                          <a:solidFill>
                            <a:srgbClr val="000000"/>
                          </a:solidFill>
                          <a:effectLst/>
                          <a:latin typeface="Arial" panose="020B0604020202020204" pitchFamily="34" charset="0"/>
                        </a:rPr>
                        <a:t>2048,</a:t>
                      </a:r>
                      <a:r>
                        <a:rPr lang="en-US" altLang="ja-JP" sz="1200" b="0" i="0" u="none" strike="noStrike" dirty="0">
                          <a:solidFill>
                            <a:srgbClr val="000000"/>
                          </a:solidFill>
                          <a:effectLst/>
                          <a:latin typeface="Arial" panose="020B0604020202020204" pitchFamily="34" charset="0"/>
                        </a:rPr>
                        <a:t> N:</a:t>
                      </a:r>
                      <a:r>
                        <a:rPr lang="en-US" sz="1200" b="0" i="0" u="none" strike="noStrike" dirty="0">
                          <a:solidFill>
                            <a:srgbClr val="000000"/>
                          </a:solidFill>
                          <a:effectLst/>
                          <a:latin typeface="Arial" panose="020B0604020202020204" pitchFamily="34" charset="0"/>
                        </a:rPr>
                        <a:t>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53272">
                <a:tc rowSpan="6">
                  <a:txBody>
                    <a:bodyPr/>
                    <a:lstStyle/>
                    <a:p>
                      <a:pPr algn="l" rtl="0" fontAlgn="ctr"/>
                      <a:r>
                        <a:rPr lang="en-US" sz="1200" b="1" i="0" u="none" strike="noStrike" dirty="0">
                          <a:solidFill>
                            <a:srgbClr val="000000"/>
                          </a:solidFill>
                          <a:effectLst/>
                          <a:latin typeface="Arial" panose="020B0604020202020204" pitchFamily="34" charset="0"/>
                        </a:rPr>
                        <a:t>AES</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ECB</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128/192/256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 </a:t>
                      </a: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CBC</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CTR</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GCM</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Arial" panose="020B0604020202020204" pitchFamily="34" charset="0"/>
                        </a:rPr>
                        <a:t>128/256</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CCM</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XTS</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128/192/256</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53272">
                <a:tc rowSpan="2">
                  <a:txBody>
                    <a:bodyPr/>
                    <a:lstStyle/>
                    <a:p>
                      <a:pPr algn="l" rtl="0" fontAlgn="ctr"/>
                      <a:r>
                        <a:rPr lang="en-US" sz="1200" b="1" i="0" u="none" strike="noStrike" dirty="0">
                          <a:solidFill>
                            <a:srgbClr val="000000"/>
                          </a:solidFill>
                          <a:effectLst/>
                          <a:latin typeface="Arial" panose="020B0604020202020204" pitchFamily="34" charset="0"/>
                        </a:rPr>
                        <a:t>TDES</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ECB</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168</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168</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CBC</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168</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Arial" panose="020B0604020202020204" pitchFamily="34" charset="0"/>
                        </a:rPr>
                        <a:t>168</a:t>
                      </a: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53272">
                <a:tc rowSpan="2">
                  <a:txBody>
                    <a:bodyPr/>
                    <a:lstStyle/>
                    <a:p>
                      <a:pPr algn="l" rtl="0" fontAlgn="ctr"/>
                      <a:r>
                        <a:rPr lang="en-US" sz="1200" b="1" i="0" u="none" strike="noStrike" dirty="0">
                          <a:solidFill>
                            <a:srgbClr val="000000"/>
                          </a:solidFill>
                          <a:effectLst/>
                          <a:latin typeface="Arial" panose="020B0604020202020204" pitchFamily="34" charset="0"/>
                        </a:rPr>
                        <a:t>HASH</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SHA1</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53272">
                <a:tc vMerge="1">
                  <a:txBody>
                    <a:bodyPr/>
                    <a:lstStyle/>
                    <a:p>
                      <a:pPr algn="l" rtl="0" fontAlgn="ctr"/>
                      <a:endParaRPr lang="en-US" sz="750" b="1" i="0" u="none" strike="noStrike" dirty="0">
                        <a:solidFill>
                          <a:srgbClr val="000000"/>
                        </a:solidFill>
                        <a:effectLst/>
                        <a:latin typeface="Arial" panose="020B0604020202020204" pitchFamily="34" charset="0"/>
                      </a:endParaRPr>
                    </a:p>
                  </a:txBody>
                  <a:tcPr marL="45720" marR="7957" marT="7957"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r>
                        <a:rPr lang="en-US" sz="1200" b="1" i="0" u="none" strike="noStrike" dirty="0">
                          <a:solidFill>
                            <a:srgbClr val="000000"/>
                          </a:solidFill>
                          <a:effectLst/>
                          <a:latin typeface="Arial" panose="020B0604020202020204" pitchFamily="34" charset="0"/>
                        </a:rPr>
                        <a:t>SHA256</a:t>
                      </a: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53272">
                <a:tc>
                  <a:txBody>
                    <a:bodyPr/>
                    <a:lstStyle/>
                    <a:p>
                      <a:pPr algn="l" rtl="0" fontAlgn="ctr"/>
                      <a:r>
                        <a:rPr lang="en-US" sz="1200" b="1" i="0" u="none" strike="noStrike" dirty="0">
                          <a:solidFill>
                            <a:srgbClr val="000000"/>
                          </a:solidFill>
                          <a:effectLst/>
                          <a:latin typeface="Arial" panose="020B0604020202020204" pitchFamily="34" charset="0"/>
                        </a:rPr>
                        <a:t>True Random Number Generator TRNG</a:t>
                      </a:r>
                    </a:p>
                  </a:txBody>
                  <a:tcPr marL="70435" marR="12258" marT="42261" marB="0">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l" rtl="0" fontAlgn="ctr"/>
                      <a:endParaRPr lang="en-US" sz="1200" b="1" i="0" u="none" strike="noStrike" dirty="0">
                        <a:solidFill>
                          <a:srgbClr val="000000"/>
                        </a:solidFill>
                        <a:effectLst/>
                        <a:latin typeface="Arial" panose="020B0604020202020204" pitchFamily="34" charset="0"/>
                      </a:endParaRPr>
                    </a:p>
                  </a:txBody>
                  <a:tcPr marL="70435"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rtl="0"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tc>
                  <a:txBody>
                    <a:bodyPr/>
                    <a:lstStyle/>
                    <a:p>
                      <a:pPr algn="ctr" fontAlgn="ctr"/>
                      <a:r>
                        <a:rPr lang="en-US" altLang="ja-JP" sz="1200" b="0" i="0" u="none" strike="noStrike" dirty="0">
                          <a:solidFill>
                            <a:srgbClr val="000000"/>
                          </a:solidFill>
                          <a:effectLst/>
                          <a:latin typeface="Arial" panose="020B0604020202020204" pitchFamily="34" charset="0"/>
                        </a:rPr>
                        <a:t>✓</a:t>
                      </a:r>
                      <a:endParaRPr lang="en-US" sz="1200" b="0" i="0" u="none" strike="noStrike" dirty="0">
                        <a:solidFill>
                          <a:srgbClr val="000000"/>
                        </a:solidFill>
                        <a:effectLst/>
                        <a:latin typeface="Arial" panose="020B0604020202020204" pitchFamily="34" charset="0"/>
                      </a:endParaRPr>
                    </a:p>
                  </a:txBody>
                  <a:tcPr marL="12258" marR="12258" marT="12258"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pic>
        <p:nvPicPr>
          <p:cNvPr id="39" name="Picture 38">
            <a:hlinkClick r:id="" action="ppaction://noaction"/>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834" y="1720140"/>
            <a:ext cx="432048" cy="432048"/>
          </a:xfrm>
          <a:prstGeom prst="rect">
            <a:avLst/>
          </a:prstGeom>
        </p:spPr>
      </p:pic>
      <p:pic>
        <p:nvPicPr>
          <p:cNvPr id="40" name="Picture 39">
            <a:hlinkClick r:id="" action="ppaction://noaction"/>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498" y="1720140"/>
            <a:ext cx="432048" cy="432048"/>
          </a:xfrm>
          <a:prstGeom prst="rect">
            <a:avLst/>
          </a:prstGeom>
        </p:spPr>
      </p:pic>
      <p:pic>
        <p:nvPicPr>
          <p:cNvPr id="45" name="Picture 44">
            <a:hlinkClick r:id="" action="ppaction://noaction"/>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163" y="1720140"/>
            <a:ext cx="432048" cy="432048"/>
          </a:xfrm>
          <a:prstGeom prst="rect">
            <a:avLst/>
          </a:prstGeom>
        </p:spPr>
      </p:pic>
      <p:pic>
        <p:nvPicPr>
          <p:cNvPr id="46" name="Picture 45">
            <a:hlinkClick r:id="" action="ppaction://noaction"/>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0828" y="1720140"/>
            <a:ext cx="432048" cy="432048"/>
          </a:xfrm>
          <a:prstGeom prst="rect">
            <a:avLst/>
          </a:prstGeom>
        </p:spPr>
      </p:pic>
      <p:sp>
        <p:nvSpPr>
          <p:cNvPr id="7" name="Left Brace 6"/>
          <p:cNvSpPr/>
          <p:nvPr/>
        </p:nvSpPr>
        <p:spPr>
          <a:xfrm>
            <a:off x="1428468" y="2257870"/>
            <a:ext cx="182880" cy="923077"/>
          </a:xfrm>
          <a:prstGeom prst="leftBrace">
            <a:avLst>
              <a:gd name="adj1" fmla="val 8333"/>
              <a:gd name="adj2" fmla="val 51010"/>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37682" y="2429039"/>
            <a:ext cx="1602072" cy="553998"/>
          </a:xfrm>
          <a:prstGeom prst="rect">
            <a:avLst/>
          </a:prstGeom>
          <a:noFill/>
        </p:spPr>
        <p:txBody>
          <a:bodyPr wrap="square" rtlCol="0">
            <a:spAutoFit/>
          </a:bodyPr>
          <a:lstStyle/>
          <a:p>
            <a:pPr algn="ctr"/>
            <a:r>
              <a:rPr lang="en-US" b="1" dirty="0"/>
              <a:t>Identity</a:t>
            </a:r>
            <a:br>
              <a:rPr lang="en-US" b="1" dirty="0"/>
            </a:br>
            <a:r>
              <a:rPr lang="en-US" sz="1200" dirty="0"/>
              <a:t>(Asymmetrical)</a:t>
            </a:r>
          </a:p>
        </p:txBody>
      </p:sp>
      <p:sp>
        <p:nvSpPr>
          <p:cNvPr id="15" name="Left Brace 14"/>
          <p:cNvSpPr/>
          <p:nvPr/>
        </p:nvSpPr>
        <p:spPr>
          <a:xfrm>
            <a:off x="1428468" y="3276010"/>
            <a:ext cx="182880" cy="1963255"/>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186899" y="3821610"/>
            <a:ext cx="1424449" cy="830997"/>
          </a:xfrm>
          <a:prstGeom prst="rect">
            <a:avLst/>
          </a:prstGeom>
          <a:noFill/>
        </p:spPr>
        <p:txBody>
          <a:bodyPr wrap="square" rtlCol="0">
            <a:spAutoFit/>
          </a:bodyPr>
          <a:lstStyle/>
          <a:p>
            <a:pPr algn="ctr"/>
            <a:r>
              <a:rPr lang="en-US" b="1" dirty="0"/>
              <a:t>Confidentiality</a:t>
            </a:r>
            <a:br>
              <a:rPr lang="en-US" b="1" dirty="0"/>
            </a:br>
            <a:r>
              <a:rPr lang="en-US" sz="1200" dirty="0"/>
              <a:t>(Symmetrical)</a:t>
            </a:r>
          </a:p>
        </p:txBody>
      </p:sp>
      <p:sp>
        <p:nvSpPr>
          <p:cNvPr id="17" name="Left Brace 16"/>
          <p:cNvSpPr/>
          <p:nvPr/>
        </p:nvSpPr>
        <p:spPr>
          <a:xfrm>
            <a:off x="1428468" y="5280568"/>
            <a:ext cx="182880" cy="491621"/>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255963" y="5341712"/>
            <a:ext cx="1286319" cy="369332"/>
          </a:xfrm>
          <a:prstGeom prst="rect">
            <a:avLst/>
          </a:prstGeom>
          <a:noFill/>
        </p:spPr>
        <p:txBody>
          <a:bodyPr wrap="square" rtlCol="0">
            <a:spAutoFit/>
          </a:bodyPr>
          <a:lstStyle/>
          <a:p>
            <a:pPr algn="ctr"/>
            <a:r>
              <a:rPr lang="en-US" b="1"/>
              <a:t>Integrity</a:t>
            </a:r>
            <a:endParaRPr lang="en-US" sz="1200" dirty="0"/>
          </a:p>
        </p:txBody>
      </p:sp>
    </p:spTree>
    <p:extLst>
      <p:ext uri="{BB962C8B-B14F-4D97-AF65-F5344CB8AC3E}">
        <p14:creationId xmlns:p14="http://schemas.microsoft.com/office/powerpoint/2010/main" val="109686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11</a:t>
            </a:fld>
            <a:endParaRPr lang="de-DE" dirty="0"/>
          </a:p>
        </p:txBody>
      </p:sp>
      <p:sp>
        <p:nvSpPr>
          <p:cNvPr id="4" name="Title 3"/>
          <p:cNvSpPr>
            <a:spLocks noGrp="1"/>
          </p:cNvSpPr>
          <p:nvPr>
            <p:ph type="title"/>
          </p:nvPr>
        </p:nvSpPr>
        <p:spPr>
          <a:xfrm>
            <a:off x="1080000" y="936001"/>
            <a:ext cx="10272584" cy="443199"/>
          </a:xfrm>
        </p:spPr>
        <p:txBody>
          <a:bodyPr/>
          <a:lstStyle/>
          <a:p>
            <a:r>
              <a:rPr kumimoji="1" lang="en-US" altLang="ja-JP" dirty="0"/>
              <a:t>Security MPU</a:t>
            </a:r>
            <a:endParaRPr kumimoji="1" lang="ja-JP" altLang="en-US" dirty="0"/>
          </a:p>
        </p:txBody>
      </p:sp>
      <p:sp>
        <p:nvSpPr>
          <p:cNvPr id="5" name="Content Placeholder 1"/>
          <p:cNvSpPr>
            <a:spLocks noGrp="1"/>
          </p:cNvSpPr>
          <p:nvPr>
            <p:ph sz="quarter" idx="11"/>
          </p:nvPr>
        </p:nvSpPr>
        <p:spPr>
          <a:xfrm>
            <a:off x="1080000" y="1803653"/>
            <a:ext cx="8904432" cy="2453492"/>
          </a:xfrm>
          <a:prstGeom prst="rect">
            <a:avLst/>
          </a:prstGeom>
        </p:spPr>
        <p:txBody>
          <a:bodyPr/>
          <a:lstStyle/>
          <a:p>
            <a:pPr marL="285744" indent="-285744">
              <a:lnSpc>
                <a:spcPct val="125000"/>
              </a:lnSpc>
              <a:spcAft>
                <a:spcPts val="600"/>
              </a:spcAft>
            </a:pPr>
            <a:r>
              <a:rPr lang="en-US" dirty="0"/>
              <a:t>Provides regions that can only be accessed by “secure code”</a:t>
            </a:r>
          </a:p>
          <a:p>
            <a:pPr marL="285744" indent="-285744">
              <a:lnSpc>
                <a:spcPct val="125000"/>
              </a:lnSpc>
              <a:spcAft>
                <a:spcPts val="600"/>
              </a:spcAft>
            </a:pPr>
            <a:r>
              <a:rPr lang="en-US" dirty="0"/>
              <a:t>Secure regions are protected from unauthorized accesses by:</a:t>
            </a:r>
          </a:p>
          <a:p>
            <a:pPr marL="920734" lvl="2" indent="-285750" fontAlgn="base">
              <a:spcBef>
                <a:spcPts val="300"/>
              </a:spcBef>
              <a:buClr>
                <a:schemeClr val="dk2"/>
              </a:buClr>
              <a:buFont typeface="Symbol" panose="05050102010706020507" pitchFamily="18" charset="2"/>
              <a:buChar char="-"/>
            </a:pPr>
            <a:r>
              <a:rPr lang="en-US" dirty="0"/>
              <a:t>A non-secure program</a:t>
            </a:r>
          </a:p>
          <a:p>
            <a:pPr marL="920734" lvl="2" indent="-285750" fontAlgn="base">
              <a:spcBef>
                <a:spcPts val="300"/>
              </a:spcBef>
              <a:buClr>
                <a:schemeClr val="dk2"/>
              </a:buClr>
              <a:buFont typeface="Symbol" panose="05050102010706020507" pitchFamily="18" charset="2"/>
              <a:buChar char="-"/>
            </a:pPr>
            <a:r>
              <a:rPr lang="en-US" altLang="ja-JP" dirty="0"/>
              <a:t>Masters, such as the DMA, DTC</a:t>
            </a:r>
          </a:p>
          <a:p>
            <a:pPr marL="920734" lvl="2" indent="-285750" fontAlgn="base">
              <a:spcBef>
                <a:spcPts val="300"/>
              </a:spcBef>
              <a:buClr>
                <a:schemeClr val="dk2"/>
              </a:buClr>
              <a:buFont typeface="Symbol" panose="05050102010706020507" pitchFamily="18" charset="2"/>
              <a:buChar char="-"/>
            </a:pPr>
            <a:r>
              <a:rPr lang="en-US" dirty="0"/>
              <a:t>From debugger</a:t>
            </a:r>
          </a:p>
          <a:p>
            <a:pPr marL="285744" indent="-285744">
              <a:lnSpc>
                <a:spcPct val="125000"/>
              </a:lnSpc>
              <a:spcAft>
                <a:spcPts val="600"/>
              </a:spcAft>
            </a:pPr>
            <a:r>
              <a:rPr lang="en-US"/>
              <a:t>Allows untrusted </a:t>
            </a:r>
            <a:r>
              <a:rPr lang="en-US" dirty="0"/>
              <a:t>code to operate along </a:t>
            </a:r>
            <a:r>
              <a:rPr lang="en-US"/>
              <a:t>side trusted code</a:t>
            </a:r>
            <a:endParaRPr lang="en-US" dirty="0"/>
          </a:p>
          <a:p>
            <a:pPr marL="285744" indent="-285744">
              <a:lnSpc>
                <a:spcPct val="125000"/>
              </a:lnSpc>
              <a:spcAft>
                <a:spcPts val="600"/>
              </a:spcAft>
            </a:pPr>
            <a:r>
              <a:rPr lang="en-US" dirty="0"/>
              <a:t>The Setting is stored </a:t>
            </a:r>
            <a:r>
              <a:rPr lang="en-US"/>
              <a:t>in Flash</a:t>
            </a:r>
          </a:p>
          <a:p>
            <a:pPr marL="285744" indent="-285744">
              <a:lnSpc>
                <a:spcPct val="125000"/>
              </a:lnSpc>
              <a:spcAft>
                <a:spcPts val="600"/>
              </a:spcAft>
            </a:pPr>
            <a:r>
              <a:rPr lang="en-US"/>
              <a:t>The </a:t>
            </a:r>
            <a:r>
              <a:rPr lang="en-US" dirty="0"/>
              <a:t>Security MPU is activated before fetching the reset vector</a:t>
            </a:r>
            <a:endParaRPr lang="en-US" sz="1800" dirty="0"/>
          </a:p>
        </p:txBody>
      </p:sp>
      <p:grpSp>
        <p:nvGrpSpPr>
          <p:cNvPr id="7" name="Group 6"/>
          <p:cNvGrpSpPr/>
          <p:nvPr/>
        </p:nvGrpSpPr>
        <p:grpSpPr>
          <a:xfrm>
            <a:off x="7251192" y="1627632"/>
            <a:ext cx="4423393" cy="4322571"/>
            <a:chOff x="8871425" y="1618456"/>
            <a:chExt cx="2611136" cy="3197891"/>
          </a:xfrm>
        </p:grpSpPr>
        <p:sp>
          <p:nvSpPr>
            <p:cNvPr id="8" name="Rectangle 7"/>
            <p:cNvSpPr/>
            <p:nvPr/>
          </p:nvSpPr>
          <p:spPr>
            <a:xfrm flipV="1">
              <a:off x="8933355" y="2462060"/>
              <a:ext cx="2418159" cy="2354287"/>
            </a:xfrm>
            <a:prstGeom prst="rect">
              <a:avLst/>
            </a:prstGeom>
            <a:solidFill>
              <a:schemeClr val="bg1">
                <a:lumMod val="85000"/>
              </a:schemeClr>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latin typeface="Arial"/>
                <a:cs typeface="Arial"/>
              </a:endParaRPr>
            </a:p>
          </p:txBody>
        </p:sp>
        <p:cxnSp>
          <p:nvCxnSpPr>
            <p:cNvPr id="9" name="Straight Arrow Connector 8"/>
            <p:cNvCxnSpPr/>
            <p:nvPr/>
          </p:nvCxnSpPr>
          <p:spPr>
            <a:xfrm rot="5400000">
              <a:off x="10489726" y="2503463"/>
              <a:ext cx="0" cy="365760"/>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0713720" y="3503968"/>
              <a:ext cx="0" cy="36576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0713720" y="2980091"/>
              <a:ext cx="0" cy="36576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19651" y="2523994"/>
              <a:ext cx="646407" cy="310604"/>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sp>
          <p:nvSpPr>
            <p:cNvPr id="13" name="Rectangle 12"/>
            <p:cNvSpPr/>
            <p:nvPr/>
          </p:nvSpPr>
          <p:spPr>
            <a:xfrm>
              <a:off x="9755264" y="2560000"/>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PC Region 0</a:t>
              </a:r>
            </a:p>
          </p:txBody>
        </p:sp>
        <p:sp>
          <p:nvSpPr>
            <p:cNvPr id="14" name="TextBox 96"/>
            <p:cNvSpPr txBox="1">
              <a:spLocks noChangeArrowheads="1"/>
            </p:cNvSpPr>
            <p:nvPr/>
          </p:nvSpPr>
          <p:spPr bwMode="auto">
            <a:xfrm>
              <a:off x="8896348" y="3045138"/>
              <a:ext cx="664489"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CPU Bus</a:t>
              </a:r>
            </a:p>
          </p:txBody>
        </p:sp>
        <p:sp>
          <p:nvSpPr>
            <p:cNvPr id="15" name="TextBox 96"/>
            <p:cNvSpPr txBox="1">
              <a:spLocks noChangeArrowheads="1"/>
            </p:cNvSpPr>
            <p:nvPr/>
          </p:nvSpPr>
          <p:spPr bwMode="auto">
            <a:xfrm>
              <a:off x="8909009" y="4160143"/>
              <a:ext cx="81702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Bus of  Master Group A,B,C </a:t>
              </a:r>
            </a:p>
          </p:txBody>
        </p:sp>
        <p:sp>
          <p:nvSpPr>
            <p:cNvPr id="16" name="TextBox 96"/>
            <p:cNvSpPr txBox="1">
              <a:spLocks noChangeArrowheads="1"/>
            </p:cNvSpPr>
            <p:nvPr/>
          </p:nvSpPr>
          <p:spPr bwMode="auto">
            <a:xfrm>
              <a:off x="9504035" y="3887010"/>
              <a:ext cx="1371600"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Monitor of Group A, B, C</a:t>
              </a:r>
            </a:p>
          </p:txBody>
        </p:sp>
        <p:sp>
          <p:nvSpPr>
            <p:cNvPr id="17" name="TextBox 96"/>
            <p:cNvSpPr txBox="1">
              <a:spLocks noChangeArrowheads="1"/>
            </p:cNvSpPr>
            <p:nvPr/>
          </p:nvSpPr>
          <p:spPr bwMode="auto">
            <a:xfrm>
              <a:off x="10768015" y="4311900"/>
              <a:ext cx="71454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pPr>
              <a:r>
                <a:rPr lang="en-US" altLang="en-US" sz="750" dirty="0">
                  <a:solidFill>
                    <a:srgbClr val="29299D"/>
                  </a:solidFill>
                  <a:latin typeface="Arial"/>
                  <a:cs typeface="Arial"/>
                </a:rPr>
                <a:t>Mask of access</a:t>
              </a:r>
            </a:p>
          </p:txBody>
        </p:sp>
        <p:sp>
          <p:nvSpPr>
            <p:cNvPr id="18" name="TextBox 96"/>
            <p:cNvSpPr txBox="1">
              <a:spLocks noChangeArrowheads="1"/>
            </p:cNvSpPr>
            <p:nvPr/>
          </p:nvSpPr>
          <p:spPr bwMode="auto">
            <a:xfrm>
              <a:off x="10768015" y="3527487"/>
              <a:ext cx="71454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pPr>
              <a:r>
                <a:rPr lang="en-US" altLang="en-US" sz="750" dirty="0">
                  <a:solidFill>
                    <a:srgbClr val="29299D"/>
                  </a:solidFill>
                  <a:latin typeface="Arial"/>
                  <a:cs typeface="Arial"/>
                </a:rPr>
                <a:t>Mask of Access</a:t>
              </a:r>
            </a:p>
          </p:txBody>
        </p:sp>
        <p:sp>
          <p:nvSpPr>
            <p:cNvPr id="19" name="TextBox 96"/>
            <p:cNvSpPr txBox="1">
              <a:spLocks noChangeArrowheads="1"/>
            </p:cNvSpPr>
            <p:nvPr/>
          </p:nvSpPr>
          <p:spPr bwMode="auto">
            <a:xfrm>
              <a:off x="10768015" y="3005734"/>
              <a:ext cx="71454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pPr>
              <a:r>
                <a:rPr lang="en-US" altLang="en-US" sz="750" dirty="0">
                  <a:solidFill>
                    <a:srgbClr val="29299D"/>
                  </a:solidFill>
                  <a:latin typeface="Arial"/>
                  <a:cs typeface="Arial"/>
                </a:rPr>
                <a:t>Mask of Access</a:t>
              </a:r>
            </a:p>
          </p:txBody>
        </p:sp>
        <p:sp>
          <p:nvSpPr>
            <p:cNvPr id="20" name="Rectangle 19"/>
            <p:cNvSpPr/>
            <p:nvPr/>
          </p:nvSpPr>
          <p:spPr>
            <a:xfrm>
              <a:off x="9756852" y="2695731"/>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PC Region 1</a:t>
              </a:r>
            </a:p>
          </p:txBody>
        </p:sp>
        <p:grpSp>
          <p:nvGrpSpPr>
            <p:cNvPr id="21" name="Group 20"/>
            <p:cNvGrpSpPr/>
            <p:nvPr/>
          </p:nvGrpSpPr>
          <p:grpSpPr>
            <a:xfrm>
              <a:off x="8871425" y="1618456"/>
              <a:ext cx="2547942" cy="677842"/>
              <a:chOff x="6098380" y="1005808"/>
              <a:chExt cx="2547942" cy="677842"/>
            </a:xfrm>
          </p:grpSpPr>
          <p:sp>
            <p:nvSpPr>
              <p:cNvPr id="22" name="Rectangle 21"/>
              <p:cNvSpPr/>
              <p:nvPr/>
            </p:nvSpPr>
            <p:spPr>
              <a:xfrm>
                <a:off x="6753225" y="1005808"/>
                <a:ext cx="1240631" cy="252413"/>
              </a:xfrm>
              <a:prstGeom prst="rect">
                <a:avLst/>
              </a:prstGeom>
              <a:solidFill>
                <a:srgbClr val="0033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750" i="1" dirty="0">
                    <a:cs typeface="Arial"/>
                  </a:rPr>
                  <a:t>Memory Protection Units</a:t>
                </a:r>
              </a:p>
            </p:txBody>
          </p:sp>
          <p:cxnSp>
            <p:nvCxnSpPr>
              <p:cNvPr id="23" name="Straight Arrow Connector 22"/>
              <p:cNvCxnSpPr/>
              <p:nvPr/>
            </p:nvCxnSpPr>
            <p:spPr>
              <a:xfrm rot="5400000">
                <a:off x="7361599" y="428331"/>
                <a:ext cx="0" cy="1828800"/>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380649" y="1251948"/>
                <a:ext cx="0" cy="182880"/>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272391" y="1338552"/>
                <a:ext cx="0" cy="182880"/>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447199" y="1338552"/>
                <a:ext cx="0" cy="182880"/>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hlinkClick r:id="" action="ppaction://noaction"/>
              </p:cNvPr>
              <p:cNvSpPr/>
              <p:nvPr/>
            </p:nvSpPr>
            <p:spPr>
              <a:xfrm>
                <a:off x="6098380" y="1431237"/>
                <a:ext cx="695326" cy="252413"/>
              </a:xfrm>
              <a:prstGeom prst="rect">
                <a:avLst/>
              </a:prstGeom>
              <a:solidFill>
                <a:srgbClr val="0033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50" i="1" dirty="0">
                    <a:solidFill>
                      <a:schemeClr val="bg1"/>
                    </a:solidFill>
                  </a:rPr>
                  <a:t>Bus Master MPU</a:t>
                </a:r>
              </a:p>
            </p:txBody>
          </p:sp>
          <p:sp>
            <p:nvSpPr>
              <p:cNvPr id="28" name="Rectangle 27">
                <a:hlinkClick r:id="" action="ppaction://noaction"/>
              </p:cNvPr>
              <p:cNvSpPr/>
              <p:nvPr/>
            </p:nvSpPr>
            <p:spPr>
              <a:xfrm>
                <a:off x="7950996" y="1427611"/>
                <a:ext cx="695326" cy="252413"/>
              </a:xfrm>
              <a:prstGeom prst="rect">
                <a:avLst/>
              </a:prstGeom>
              <a:solidFill>
                <a:srgbClr val="FFC000"/>
              </a:solidFill>
              <a:ln w="12700">
                <a:solidFill>
                  <a:srgbClr val="0033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50" i="1" dirty="0">
                    <a:solidFill>
                      <a:srgbClr val="32409A"/>
                    </a:solidFill>
                  </a:rPr>
                  <a:t>Security MPU</a:t>
                </a:r>
              </a:p>
            </p:txBody>
          </p:sp>
          <p:sp>
            <p:nvSpPr>
              <p:cNvPr id="29" name="Rectangle 28">
                <a:hlinkClick r:id="" action="ppaction://noaction"/>
              </p:cNvPr>
              <p:cNvSpPr/>
              <p:nvPr/>
            </p:nvSpPr>
            <p:spPr>
              <a:xfrm>
                <a:off x="7028974" y="1427611"/>
                <a:ext cx="695326" cy="252413"/>
              </a:xfrm>
              <a:prstGeom prst="rect">
                <a:avLst/>
              </a:prstGeom>
              <a:solidFill>
                <a:srgbClr val="0033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50" i="1" dirty="0"/>
                  <a:t>Bus Slave MPU</a:t>
                </a:r>
              </a:p>
            </p:txBody>
          </p:sp>
        </p:grpSp>
        <p:sp>
          <p:nvSpPr>
            <p:cNvPr id="30" name="Rectangle 29"/>
            <p:cNvSpPr/>
            <p:nvPr/>
          </p:nvSpPr>
          <p:spPr>
            <a:xfrm>
              <a:off x="9719650" y="3018208"/>
              <a:ext cx="917318" cy="310604"/>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sp>
          <p:nvSpPr>
            <p:cNvPr id="31" name="Rectangle 30"/>
            <p:cNvSpPr/>
            <p:nvPr/>
          </p:nvSpPr>
          <p:spPr>
            <a:xfrm>
              <a:off x="9755264" y="3054214"/>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0</a:t>
              </a:r>
            </a:p>
          </p:txBody>
        </p:sp>
        <p:sp>
          <p:nvSpPr>
            <p:cNvPr id="32" name="Rectangle 31"/>
            <p:cNvSpPr/>
            <p:nvPr/>
          </p:nvSpPr>
          <p:spPr>
            <a:xfrm>
              <a:off x="9756852" y="3189945"/>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1</a:t>
              </a:r>
            </a:p>
          </p:txBody>
        </p:sp>
        <p:sp>
          <p:nvSpPr>
            <p:cNvPr id="33" name="Rectangle 32"/>
            <p:cNvSpPr/>
            <p:nvPr/>
          </p:nvSpPr>
          <p:spPr>
            <a:xfrm>
              <a:off x="9719649" y="3458574"/>
              <a:ext cx="1004391" cy="452578"/>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sp>
          <p:nvSpPr>
            <p:cNvPr id="34" name="Rectangle 33"/>
            <p:cNvSpPr/>
            <p:nvPr/>
          </p:nvSpPr>
          <p:spPr>
            <a:xfrm>
              <a:off x="9755264" y="3494580"/>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0</a:t>
              </a:r>
            </a:p>
          </p:txBody>
        </p:sp>
        <p:sp>
          <p:nvSpPr>
            <p:cNvPr id="35" name="Rectangle 34"/>
            <p:cNvSpPr/>
            <p:nvPr/>
          </p:nvSpPr>
          <p:spPr>
            <a:xfrm>
              <a:off x="9756852" y="3630311"/>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1</a:t>
              </a:r>
            </a:p>
          </p:txBody>
        </p:sp>
        <p:sp>
          <p:nvSpPr>
            <p:cNvPr id="36" name="Rectangle 35"/>
            <p:cNvSpPr/>
            <p:nvPr/>
          </p:nvSpPr>
          <p:spPr>
            <a:xfrm>
              <a:off x="9755264" y="3766143"/>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2</a:t>
              </a:r>
            </a:p>
          </p:txBody>
        </p:sp>
        <p:grpSp>
          <p:nvGrpSpPr>
            <p:cNvPr id="37" name="Group 36"/>
            <p:cNvGrpSpPr/>
            <p:nvPr/>
          </p:nvGrpSpPr>
          <p:grpSpPr>
            <a:xfrm>
              <a:off x="9890364" y="4194362"/>
              <a:ext cx="649224" cy="580921"/>
              <a:chOff x="6934485" y="3437878"/>
              <a:chExt cx="649224" cy="580921"/>
            </a:xfrm>
          </p:grpSpPr>
          <p:sp>
            <p:nvSpPr>
              <p:cNvPr id="38" name="Rectangle 37"/>
              <p:cNvSpPr/>
              <p:nvPr/>
            </p:nvSpPr>
            <p:spPr>
              <a:xfrm>
                <a:off x="6934485" y="3437878"/>
                <a:ext cx="649224" cy="58092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grpSp>
            <p:nvGrpSpPr>
              <p:cNvPr id="39" name="Group 38"/>
              <p:cNvGrpSpPr/>
              <p:nvPr/>
            </p:nvGrpSpPr>
            <p:grpSpPr>
              <a:xfrm>
                <a:off x="6970097" y="3473885"/>
                <a:ext cx="579044" cy="512710"/>
                <a:chOff x="6970097" y="3473885"/>
                <a:chExt cx="579044" cy="512710"/>
              </a:xfrm>
            </p:grpSpPr>
            <p:sp>
              <p:nvSpPr>
                <p:cNvPr id="40" name="Rectangle 39"/>
                <p:cNvSpPr/>
                <p:nvPr/>
              </p:nvSpPr>
              <p:spPr>
                <a:xfrm>
                  <a:off x="6970097" y="3473885"/>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PC Region 0</a:t>
                  </a:r>
                </a:p>
              </p:txBody>
            </p:sp>
            <p:sp>
              <p:nvSpPr>
                <p:cNvPr id="41" name="Rectangle 40"/>
                <p:cNvSpPr/>
                <p:nvPr/>
              </p:nvSpPr>
              <p:spPr>
                <a:xfrm>
                  <a:off x="6971685" y="3609616"/>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1</a:t>
                  </a:r>
                </a:p>
              </p:txBody>
            </p:sp>
            <p:sp>
              <p:nvSpPr>
                <p:cNvPr id="42" name="Rectangle 41"/>
                <p:cNvSpPr/>
                <p:nvPr/>
              </p:nvSpPr>
              <p:spPr>
                <a:xfrm>
                  <a:off x="6970097" y="374544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2</a:t>
                  </a:r>
                </a:p>
              </p:txBody>
            </p:sp>
            <p:sp>
              <p:nvSpPr>
                <p:cNvPr id="43" name="Rectangle 42"/>
                <p:cNvSpPr/>
                <p:nvPr/>
              </p:nvSpPr>
              <p:spPr>
                <a:xfrm>
                  <a:off x="6970097" y="387783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3</a:t>
                  </a:r>
                </a:p>
              </p:txBody>
            </p:sp>
          </p:grpSp>
        </p:grpSp>
        <p:grpSp>
          <p:nvGrpSpPr>
            <p:cNvPr id="44" name="Group 43"/>
            <p:cNvGrpSpPr/>
            <p:nvPr/>
          </p:nvGrpSpPr>
          <p:grpSpPr>
            <a:xfrm>
              <a:off x="9808350" y="4121316"/>
              <a:ext cx="649224" cy="580921"/>
              <a:chOff x="6934485" y="3437878"/>
              <a:chExt cx="649224" cy="580921"/>
            </a:xfrm>
          </p:grpSpPr>
          <p:sp>
            <p:nvSpPr>
              <p:cNvPr id="45" name="Rectangle 44"/>
              <p:cNvSpPr/>
              <p:nvPr/>
            </p:nvSpPr>
            <p:spPr>
              <a:xfrm>
                <a:off x="6934485" y="3437878"/>
                <a:ext cx="649224" cy="58092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grpSp>
            <p:nvGrpSpPr>
              <p:cNvPr id="46" name="Group 45"/>
              <p:cNvGrpSpPr/>
              <p:nvPr/>
            </p:nvGrpSpPr>
            <p:grpSpPr>
              <a:xfrm>
                <a:off x="6970097" y="3473885"/>
                <a:ext cx="579044" cy="512710"/>
                <a:chOff x="6970097" y="3473885"/>
                <a:chExt cx="579044" cy="512710"/>
              </a:xfrm>
            </p:grpSpPr>
            <p:sp>
              <p:nvSpPr>
                <p:cNvPr id="47" name="Rectangle 46"/>
                <p:cNvSpPr/>
                <p:nvPr/>
              </p:nvSpPr>
              <p:spPr>
                <a:xfrm>
                  <a:off x="6970097" y="3473885"/>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0</a:t>
                  </a:r>
                </a:p>
              </p:txBody>
            </p:sp>
            <p:sp>
              <p:nvSpPr>
                <p:cNvPr id="48" name="Rectangle 47"/>
                <p:cNvSpPr/>
                <p:nvPr/>
              </p:nvSpPr>
              <p:spPr>
                <a:xfrm>
                  <a:off x="6971685" y="3609616"/>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1</a:t>
                  </a:r>
                </a:p>
              </p:txBody>
            </p:sp>
            <p:sp>
              <p:nvSpPr>
                <p:cNvPr id="49" name="Rectangle 48"/>
                <p:cNvSpPr/>
                <p:nvPr/>
              </p:nvSpPr>
              <p:spPr>
                <a:xfrm>
                  <a:off x="6970097" y="374544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2</a:t>
                  </a:r>
                </a:p>
              </p:txBody>
            </p:sp>
            <p:sp>
              <p:nvSpPr>
                <p:cNvPr id="50" name="Rectangle 49"/>
                <p:cNvSpPr/>
                <p:nvPr/>
              </p:nvSpPr>
              <p:spPr>
                <a:xfrm>
                  <a:off x="6970097" y="387783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3</a:t>
                  </a:r>
                </a:p>
              </p:txBody>
            </p:sp>
          </p:grpSp>
        </p:grpSp>
        <p:grpSp>
          <p:nvGrpSpPr>
            <p:cNvPr id="51" name="Group 50"/>
            <p:cNvGrpSpPr/>
            <p:nvPr/>
          </p:nvGrpSpPr>
          <p:grpSpPr>
            <a:xfrm>
              <a:off x="9723405" y="4050526"/>
              <a:ext cx="649224" cy="580921"/>
              <a:chOff x="6934485" y="3437878"/>
              <a:chExt cx="649224" cy="580921"/>
            </a:xfrm>
          </p:grpSpPr>
          <p:sp>
            <p:nvSpPr>
              <p:cNvPr id="52" name="Rectangle 51"/>
              <p:cNvSpPr/>
              <p:nvPr/>
            </p:nvSpPr>
            <p:spPr>
              <a:xfrm>
                <a:off x="6934485" y="3437878"/>
                <a:ext cx="649224" cy="580921"/>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0" dirty="0">
                  <a:solidFill>
                    <a:schemeClr val="bg1"/>
                  </a:solidFill>
                  <a:latin typeface="Arial"/>
                  <a:cs typeface="Arial"/>
                </a:endParaRPr>
              </a:p>
            </p:txBody>
          </p:sp>
          <p:grpSp>
            <p:nvGrpSpPr>
              <p:cNvPr id="53" name="Group 52"/>
              <p:cNvGrpSpPr/>
              <p:nvPr/>
            </p:nvGrpSpPr>
            <p:grpSpPr>
              <a:xfrm>
                <a:off x="6970097" y="3473885"/>
                <a:ext cx="579044" cy="512710"/>
                <a:chOff x="6970097" y="3473885"/>
                <a:chExt cx="579044" cy="512710"/>
              </a:xfrm>
            </p:grpSpPr>
            <p:sp>
              <p:nvSpPr>
                <p:cNvPr id="54" name="Rectangle 53"/>
                <p:cNvSpPr/>
                <p:nvPr/>
              </p:nvSpPr>
              <p:spPr>
                <a:xfrm>
                  <a:off x="6970097" y="3473885"/>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0</a:t>
                  </a:r>
                </a:p>
              </p:txBody>
            </p:sp>
            <p:sp>
              <p:nvSpPr>
                <p:cNvPr id="55" name="Rectangle 54"/>
                <p:cNvSpPr/>
                <p:nvPr/>
              </p:nvSpPr>
              <p:spPr>
                <a:xfrm>
                  <a:off x="6971685" y="3609616"/>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1</a:t>
                  </a:r>
                </a:p>
              </p:txBody>
            </p:sp>
            <p:sp>
              <p:nvSpPr>
                <p:cNvPr id="56" name="Rectangle 55"/>
                <p:cNvSpPr/>
                <p:nvPr/>
              </p:nvSpPr>
              <p:spPr>
                <a:xfrm>
                  <a:off x="6970097" y="374544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2</a:t>
                  </a:r>
                </a:p>
              </p:txBody>
            </p:sp>
            <p:sp>
              <p:nvSpPr>
                <p:cNvPr id="57" name="Rectangle 56"/>
                <p:cNvSpPr/>
                <p:nvPr/>
              </p:nvSpPr>
              <p:spPr>
                <a:xfrm>
                  <a:off x="6970097" y="3877838"/>
                  <a:ext cx="577456" cy="108757"/>
                </a:xfrm>
                <a:prstGeom prst="rect">
                  <a:avLst/>
                </a:prstGeom>
                <a:solidFill>
                  <a:srgbClr val="00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750" dirty="0">
                      <a:latin typeface="Arial"/>
                      <a:cs typeface="Arial"/>
                    </a:rPr>
                    <a:t>Region 3</a:t>
                  </a:r>
                </a:p>
              </p:txBody>
            </p:sp>
          </p:grpSp>
        </p:grpSp>
        <p:sp>
          <p:nvSpPr>
            <p:cNvPr id="58" name="TextBox 96"/>
            <p:cNvSpPr txBox="1">
              <a:spLocks noChangeArrowheads="1"/>
            </p:cNvSpPr>
            <p:nvPr/>
          </p:nvSpPr>
          <p:spPr bwMode="auto">
            <a:xfrm>
              <a:off x="9504035" y="3290668"/>
              <a:ext cx="1371600"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Monitor of System Bus</a:t>
              </a:r>
            </a:p>
          </p:txBody>
        </p:sp>
        <p:sp>
          <p:nvSpPr>
            <p:cNvPr id="59" name="TextBox 96"/>
            <p:cNvSpPr txBox="1">
              <a:spLocks noChangeArrowheads="1"/>
            </p:cNvSpPr>
            <p:nvPr/>
          </p:nvSpPr>
          <p:spPr bwMode="auto">
            <a:xfrm>
              <a:off x="9504035" y="2856660"/>
              <a:ext cx="1371600"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Monitor of D Code Bus</a:t>
              </a:r>
            </a:p>
          </p:txBody>
        </p:sp>
        <p:cxnSp>
          <p:nvCxnSpPr>
            <p:cNvPr id="60" name="Straight Arrow Connector 59"/>
            <p:cNvCxnSpPr/>
            <p:nvPr/>
          </p:nvCxnSpPr>
          <p:spPr>
            <a:xfrm rot="5400000">
              <a:off x="10713720" y="4291908"/>
              <a:ext cx="0" cy="36576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9571990" y="3032959"/>
              <a:ext cx="0" cy="27432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5400000">
              <a:off x="9628210" y="3604934"/>
              <a:ext cx="0" cy="18288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536770" y="3170119"/>
              <a:ext cx="0" cy="530352"/>
            </a:xfrm>
            <a:prstGeom prst="straightConnector1">
              <a:avLst/>
            </a:prstGeom>
            <a:ln>
              <a:solidFill>
                <a:srgbClr val="00339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9519292" y="3153342"/>
              <a:ext cx="38229" cy="35612"/>
            </a:xfrm>
            <a:prstGeom prst="ellipse">
              <a:avLst/>
            </a:prstGeom>
            <a:solidFill>
              <a:srgbClr val="0033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50">
                <a:latin typeface="Arial"/>
                <a:cs typeface="Arial"/>
              </a:endParaRPr>
            </a:p>
          </p:txBody>
        </p:sp>
        <p:cxnSp>
          <p:nvCxnSpPr>
            <p:cNvPr id="65" name="Straight Arrow Connector 64"/>
            <p:cNvCxnSpPr/>
            <p:nvPr/>
          </p:nvCxnSpPr>
          <p:spPr>
            <a:xfrm rot="5400000">
              <a:off x="9653956" y="4271327"/>
              <a:ext cx="0" cy="13716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5400000">
              <a:off x="9579133" y="2549183"/>
              <a:ext cx="0" cy="274320"/>
            </a:xfrm>
            <a:prstGeom prst="straightConnector1">
              <a:avLst/>
            </a:prstGeom>
            <a:ln>
              <a:solidFill>
                <a:srgbClr val="00339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7" name="TextBox 96"/>
            <p:cNvSpPr txBox="1">
              <a:spLocks noChangeArrowheads="1"/>
            </p:cNvSpPr>
            <p:nvPr/>
          </p:nvSpPr>
          <p:spPr bwMode="auto">
            <a:xfrm>
              <a:off x="8896348" y="2573621"/>
              <a:ext cx="898001"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spcBef>
                  <a:spcPct val="0"/>
                </a:spcBef>
                <a:buClrTx/>
                <a:buFontTx/>
                <a:buNone/>
              </a:pPr>
              <a:r>
                <a:rPr lang="en-US" altLang="en-US" sz="750" dirty="0">
                  <a:solidFill>
                    <a:srgbClr val="29299D"/>
                  </a:solidFill>
                  <a:latin typeface="Arial"/>
                  <a:cs typeface="Arial"/>
                </a:rPr>
                <a:t>Program Counter</a:t>
              </a:r>
            </a:p>
          </p:txBody>
        </p:sp>
        <p:cxnSp>
          <p:nvCxnSpPr>
            <p:cNvPr id="68" name="Straight Arrow Connector 67"/>
            <p:cNvCxnSpPr/>
            <p:nvPr/>
          </p:nvCxnSpPr>
          <p:spPr>
            <a:xfrm>
              <a:off x="10671832" y="2683053"/>
              <a:ext cx="0" cy="777240"/>
            </a:xfrm>
            <a:prstGeom prst="straightConnector1">
              <a:avLst/>
            </a:prstGeom>
            <a:ln>
              <a:solidFill>
                <a:srgbClr val="00339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0598807" y="2683053"/>
              <a:ext cx="0" cy="338328"/>
            </a:xfrm>
            <a:prstGeom prst="straightConnector1">
              <a:avLst/>
            </a:prstGeom>
            <a:ln>
              <a:solidFill>
                <a:srgbClr val="0033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0579692" y="2668229"/>
              <a:ext cx="38229" cy="35612"/>
            </a:xfrm>
            <a:prstGeom prst="ellipse">
              <a:avLst/>
            </a:prstGeom>
            <a:solidFill>
              <a:srgbClr val="0033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50">
                <a:latin typeface="Arial"/>
                <a:cs typeface="Arial"/>
              </a:endParaRPr>
            </a:p>
          </p:txBody>
        </p:sp>
      </p:grpSp>
    </p:spTree>
    <p:extLst>
      <p:ext uri="{BB962C8B-B14F-4D97-AF65-F5344CB8AC3E}">
        <p14:creationId xmlns:p14="http://schemas.microsoft.com/office/powerpoint/2010/main" val="150834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2"/>
          </p:nvPr>
        </p:nvSpPr>
        <p:spPr>
          <a:xfrm>
            <a:off x="1080001" y="1628801"/>
            <a:ext cx="6275719" cy="2077492"/>
          </a:xfrm>
          <a:prstGeom prst="rect">
            <a:avLst/>
          </a:prstGeom>
        </p:spPr>
        <p:txBody>
          <a:bodyPr/>
          <a:lstStyle/>
          <a:p>
            <a:pPr marL="285744" indent="-285744">
              <a:lnSpc>
                <a:spcPct val="125000"/>
              </a:lnSpc>
              <a:spcAft>
                <a:spcPts val="600"/>
              </a:spcAft>
            </a:pPr>
            <a:r>
              <a:rPr lang="en-US" dirty="0"/>
              <a:t>Write-protects an area within the User flash to prevent undesired self-programming</a:t>
            </a:r>
          </a:p>
          <a:p>
            <a:pPr marL="285744" indent="-285744">
              <a:lnSpc>
                <a:spcPct val="125000"/>
              </a:lnSpc>
              <a:spcAft>
                <a:spcPts val="600"/>
              </a:spcAft>
            </a:pPr>
            <a:r>
              <a:rPr lang="en-US" dirty="0"/>
              <a:t>Area protection can be enabled only during self-programming in single-chip mode per block basis</a:t>
            </a:r>
          </a:p>
          <a:p>
            <a:pPr marL="285744" indent="-285744">
              <a:lnSpc>
                <a:spcPct val="125000"/>
              </a:lnSpc>
              <a:spcAft>
                <a:spcPts val="600"/>
              </a:spcAft>
            </a:pPr>
            <a:r>
              <a:rPr lang="en-US" dirty="0"/>
              <a:t>Setting is stored in Option Flash</a:t>
            </a:r>
          </a:p>
          <a:p>
            <a:pPr marL="285744" indent="-285744">
              <a:lnSpc>
                <a:spcPct val="125000"/>
              </a:lnSpc>
              <a:spcAft>
                <a:spcPts val="600"/>
              </a:spcAft>
            </a:pPr>
            <a:r>
              <a:rPr lang="en-US" dirty="0"/>
              <a:t>Once the lock bit (AWSC) is enabled, the setting is frozen</a:t>
            </a:r>
          </a:p>
        </p:txBody>
      </p:sp>
      <p:sp>
        <p:nvSpPr>
          <p:cNvPr id="5" name="Title 2"/>
          <p:cNvSpPr>
            <a:spLocks noGrp="1"/>
          </p:cNvSpPr>
          <p:nvPr>
            <p:ph type="title"/>
          </p:nvPr>
        </p:nvSpPr>
        <p:spPr>
          <a:xfrm>
            <a:off x="1080000" y="936001"/>
            <a:ext cx="8520000" cy="443199"/>
          </a:xfrm>
        </p:spPr>
        <p:txBody>
          <a:bodyPr/>
          <a:lstStyle/>
          <a:p>
            <a:r>
              <a:rPr lang="en-US" dirty="0"/>
              <a:t>Flash Access Window </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12</a:t>
            </a:fld>
            <a:endParaRPr lang="de-DE" dirty="0"/>
          </a:p>
        </p:txBody>
      </p:sp>
      <p:sp>
        <p:nvSpPr>
          <p:cNvPr id="8" name="Rectangle 7"/>
          <p:cNvSpPr/>
          <p:nvPr/>
        </p:nvSpPr>
        <p:spPr>
          <a:xfrm flipV="1">
            <a:off x="8040217" y="1355039"/>
            <a:ext cx="3568367" cy="4564189"/>
          </a:xfrm>
          <a:prstGeom prst="rect">
            <a:avLst/>
          </a:prstGeom>
          <a:solidFill>
            <a:srgbClr val="B5B5B5"/>
          </a:solidFill>
          <a:ln w="25400" cap="flat" cmpd="sng" algn="ctr">
            <a:solidFill>
              <a:schemeClr val="dk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9" name="TextBox 97"/>
          <p:cNvSpPr txBox="1">
            <a:spLocks noChangeArrowheads="1"/>
          </p:cNvSpPr>
          <p:nvPr/>
        </p:nvSpPr>
        <p:spPr bwMode="auto">
          <a:xfrm>
            <a:off x="8462057" y="1374629"/>
            <a:ext cx="288546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900" b="1" dirty="0">
                <a:solidFill>
                  <a:schemeClr val="dk1"/>
                </a:solidFill>
                <a:latin typeface="Arial"/>
                <a:cs typeface="Arial"/>
              </a:rPr>
              <a:t>Flash Area Protection</a:t>
            </a:r>
          </a:p>
        </p:txBody>
      </p:sp>
      <p:sp>
        <p:nvSpPr>
          <p:cNvPr id="10" name="Rectangle 9"/>
          <p:cNvSpPr/>
          <p:nvPr/>
        </p:nvSpPr>
        <p:spPr>
          <a:xfrm>
            <a:off x="8951325" y="1998175"/>
            <a:ext cx="1170439" cy="3734336"/>
          </a:xfrm>
          <a:prstGeom prst="rect">
            <a:avLst/>
          </a:prstGeom>
          <a:solidFill>
            <a:schemeClr val="dk2"/>
          </a:solidFill>
          <a:ln w="25400" cap="flat" cmpd="sng" algn="ctr">
            <a:solidFill>
              <a:schemeClr val="dk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11" name="Rectangle 10"/>
          <p:cNvSpPr/>
          <p:nvPr/>
        </p:nvSpPr>
        <p:spPr>
          <a:xfrm>
            <a:off x="9041226" y="4911303"/>
            <a:ext cx="995823" cy="354416"/>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1</a:t>
            </a:r>
          </a:p>
        </p:txBody>
      </p:sp>
      <p:sp>
        <p:nvSpPr>
          <p:cNvPr id="12" name="Rectangle 11"/>
          <p:cNvSpPr/>
          <p:nvPr/>
        </p:nvSpPr>
        <p:spPr>
          <a:xfrm>
            <a:off x="9041226" y="4556886"/>
            <a:ext cx="995823" cy="354417"/>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2</a:t>
            </a:r>
          </a:p>
        </p:txBody>
      </p:sp>
      <p:sp>
        <p:nvSpPr>
          <p:cNvPr id="13" name="Rectangle 12"/>
          <p:cNvSpPr/>
          <p:nvPr/>
        </p:nvSpPr>
        <p:spPr>
          <a:xfrm>
            <a:off x="9041226" y="4211114"/>
            <a:ext cx="995823" cy="354417"/>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3</a:t>
            </a:r>
          </a:p>
        </p:txBody>
      </p:sp>
      <p:sp>
        <p:nvSpPr>
          <p:cNvPr id="14" name="Rectangle 13"/>
          <p:cNvSpPr/>
          <p:nvPr/>
        </p:nvSpPr>
        <p:spPr>
          <a:xfrm>
            <a:off x="9041226" y="3504012"/>
            <a:ext cx="995823" cy="3544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dk1"/>
                </a:solidFill>
                <a:cs typeface="Arial"/>
              </a:rPr>
              <a:t>Block 5</a:t>
            </a:r>
          </a:p>
        </p:txBody>
      </p:sp>
      <p:sp>
        <p:nvSpPr>
          <p:cNvPr id="15" name="Rectangle 14"/>
          <p:cNvSpPr/>
          <p:nvPr/>
        </p:nvSpPr>
        <p:spPr>
          <a:xfrm>
            <a:off x="9041226" y="2805552"/>
            <a:ext cx="995823" cy="354416"/>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7</a:t>
            </a:r>
          </a:p>
        </p:txBody>
      </p:sp>
      <p:sp>
        <p:nvSpPr>
          <p:cNvPr id="16" name="Rectangle 15"/>
          <p:cNvSpPr/>
          <p:nvPr/>
        </p:nvSpPr>
        <p:spPr>
          <a:xfrm>
            <a:off x="9041226" y="2451137"/>
            <a:ext cx="995823" cy="354417"/>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a:t>
            </a:r>
          </a:p>
        </p:txBody>
      </p:sp>
      <p:sp>
        <p:nvSpPr>
          <p:cNvPr id="17" name="Rectangle 16"/>
          <p:cNvSpPr/>
          <p:nvPr/>
        </p:nvSpPr>
        <p:spPr>
          <a:xfrm>
            <a:off x="9041226" y="2105365"/>
            <a:ext cx="995823" cy="354417"/>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N</a:t>
            </a:r>
          </a:p>
        </p:txBody>
      </p:sp>
      <p:sp>
        <p:nvSpPr>
          <p:cNvPr id="18" name="TextBox 97"/>
          <p:cNvSpPr txBox="1">
            <a:spLocks noChangeArrowheads="1"/>
          </p:cNvSpPr>
          <p:nvPr/>
        </p:nvSpPr>
        <p:spPr bwMode="auto">
          <a:xfrm>
            <a:off x="8098998" y="3121934"/>
            <a:ext cx="75032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r">
              <a:spcBef>
                <a:spcPct val="0"/>
              </a:spcBef>
              <a:buClrTx/>
              <a:buFontTx/>
              <a:buNone/>
              <a:defRPr/>
            </a:pPr>
            <a:r>
              <a:rPr lang="en-US" altLang="en-US" sz="800" dirty="0">
                <a:solidFill>
                  <a:srgbClr val="003399"/>
                </a:solidFill>
                <a:latin typeface="Arial"/>
                <a:cs typeface="Arial"/>
              </a:rPr>
              <a:t>0x3FFF</a:t>
            </a:r>
          </a:p>
        </p:txBody>
      </p:sp>
      <p:sp>
        <p:nvSpPr>
          <p:cNvPr id="19" name="TextBox 97"/>
          <p:cNvSpPr txBox="1">
            <a:spLocks noChangeArrowheads="1"/>
          </p:cNvSpPr>
          <p:nvPr/>
        </p:nvSpPr>
        <p:spPr bwMode="auto">
          <a:xfrm>
            <a:off x="8098998" y="2911016"/>
            <a:ext cx="75032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r">
              <a:spcBef>
                <a:spcPct val="0"/>
              </a:spcBef>
              <a:buClrTx/>
              <a:buFontTx/>
              <a:buNone/>
              <a:defRPr/>
            </a:pPr>
            <a:r>
              <a:rPr lang="en-US" altLang="en-US" sz="800" dirty="0">
                <a:solidFill>
                  <a:srgbClr val="003399"/>
                </a:solidFill>
                <a:latin typeface="Arial"/>
                <a:cs typeface="Arial"/>
              </a:rPr>
              <a:t>0x4000</a:t>
            </a:r>
          </a:p>
        </p:txBody>
      </p:sp>
      <p:sp>
        <p:nvSpPr>
          <p:cNvPr id="20" name="TextBox 97"/>
          <p:cNvSpPr txBox="1">
            <a:spLocks noChangeArrowheads="1"/>
          </p:cNvSpPr>
          <p:nvPr/>
        </p:nvSpPr>
        <p:spPr bwMode="auto">
          <a:xfrm>
            <a:off x="8098998" y="3956976"/>
            <a:ext cx="75032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r">
              <a:spcBef>
                <a:spcPct val="0"/>
              </a:spcBef>
              <a:buClrTx/>
              <a:buFontTx/>
              <a:buNone/>
              <a:defRPr/>
            </a:pPr>
            <a:r>
              <a:rPr lang="en-US" altLang="en-US" sz="800" dirty="0">
                <a:solidFill>
                  <a:srgbClr val="003399"/>
                </a:solidFill>
                <a:latin typeface="Arial"/>
                <a:cs typeface="Arial"/>
              </a:rPr>
              <a:t>0x2000</a:t>
            </a:r>
          </a:p>
        </p:txBody>
      </p:sp>
      <p:sp>
        <p:nvSpPr>
          <p:cNvPr id="21" name="TextBox 97"/>
          <p:cNvSpPr txBox="1">
            <a:spLocks noChangeArrowheads="1"/>
          </p:cNvSpPr>
          <p:nvPr/>
        </p:nvSpPr>
        <p:spPr bwMode="auto">
          <a:xfrm>
            <a:off x="8098998" y="4164436"/>
            <a:ext cx="75032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r">
              <a:spcBef>
                <a:spcPct val="0"/>
              </a:spcBef>
              <a:buClrTx/>
              <a:buFontTx/>
              <a:buNone/>
              <a:defRPr/>
            </a:pPr>
            <a:r>
              <a:rPr lang="en-US" altLang="en-US" sz="800" dirty="0">
                <a:solidFill>
                  <a:srgbClr val="003399"/>
                </a:solidFill>
                <a:latin typeface="Arial"/>
                <a:cs typeface="Arial"/>
              </a:rPr>
              <a:t>0x1FFF</a:t>
            </a:r>
          </a:p>
        </p:txBody>
      </p:sp>
      <p:sp>
        <p:nvSpPr>
          <p:cNvPr id="22" name="TextBox 97"/>
          <p:cNvSpPr txBox="1">
            <a:spLocks noChangeArrowheads="1"/>
          </p:cNvSpPr>
          <p:nvPr/>
        </p:nvSpPr>
        <p:spPr bwMode="auto">
          <a:xfrm>
            <a:off x="8098998" y="5402300"/>
            <a:ext cx="75032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r">
              <a:spcBef>
                <a:spcPct val="0"/>
              </a:spcBef>
              <a:buClrTx/>
              <a:buFontTx/>
              <a:buNone/>
              <a:defRPr/>
            </a:pPr>
            <a:r>
              <a:rPr lang="en-US" altLang="en-US" sz="800" dirty="0">
                <a:solidFill>
                  <a:srgbClr val="003399"/>
                </a:solidFill>
                <a:latin typeface="Arial"/>
                <a:cs typeface="Arial"/>
              </a:rPr>
              <a:t>0x0000</a:t>
            </a:r>
          </a:p>
        </p:txBody>
      </p:sp>
      <p:sp>
        <p:nvSpPr>
          <p:cNvPr id="23" name="Freeform 22"/>
          <p:cNvSpPr/>
          <p:nvPr/>
        </p:nvSpPr>
        <p:spPr>
          <a:xfrm>
            <a:off x="8712743" y="3267156"/>
            <a:ext cx="314653" cy="490997"/>
          </a:xfrm>
          <a:custGeom>
            <a:avLst/>
            <a:gdLst>
              <a:gd name="connsiteX0" fmla="*/ 288925 w 288925"/>
              <a:gd name="connsiteY0" fmla="*/ 0 h 450850"/>
              <a:gd name="connsiteX1" fmla="*/ 22225 w 288925"/>
              <a:gd name="connsiteY1" fmla="*/ 234950 h 450850"/>
              <a:gd name="connsiteX2" fmla="*/ 177800 w 288925"/>
              <a:gd name="connsiteY2" fmla="*/ 250825 h 450850"/>
              <a:gd name="connsiteX3" fmla="*/ 0 w 288925"/>
              <a:gd name="connsiteY3" fmla="*/ 450850 h 450850"/>
            </a:gdLst>
            <a:ahLst/>
            <a:cxnLst>
              <a:cxn ang="0">
                <a:pos x="connsiteX0" y="connsiteY0"/>
              </a:cxn>
              <a:cxn ang="0">
                <a:pos x="connsiteX1" y="connsiteY1"/>
              </a:cxn>
              <a:cxn ang="0">
                <a:pos x="connsiteX2" y="connsiteY2"/>
              </a:cxn>
              <a:cxn ang="0">
                <a:pos x="connsiteX3" y="connsiteY3"/>
              </a:cxn>
            </a:cxnLst>
            <a:rect l="l" t="t" r="r" b="b"/>
            <a:pathLst>
              <a:path w="288925" h="450850">
                <a:moveTo>
                  <a:pt x="288925" y="0"/>
                </a:moveTo>
                <a:cubicBezTo>
                  <a:pt x="164835" y="96573"/>
                  <a:pt x="40746" y="193146"/>
                  <a:pt x="22225" y="234950"/>
                </a:cubicBezTo>
                <a:cubicBezTo>
                  <a:pt x="3704" y="276754"/>
                  <a:pt x="181504" y="214842"/>
                  <a:pt x="177800" y="250825"/>
                </a:cubicBezTo>
                <a:cubicBezTo>
                  <a:pt x="174096" y="286808"/>
                  <a:pt x="87048" y="368829"/>
                  <a:pt x="0" y="450850"/>
                </a:cubicBezTo>
              </a:path>
            </a:pathLst>
          </a:custGeom>
          <a:noFill/>
          <a:ln w="12700" cap="flat" cmpd="sng" algn="ctr">
            <a:solidFill>
              <a:srgbClr val="609A3B"/>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24" name="TextBox 97"/>
          <p:cNvSpPr txBox="1">
            <a:spLocks noChangeArrowheads="1"/>
          </p:cNvSpPr>
          <p:nvPr/>
        </p:nvSpPr>
        <p:spPr bwMode="auto">
          <a:xfrm>
            <a:off x="8204458" y="3567980"/>
            <a:ext cx="67598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800" dirty="0">
                <a:solidFill>
                  <a:srgbClr val="009900"/>
                </a:solidFill>
                <a:latin typeface="Arial"/>
                <a:cs typeface="Arial"/>
              </a:rPr>
              <a:t>End Block</a:t>
            </a:r>
          </a:p>
        </p:txBody>
      </p:sp>
      <p:sp>
        <p:nvSpPr>
          <p:cNvPr id="25" name="Freeform 24"/>
          <p:cNvSpPr/>
          <p:nvPr/>
        </p:nvSpPr>
        <p:spPr>
          <a:xfrm>
            <a:off x="8711014" y="4093552"/>
            <a:ext cx="314653" cy="490997"/>
          </a:xfrm>
          <a:custGeom>
            <a:avLst/>
            <a:gdLst>
              <a:gd name="connsiteX0" fmla="*/ 288925 w 288925"/>
              <a:gd name="connsiteY0" fmla="*/ 0 h 450850"/>
              <a:gd name="connsiteX1" fmla="*/ 22225 w 288925"/>
              <a:gd name="connsiteY1" fmla="*/ 234950 h 450850"/>
              <a:gd name="connsiteX2" fmla="*/ 177800 w 288925"/>
              <a:gd name="connsiteY2" fmla="*/ 250825 h 450850"/>
              <a:gd name="connsiteX3" fmla="*/ 0 w 288925"/>
              <a:gd name="connsiteY3" fmla="*/ 450850 h 450850"/>
            </a:gdLst>
            <a:ahLst/>
            <a:cxnLst>
              <a:cxn ang="0">
                <a:pos x="connsiteX0" y="connsiteY0"/>
              </a:cxn>
              <a:cxn ang="0">
                <a:pos x="connsiteX1" y="connsiteY1"/>
              </a:cxn>
              <a:cxn ang="0">
                <a:pos x="connsiteX2" y="connsiteY2"/>
              </a:cxn>
              <a:cxn ang="0">
                <a:pos x="connsiteX3" y="connsiteY3"/>
              </a:cxn>
            </a:cxnLst>
            <a:rect l="l" t="t" r="r" b="b"/>
            <a:pathLst>
              <a:path w="288925" h="450850">
                <a:moveTo>
                  <a:pt x="288925" y="0"/>
                </a:moveTo>
                <a:cubicBezTo>
                  <a:pt x="164835" y="96573"/>
                  <a:pt x="40746" y="193146"/>
                  <a:pt x="22225" y="234950"/>
                </a:cubicBezTo>
                <a:cubicBezTo>
                  <a:pt x="3704" y="276754"/>
                  <a:pt x="181504" y="214842"/>
                  <a:pt x="177800" y="250825"/>
                </a:cubicBezTo>
                <a:cubicBezTo>
                  <a:pt x="174096" y="286808"/>
                  <a:pt x="87048" y="368829"/>
                  <a:pt x="0" y="450850"/>
                </a:cubicBezTo>
              </a:path>
            </a:pathLst>
          </a:custGeom>
          <a:noFill/>
          <a:ln w="12700" cap="flat" cmpd="sng" algn="ctr">
            <a:solidFill>
              <a:srgbClr val="609A3B"/>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26" name="TextBox 97"/>
          <p:cNvSpPr txBox="1">
            <a:spLocks noChangeArrowheads="1"/>
          </p:cNvSpPr>
          <p:nvPr/>
        </p:nvSpPr>
        <p:spPr bwMode="auto">
          <a:xfrm>
            <a:off x="8204457" y="4349420"/>
            <a:ext cx="6777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800" dirty="0">
                <a:solidFill>
                  <a:srgbClr val="009900"/>
                </a:solidFill>
                <a:latin typeface="Arial"/>
                <a:cs typeface="Arial"/>
              </a:rPr>
              <a:t>Start Block</a:t>
            </a:r>
          </a:p>
        </p:txBody>
      </p:sp>
      <p:sp>
        <p:nvSpPr>
          <p:cNvPr id="27" name="Rectangle 26"/>
          <p:cNvSpPr/>
          <p:nvPr/>
        </p:nvSpPr>
        <p:spPr>
          <a:xfrm flipH="1">
            <a:off x="10676438" y="2105363"/>
            <a:ext cx="205735" cy="3514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28" name="Rectangle 27"/>
          <p:cNvSpPr/>
          <p:nvPr/>
        </p:nvSpPr>
        <p:spPr>
          <a:xfrm flipH="1">
            <a:off x="10674709" y="3159969"/>
            <a:ext cx="207463" cy="1047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751" dirty="0">
              <a:solidFill>
                <a:prstClr val="white"/>
              </a:solidFill>
              <a:cs typeface="Arial"/>
            </a:endParaRPr>
          </a:p>
        </p:txBody>
      </p:sp>
      <p:sp>
        <p:nvSpPr>
          <p:cNvPr id="29" name="TextBox 97"/>
          <p:cNvSpPr txBox="1">
            <a:spLocks noChangeArrowheads="1"/>
          </p:cNvSpPr>
          <p:nvPr/>
        </p:nvSpPr>
        <p:spPr bwMode="auto">
          <a:xfrm rot="16200000">
            <a:off x="10249409" y="3576093"/>
            <a:ext cx="104768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800" dirty="0">
                <a:solidFill>
                  <a:srgbClr val="003399"/>
                </a:solidFill>
                <a:latin typeface="Arial"/>
                <a:cs typeface="Arial"/>
              </a:rPr>
              <a:t>Accessible</a:t>
            </a:r>
          </a:p>
        </p:txBody>
      </p:sp>
      <p:sp>
        <p:nvSpPr>
          <p:cNvPr id="30" name="TextBox 97"/>
          <p:cNvSpPr txBox="1">
            <a:spLocks noChangeArrowheads="1"/>
          </p:cNvSpPr>
          <p:nvPr/>
        </p:nvSpPr>
        <p:spPr bwMode="auto">
          <a:xfrm rot="16200000">
            <a:off x="10068743" y="4800991"/>
            <a:ext cx="142285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800" dirty="0">
                <a:solidFill>
                  <a:prstClr val="white"/>
                </a:solidFill>
                <a:latin typeface="Arial"/>
                <a:cs typeface="Arial"/>
              </a:rPr>
              <a:t>Protected</a:t>
            </a:r>
          </a:p>
        </p:txBody>
      </p:sp>
      <p:sp>
        <p:nvSpPr>
          <p:cNvPr id="31" name="TextBox 97"/>
          <p:cNvSpPr txBox="1">
            <a:spLocks noChangeArrowheads="1"/>
          </p:cNvSpPr>
          <p:nvPr/>
        </p:nvSpPr>
        <p:spPr bwMode="auto">
          <a:xfrm rot="16200000">
            <a:off x="10251137" y="2519759"/>
            <a:ext cx="104423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pPr>
            <a:r>
              <a:rPr lang="en-US" altLang="en-US" sz="800" dirty="0">
                <a:solidFill>
                  <a:prstClr val="white"/>
                </a:solidFill>
                <a:latin typeface="Arial"/>
                <a:cs typeface="Arial"/>
              </a:rPr>
              <a:t>Protected</a:t>
            </a:r>
          </a:p>
        </p:txBody>
      </p:sp>
      <p:cxnSp>
        <p:nvCxnSpPr>
          <p:cNvPr id="32" name="Straight Connector 31"/>
          <p:cNvCxnSpPr/>
          <p:nvPr/>
        </p:nvCxnSpPr>
        <p:spPr>
          <a:xfrm>
            <a:off x="8225206" y="4207656"/>
            <a:ext cx="3087743"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23476" y="3159968"/>
            <a:ext cx="3086013"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041226" y="3858428"/>
            <a:ext cx="995823" cy="354417"/>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dk1"/>
                </a:solidFill>
                <a:cs typeface="Arial"/>
              </a:rPr>
              <a:t>Block 4</a:t>
            </a:r>
          </a:p>
        </p:txBody>
      </p:sp>
      <p:sp>
        <p:nvSpPr>
          <p:cNvPr id="37" name="Rectangle 36"/>
          <p:cNvSpPr/>
          <p:nvPr/>
        </p:nvSpPr>
        <p:spPr>
          <a:xfrm>
            <a:off x="9041226" y="3149596"/>
            <a:ext cx="995823" cy="354417"/>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dk1"/>
                </a:solidFill>
                <a:cs typeface="Arial"/>
              </a:rPr>
              <a:t>Block 6</a:t>
            </a:r>
          </a:p>
        </p:txBody>
      </p:sp>
      <p:sp>
        <p:nvSpPr>
          <p:cNvPr id="41" name="Right Brace 40"/>
          <p:cNvSpPr/>
          <p:nvPr/>
        </p:nvSpPr>
        <p:spPr>
          <a:xfrm>
            <a:off x="10963429" y="3170342"/>
            <a:ext cx="248956" cy="1026943"/>
          </a:xfrm>
          <a:prstGeom prst="rightBrace">
            <a:avLst>
              <a:gd name="adj1" fmla="val 63888"/>
              <a:gd name="adj2" fmla="val 48041"/>
            </a:avLst>
          </a:prstGeom>
          <a:ln w="15875" cap="flat" cmpd="sng" algn="ctr">
            <a:solidFill>
              <a:srgbClr val="609A3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751" dirty="0">
              <a:solidFill>
                <a:srgbClr val="000000"/>
              </a:solidFill>
              <a:cs typeface="Arial"/>
            </a:endParaRPr>
          </a:p>
        </p:txBody>
      </p:sp>
      <p:sp>
        <p:nvSpPr>
          <p:cNvPr id="42" name="TextBox 97"/>
          <p:cNvSpPr txBox="1">
            <a:spLocks noChangeArrowheads="1"/>
          </p:cNvSpPr>
          <p:nvPr/>
        </p:nvSpPr>
        <p:spPr bwMode="auto">
          <a:xfrm rot="16200000">
            <a:off x="10518075" y="3563821"/>
            <a:ext cx="15113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n"/>
              <a:defRPr sz="2000">
                <a:solidFill>
                  <a:schemeClr val="tx1"/>
                </a:solidFill>
                <a:latin typeface="Verdana" panose="020B0604030504040204" pitchFamily="34" charset="0"/>
              </a:defRPr>
            </a:lvl1pPr>
            <a:lvl2pPr marL="742950" indent="-285750">
              <a:spcBef>
                <a:spcPct val="20000"/>
              </a:spcBef>
              <a:buClr>
                <a:schemeClr val="hlink"/>
              </a:buClr>
              <a:buFont typeface="Wingdings" panose="05000000000000000000" pitchFamily="2" charset="2"/>
              <a:buChar char="l"/>
              <a:defRPr>
                <a:solidFill>
                  <a:schemeClr val="tx1"/>
                </a:solidFill>
                <a:latin typeface="Verdana" panose="020B0604030504040204" pitchFamily="34" charset="0"/>
              </a:defRPr>
            </a:lvl2pPr>
            <a:lvl3pPr marL="1143000" indent="-228600">
              <a:spcBef>
                <a:spcPct val="20000"/>
              </a:spcBef>
              <a:buFont typeface="Arial" panose="020B0604020202020204" pitchFamily="34" charset="0"/>
              <a:buChar char="–"/>
              <a:defRPr>
                <a:solidFill>
                  <a:schemeClr val="tx1"/>
                </a:solidFill>
                <a:latin typeface="Verdana" panose="020B0604030504040204" pitchFamily="34" charset="0"/>
              </a:defRPr>
            </a:lvl3pPr>
            <a:lvl4pPr marL="1600200" indent="-228600">
              <a:spcBef>
                <a:spcPct val="20000"/>
              </a:spcBef>
              <a:buFont typeface="Arial" panose="020B0604020202020204" pitchFamily="34" charset="0"/>
              <a:buChar char="–"/>
              <a:defRPr>
                <a:solidFill>
                  <a:schemeClr val="tx1"/>
                </a:solidFill>
                <a:latin typeface="Verdana" panose="020B0604030504040204" pitchFamily="34" charset="0"/>
              </a:defRPr>
            </a:lvl4pPr>
            <a:lvl5pPr marL="2057400" indent="-228600">
              <a:spcBef>
                <a:spcPct val="20000"/>
              </a:spcBef>
              <a:buFont typeface="Arial" panose="020B0604020202020204" pitchFamily="34" charset="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Verdana" panose="020B0604030504040204" pitchFamily="34" charset="0"/>
              </a:defRPr>
            </a:lvl9pPr>
          </a:lstStyle>
          <a:p>
            <a:pPr algn="ctr">
              <a:spcBef>
                <a:spcPct val="0"/>
              </a:spcBef>
              <a:buClrTx/>
              <a:buFontTx/>
              <a:buNone/>
              <a:defRPr/>
            </a:pPr>
            <a:r>
              <a:rPr lang="en-US" altLang="en-US" sz="800" dirty="0">
                <a:solidFill>
                  <a:srgbClr val="003399"/>
                </a:solidFill>
                <a:latin typeface="Arial"/>
                <a:cs typeface="Arial"/>
              </a:rPr>
              <a:t>Access Window</a:t>
            </a:r>
          </a:p>
        </p:txBody>
      </p:sp>
      <p:cxnSp>
        <p:nvCxnSpPr>
          <p:cNvPr id="43" name="Straight Connector 42"/>
          <p:cNvCxnSpPr/>
          <p:nvPr/>
        </p:nvCxnSpPr>
        <p:spPr>
          <a:xfrm>
            <a:off x="8220018" y="5620135"/>
            <a:ext cx="3087743"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9041226" y="5265720"/>
            <a:ext cx="995823" cy="354417"/>
          </a:xfrm>
          <a:prstGeom prst="rect">
            <a:avLst/>
          </a:prstGeom>
          <a:solidFill>
            <a:schemeClr val="dk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prstClr val="white"/>
                </a:solidFill>
                <a:cs typeface="Arial"/>
              </a:rPr>
              <a:t>Block 0</a:t>
            </a:r>
          </a:p>
        </p:txBody>
      </p:sp>
    </p:spTree>
    <p:extLst>
      <p:ext uri="{BB962C8B-B14F-4D97-AF65-F5344CB8AC3E}">
        <p14:creationId xmlns:p14="http://schemas.microsoft.com/office/powerpoint/2010/main" val="33683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757881" y="1803653"/>
            <a:ext cx="1656184" cy="4154275"/>
          </a:xfrm>
          <a:prstGeom prst="rect">
            <a:avLst/>
          </a:prstGeom>
          <a:solidFill>
            <a:schemeClr val="bg1"/>
          </a:solidFill>
          <a:ln w="9525" cap="flat" cmpd="sng" algn="ctr">
            <a:solidFill>
              <a:schemeClr val="accent6"/>
            </a:solidFill>
            <a:prstDash val="solid"/>
            <a:round/>
            <a:headEnd type="none" w="med" len="med"/>
            <a:tailEnd type="none" w="med" len="med"/>
          </a:ln>
        </p:spPr>
        <p:txBody>
          <a:bodyPr wrap="square" rtlCol="0" anchor="t" anchorCtr="0">
            <a:noAutofit/>
          </a:bodyPr>
          <a:lstStyle/>
          <a:p>
            <a:pPr algn="ctr"/>
            <a:endParaRPr lang="en-US" sz="1000" b="1" dirty="0"/>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13</a:t>
            </a:fld>
            <a:endParaRPr lang="de-DE" dirty="0"/>
          </a:p>
        </p:txBody>
      </p:sp>
      <p:sp>
        <p:nvSpPr>
          <p:cNvPr id="4" name="Title 3"/>
          <p:cNvSpPr>
            <a:spLocks noGrp="1"/>
          </p:cNvSpPr>
          <p:nvPr>
            <p:ph type="title"/>
          </p:nvPr>
        </p:nvSpPr>
        <p:spPr>
          <a:xfrm>
            <a:off x="1080000" y="936001"/>
            <a:ext cx="10272584" cy="443199"/>
          </a:xfrm>
        </p:spPr>
        <p:txBody>
          <a:bodyPr/>
          <a:lstStyle/>
          <a:p>
            <a:r>
              <a:rPr lang="en-US" altLang="ja-JP" dirty="0"/>
              <a:t>Protection by FAW and Security MPU</a:t>
            </a:r>
            <a:endParaRPr kumimoji="1" lang="ja-JP" altLang="en-US" dirty="0"/>
          </a:p>
        </p:txBody>
      </p:sp>
      <p:sp>
        <p:nvSpPr>
          <p:cNvPr id="5" name="Content Placeholder 1"/>
          <p:cNvSpPr>
            <a:spLocks noGrp="1"/>
          </p:cNvSpPr>
          <p:nvPr>
            <p:ph sz="quarter" idx="11"/>
          </p:nvPr>
        </p:nvSpPr>
        <p:spPr>
          <a:xfrm>
            <a:off x="1080001" y="1803653"/>
            <a:ext cx="5816575" cy="4767459"/>
          </a:xfrm>
          <a:prstGeom prst="rect">
            <a:avLst/>
          </a:prstGeom>
        </p:spPr>
        <p:txBody>
          <a:bodyPr/>
          <a:lstStyle/>
          <a:p>
            <a:pPr marL="285744" indent="-285744">
              <a:lnSpc>
                <a:spcPct val="125000"/>
              </a:lnSpc>
              <a:spcAft>
                <a:spcPts val="600"/>
              </a:spcAft>
            </a:pPr>
            <a:r>
              <a:rPr lang="en-US" dirty="0"/>
              <a:t>OTP &amp; Protected from Non-Secure code(A)</a:t>
            </a:r>
          </a:p>
          <a:p>
            <a:pPr marL="920734" lvl="2" indent="-285750" fontAlgn="base">
              <a:spcBef>
                <a:spcPts val="300"/>
              </a:spcBef>
              <a:buClr>
                <a:schemeClr val="dk2"/>
              </a:buClr>
            </a:pPr>
            <a:r>
              <a:rPr lang="en-US" altLang="ja-JP" sz="1400" dirty="0"/>
              <a:t>Define R/W access protection area</a:t>
            </a:r>
          </a:p>
          <a:p>
            <a:pPr marL="920734" lvl="2" indent="-285750" fontAlgn="base">
              <a:spcBef>
                <a:spcPts val="300"/>
              </a:spcBef>
              <a:buClr>
                <a:schemeClr val="dk2"/>
              </a:buClr>
            </a:pPr>
            <a:r>
              <a:rPr lang="en-US" altLang="ja-JP" sz="1400" dirty="0"/>
              <a:t>Protected area cannot be accessible</a:t>
            </a:r>
          </a:p>
          <a:p>
            <a:pPr marL="920734" lvl="2" indent="-285750" fontAlgn="base">
              <a:spcBef>
                <a:spcPts val="300"/>
              </a:spcBef>
              <a:buClr>
                <a:schemeClr val="dk2"/>
              </a:buClr>
            </a:pPr>
            <a:r>
              <a:rPr lang="en-US" altLang="ja-JP" sz="1400" dirty="0"/>
              <a:t>Suitable for secure boot loader and signature keys</a:t>
            </a:r>
          </a:p>
          <a:p>
            <a:pPr marL="285744" indent="-285744">
              <a:lnSpc>
                <a:spcPct val="125000"/>
              </a:lnSpc>
              <a:spcAft>
                <a:spcPts val="600"/>
              </a:spcAft>
            </a:pPr>
            <a:r>
              <a:rPr lang="en-US" dirty="0"/>
              <a:t>Protected from Non-Secure code, Programable  (B)</a:t>
            </a:r>
          </a:p>
          <a:p>
            <a:pPr marL="920734" lvl="2" indent="-285750" fontAlgn="base">
              <a:spcBef>
                <a:spcPts val="300"/>
              </a:spcBef>
              <a:buClr>
                <a:schemeClr val="dk2"/>
              </a:buClr>
            </a:pPr>
            <a:r>
              <a:rPr lang="en-US" altLang="ja-JP" sz="1400" dirty="0"/>
              <a:t>The data in this region is protected from non-secure program</a:t>
            </a:r>
          </a:p>
          <a:p>
            <a:pPr marL="920734" lvl="2" indent="-285750" fontAlgn="base">
              <a:spcBef>
                <a:spcPts val="300"/>
              </a:spcBef>
              <a:buClr>
                <a:schemeClr val="dk2"/>
              </a:buClr>
            </a:pPr>
            <a:r>
              <a:rPr lang="en-US" altLang="ja-JP" sz="1400" dirty="0"/>
              <a:t>However, it can be re-programmable</a:t>
            </a:r>
          </a:p>
          <a:p>
            <a:pPr marL="920734" lvl="2" indent="-285750" fontAlgn="base">
              <a:spcBef>
                <a:spcPts val="300"/>
              </a:spcBef>
              <a:buClr>
                <a:schemeClr val="dk2"/>
              </a:buClr>
            </a:pPr>
            <a:r>
              <a:rPr lang="en-US" altLang="ja-JP" sz="1400" dirty="0"/>
              <a:t>It can be considered as secured programmable area</a:t>
            </a:r>
          </a:p>
          <a:p>
            <a:pPr marL="920734" lvl="2" indent="-285750" fontAlgn="base">
              <a:spcBef>
                <a:spcPts val="300"/>
              </a:spcBef>
              <a:buClr>
                <a:schemeClr val="dk2"/>
              </a:buClr>
            </a:pPr>
            <a:r>
              <a:rPr lang="en-US" altLang="ja-JP" sz="1400" dirty="0"/>
              <a:t>Suitable for keys and secure program that need to be updated during the lifecycle</a:t>
            </a:r>
            <a:endParaRPr lang="en-US" dirty="0"/>
          </a:p>
          <a:p>
            <a:pPr marL="285744" indent="-285744">
              <a:lnSpc>
                <a:spcPct val="125000"/>
              </a:lnSpc>
              <a:spcAft>
                <a:spcPts val="600"/>
              </a:spcAft>
            </a:pPr>
            <a:r>
              <a:rPr lang="en-US" dirty="0"/>
              <a:t>Application code, Programmable (C)</a:t>
            </a:r>
          </a:p>
          <a:p>
            <a:pPr marL="920734" lvl="2" indent="-285750" fontAlgn="base">
              <a:spcBef>
                <a:spcPts val="300"/>
              </a:spcBef>
              <a:buClr>
                <a:schemeClr val="dk2"/>
              </a:buClr>
              <a:buFont typeface="Symbol" panose="05050102010706020507" pitchFamily="18" charset="2"/>
              <a:buChar char="-"/>
            </a:pPr>
            <a:r>
              <a:rPr lang="en-US" altLang="ja-JP" sz="1400" dirty="0"/>
              <a:t>Regular programmable area</a:t>
            </a:r>
          </a:p>
          <a:p>
            <a:pPr marL="920734" lvl="2" indent="-285750" fontAlgn="base">
              <a:spcBef>
                <a:spcPts val="300"/>
              </a:spcBef>
              <a:buClr>
                <a:schemeClr val="dk2"/>
              </a:buClr>
              <a:buFont typeface="Symbol" panose="05050102010706020507" pitchFamily="18" charset="2"/>
              <a:buChar char="-"/>
            </a:pPr>
            <a:r>
              <a:rPr lang="en-US" altLang="ja-JP" sz="1400" dirty="0"/>
              <a:t>Suitable for Firmware application that can be updated in field</a:t>
            </a:r>
          </a:p>
          <a:p>
            <a:pPr marL="285744" indent="-285744">
              <a:lnSpc>
                <a:spcPct val="125000"/>
              </a:lnSpc>
              <a:spcAft>
                <a:spcPts val="600"/>
              </a:spcAft>
            </a:pPr>
            <a:endParaRPr lang="en-US" altLang="ja-JP" sz="1400" dirty="0"/>
          </a:p>
          <a:p>
            <a:pPr marL="920734" lvl="2" indent="-285750" fontAlgn="base">
              <a:spcBef>
                <a:spcPts val="300"/>
              </a:spcBef>
              <a:buClr>
                <a:schemeClr val="dk2"/>
              </a:buClr>
              <a:buFont typeface="Symbol" panose="05050102010706020507" pitchFamily="18" charset="2"/>
              <a:buChar char="-"/>
            </a:pPr>
            <a:endParaRPr lang="en-US" altLang="ja-JP" sz="1400" dirty="0"/>
          </a:p>
          <a:p>
            <a:pPr marL="285744" indent="-285744">
              <a:lnSpc>
                <a:spcPct val="125000"/>
              </a:lnSpc>
              <a:spcAft>
                <a:spcPts val="600"/>
              </a:spcAft>
            </a:pPr>
            <a:endParaRPr lang="en-US" sz="1800" dirty="0"/>
          </a:p>
        </p:txBody>
      </p:sp>
      <p:cxnSp>
        <p:nvCxnSpPr>
          <p:cNvPr id="10" name="Straight Connector 9"/>
          <p:cNvCxnSpPr/>
          <p:nvPr/>
        </p:nvCxnSpPr>
        <p:spPr>
          <a:xfrm>
            <a:off x="7570630" y="4725144"/>
            <a:ext cx="4030689"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570630" y="5157192"/>
            <a:ext cx="4030689"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70630" y="5949280"/>
            <a:ext cx="4030689"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70630" y="2060848"/>
            <a:ext cx="4030689" cy="0"/>
          </a:xfrm>
          <a:prstGeom prst="line">
            <a:avLst/>
          </a:prstGeom>
          <a:ln w="9525" cap="flat" cmpd="sng" algn="ctr">
            <a:solidFill>
              <a:schemeClr val="dk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966673" y="2060848"/>
            <a:ext cx="3" cy="309634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59419" y="3501009"/>
            <a:ext cx="639919" cy="553998"/>
          </a:xfrm>
          <a:prstGeom prst="rect">
            <a:avLst/>
          </a:prstGeom>
          <a:noFill/>
        </p:spPr>
        <p:txBody>
          <a:bodyPr wrap="none" rtlCol="0">
            <a:spAutoFit/>
          </a:bodyPr>
          <a:lstStyle/>
          <a:p>
            <a:pPr algn="ctr"/>
            <a:r>
              <a:rPr kumimoji="1" lang="en-US" altLang="ja-JP" sz="1000" dirty="0"/>
              <a:t>Flash</a:t>
            </a:r>
          </a:p>
          <a:p>
            <a:pPr algn="ctr"/>
            <a:r>
              <a:rPr kumimoji="1" lang="en-US" altLang="ja-JP" sz="1000" dirty="0"/>
              <a:t>Access</a:t>
            </a:r>
          </a:p>
          <a:p>
            <a:pPr algn="ctr"/>
            <a:r>
              <a:rPr kumimoji="1" lang="en-US" altLang="ja-JP" sz="1000" dirty="0"/>
              <a:t>Window</a:t>
            </a:r>
            <a:endParaRPr kumimoji="1" lang="ja-JP" altLang="en-US" sz="1000" dirty="0"/>
          </a:p>
        </p:txBody>
      </p:sp>
      <p:cxnSp>
        <p:nvCxnSpPr>
          <p:cNvPr id="18" name="Straight Arrow Connector 17"/>
          <p:cNvCxnSpPr/>
          <p:nvPr/>
        </p:nvCxnSpPr>
        <p:spPr>
          <a:xfrm>
            <a:off x="8374816" y="4725144"/>
            <a:ext cx="8385" cy="1224136"/>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26745" y="5445226"/>
            <a:ext cx="671979" cy="415755"/>
          </a:xfrm>
          <a:prstGeom prst="rect">
            <a:avLst/>
          </a:prstGeom>
          <a:noFill/>
        </p:spPr>
        <p:txBody>
          <a:bodyPr wrap="none" rtlCol="0">
            <a:spAutoFit/>
          </a:bodyPr>
          <a:lstStyle/>
          <a:p>
            <a:pPr algn="ctr"/>
            <a:r>
              <a:rPr kumimoji="1" lang="en-US" altLang="ja-JP" sz="1000" dirty="0"/>
              <a:t>Security</a:t>
            </a:r>
          </a:p>
          <a:p>
            <a:pPr algn="ctr"/>
            <a:r>
              <a:rPr kumimoji="1" lang="en-US" altLang="ja-JP" sz="1000" dirty="0"/>
              <a:t>MPU</a:t>
            </a:r>
          </a:p>
        </p:txBody>
      </p:sp>
      <p:sp>
        <p:nvSpPr>
          <p:cNvPr id="23" name="TextBox 22"/>
          <p:cNvSpPr txBox="1"/>
          <p:nvPr/>
        </p:nvSpPr>
        <p:spPr>
          <a:xfrm>
            <a:off x="10539305" y="3212978"/>
            <a:ext cx="1023037" cy="400110"/>
          </a:xfrm>
          <a:prstGeom prst="rect">
            <a:avLst/>
          </a:prstGeom>
          <a:noFill/>
        </p:spPr>
        <p:txBody>
          <a:bodyPr wrap="none" rtlCol="0">
            <a:spAutoFit/>
          </a:bodyPr>
          <a:lstStyle/>
          <a:p>
            <a:pPr algn="ctr"/>
            <a:r>
              <a:rPr kumimoji="1" lang="en-US" altLang="ja-JP" sz="1000" dirty="0"/>
              <a:t>Accessible</a:t>
            </a:r>
          </a:p>
          <a:p>
            <a:pPr algn="ctr"/>
            <a:r>
              <a:rPr kumimoji="1" lang="en-US" altLang="ja-JP" sz="1000" dirty="0"/>
              <a:t>Programmable</a:t>
            </a:r>
            <a:endParaRPr kumimoji="1" lang="ja-JP" altLang="en-US" sz="1000" dirty="0"/>
          </a:p>
        </p:txBody>
      </p:sp>
      <p:sp>
        <p:nvSpPr>
          <p:cNvPr id="24" name="TextBox 23"/>
          <p:cNvSpPr txBox="1"/>
          <p:nvPr/>
        </p:nvSpPr>
        <p:spPr>
          <a:xfrm>
            <a:off x="10429500" y="5373218"/>
            <a:ext cx="1242648" cy="400110"/>
          </a:xfrm>
          <a:prstGeom prst="rect">
            <a:avLst/>
          </a:prstGeom>
          <a:noFill/>
        </p:spPr>
        <p:txBody>
          <a:bodyPr wrap="none" rtlCol="0">
            <a:spAutoFit/>
          </a:bodyPr>
          <a:lstStyle/>
          <a:p>
            <a:pPr algn="ctr"/>
            <a:r>
              <a:rPr kumimoji="1" lang="en-US" altLang="ja-JP" sz="1000" dirty="0"/>
              <a:t>Not accessible</a:t>
            </a:r>
          </a:p>
          <a:p>
            <a:pPr algn="ctr"/>
            <a:r>
              <a:rPr kumimoji="1" lang="en-US" altLang="ja-JP" sz="1000" dirty="0"/>
              <a:t>Not programmable</a:t>
            </a:r>
            <a:endParaRPr kumimoji="1" lang="ja-JP" altLang="en-US" sz="1000" dirty="0"/>
          </a:p>
        </p:txBody>
      </p:sp>
      <p:sp>
        <p:nvSpPr>
          <p:cNvPr id="25" name="TextBox 24"/>
          <p:cNvSpPr txBox="1"/>
          <p:nvPr/>
        </p:nvSpPr>
        <p:spPr>
          <a:xfrm>
            <a:off x="10539306" y="4725146"/>
            <a:ext cx="1023037" cy="400110"/>
          </a:xfrm>
          <a:prstGeom prst="rect">
            <a:avLst/>
          </a:prstGeom>
          <a:noFill/>
        </p:spPr>
        <p:txBody>
          <a:bodyPr wrap="none" rtlCol="0">
            <a:spAutoFit/>
          </a:bodyPr>
          <a:lstStyle/>
          <a:p>
            <a:pPr algn="ctr"/>
            <a:r>
              <a:rPr kumimoji="1" lang="en-US" altLang="ja-JP" sz="1000" dirty="0"/>
              <a:t>Not accessible</a:t>
            </a:r>
          </a:p>
          <a:p>
            <a:pPr algn="ctr"/>
            <a:r>
              <a:rPr kumimoji="1" lang="en-US" altLang="ja-JP" sz="1000" dirty="0"/>
              <a:t>Programmable</a:t>
            </a:r>
            <a:endParaRPr kumimoji="1" lang="ja-JP" altLang="en-US" sz="1000" dirty="0"/>
          </a:p>
        </p:txBody>
      </p:sp>
      <p:sp>
        <p:nvSpPr>
          <p:cNvPr id="9" name="TextBox 8"/>
          <p:cNvSpPr txBox="1"/>
          <p:nvPr/>
        </p:nvSpPr>
        <p:spPr>
          <a:xfrm>
            <a:off x="8757881" y="2060848"/>
            <a:ext cx="1656184" cy="3096344"/>
          </a:xfrm>
          <a:prstGeom prst="rect">
            <a:avLst/>
          </a:prstGeom>
          <a:solidFill>
            <a:schemeClr val="accent2">
              <a:alpha val="50000"/>
            </a:schemeClr>
          </a:solidFill>
          <a:ln>
            <a:noFill/>
          </a:ln>
        </p:spPr>
        <p:txBody>
          <a:bodyPr wrap="square" tIns="0" bIns="0" rtlCol="0" anchor="ctr" anchorCtr="0">
            <a:noAutofit/>
          </a:bodyPr>
          <a:lstStyle/>
          <a:p>
            <a:pPr algn="ctr"/>
            <a:endParaRPr lang="en-US" sz="900" dirty="0">
              <a:latin typeface="Verdana"/>
            </a:endParaRPr>
          </a:p>
        </p:txBody>
      </p:sp>
      <p:sp>
        <p:nvSpPr>
          <p:cNvPr id="22" name="TextBox 21"/>
          <p:cNvSpPr txBox="1"/>
          <p:nvPr/>
        </p:nvSpPr>
        <p:spPr>
          <a:xfrm>
            <a:off x="8757881" y="4725145"/>
            <a:ext cx="1656184" cy="1232783"/>
          </a:xfrm>
          <a:prstGeom prst="rect">
            <a:avLst/>
          </a:prstGeom>
          <a:solidFill>
            <a:schemeClr val="accent1">
              <a:alpha val="50000"/>
            </a:schemeClr>
          </a:solidFill>
          <a:ln>
            <a:noFill/>
          </a:ln>
        </p:spPr>
        <p:txBody>
          <a:bodyPr wrap="square" tIns="0" bIns="0" rtlCol="0" anchor="ctr" anchorCtr="0">
            <a:noAutofit/>
          </a:bodyPr>
          <a:lstStyle/>
          <a:p>
            <a:pPr algn="ctr"/>
            <a:endParaRPr lang="en-US" sz="900" dirty="0">
              <a:latin typeface="Verdana"/>
            </a:endParaRPr>
          </a:p>
        </p:txBody>
      </p:sp>
      <p:sp>
        <p:nvSpPr>
          <p:cNvPr id="2" name="TextBox 1"/>
          <p:cNvSpPr txBox="1"/>
          <p:nvPr/>
        </p:nvSpPr>
        <p:spPr>
          <a:xfrm>
            <a:off x="9326447" y="3342304"/>
            <a:ext cx="505267" cy="369332"/>
          </a:xfrm>
          <a:prstGeom prst="rect">
            <a:avLst/>
          </a:prstGeom>
          <a:noFill/>
        </p:spPr>
        <p:txBody>
          <a:bodyPr wrap="none" rtlCol="0">
            <a:spAutoFit/>
          </a:bodyPr>
          <a:lstStyle/>
          <a:p>
            <a:r>
              <a:rPr kumimoji="1" lang="en-US" altLang="ja-JP" dirty="0">
                <a:solidFill>
                  <a:schemeClr val="bg1"/>
                </a:solidFill>
              </a:rPr>
              <a:t>(C)</a:t>
            </a:r>
            <a:endParaRPr kumimoji="1" lang="ja-JP" altLang="en-US" dirty="0">
              <a:solidFill>
                <a:schemeClr val="bg1"/>
              </a:solidFill>
            </a:endParaRPr>
          </a:p>
        </p:txBody>
      </p:sp>
      <p:sp>
        <p:nvSpPr>
          <p:cNvPr id="20" name="TextBox 19"/>
          <p:cNvSpPr txBox="1"/>
          <p:nvPr/>
        </p:nvSpPr>
        <p:spPr>
          <a:xfrm>
            <a:off x="9326447" y="5332567"/>
            <a:ext cx="492443" cy="369332"/>
          </a:xfrm>
          <a:prstGeom prst="rect">
            <a:avLst/>
          </a:prstGeom>
          <a:noFill/>
        </p:spPr>
        <p:txBody>
          <a:bodyPr wrap="none" rtlCol="0">
            <a:spAutoFit/>
          </a:bodyPr>
          <a:lstStyle/>
          <a:p>
            <a:r>
              <a:rPr kumimoji="1" lang="en-US" altLang="ja-JP" dirty="0">
                <a:solidFill>
                  <a:schemeClr val="bg1"/>
                </a:solidFill>
              </a:rPr>
              <a:t>(A)</a:t>
            </a:r>
            <a:endParaRPr kumimoji="1" lang="ja-JP" altLang="en-US" dirty="0">
              <a:solidFill>
                <a:schemeClr val="bg1"/>
              </a:solidFill>
            </a:endParaRPr>
          </a:p>
        </p:txBody>
      </p:sp>
      <p:sp>
        <p:nvSpPr>
          <p:cNvPr id="26" name="TextBox 25"/>
          <p:cNvSpPr txBox="1"/>
          <p:nvPr/>
        </p:nvSpPr>
        <p:spPr>
          <a:xfrm>
            <a:off x="9320036" y="4725143"/>
            <a:ext cx="492443" cy="369332"/>
          </a:xfrm>
          <a:prstGeom prst="rect">
            <a:avLst/>
          </a:prstGeom>
          <a:noFill/>
        </p:spPr>
        <p:txBody>
          <a:bodyPr wrap="none" rtlCol="0">
            <a:spAutoFit/>
          </a:bodyPr>
          <a:lstStyle/>
          <a:p>
            <a:r>
              <a:rPr kumimoji="1" lang="en-US" altLang="ja-JP" dirty="0">
                <a:solidFill>
                  <a:schemeClr val="bg1"/>
                </a:solidFill>
              </a:rPr>
              <a:t>(B)</a:t>
            </a:r>
            <a:endParaRPr kumimoji="1" lang="ja-JP" altLang="en-US" dirty="0">
              <a:solidFill>
                <a:schemeClr val="bg1"/>
              </a:solidFill>
            </a:endParaRPr>
          </a:p>
        </p:txBody>
      </p:sp>
      <p:sp>
        <p:nvSpPr>
          <p:cNvPr id="29" name="TextBox 28">
            <a:extLst>
              <a:ext uri="{FF2B5EF4-FFF2-40B4-BE49-F238E27FC236}">
                <a16:creationId xmlns:a16="http://schemas.microsoft.com/office/drawing/2014/main" id="{68160427-E177-4046-9889-0F747097EE3F}"/>
              </a:ext>
            </a:extLst>
          </p:cNvPr>
          <p:cNvSpPr txBox="1"/>
          <p:nvPr/>
        </p:nvSpPr>
        <p:spPr>
          <a:xfrm>
            <a:off x="9170955" y="1526594"/>
            <a:ext cx="803425" cy="246221"/>
          </a:xfrm>
          <a:prstGeom prst="rect">
            <a:avLst/>
          </a:prstGeom>
          <a:noFill/>
        </p:spPr>
        <p:txBody>
          <a:bodyPr wrap="none" rtlCol="0">
            <a:spAutoFit/>
          </a:bodyPr>
          <a:lstStyle/>
          <a:p>
            <a:pPr algn="ctr"/>
            <a:r>
              <a:rPr kumimoji="1" lang="en-US" altLang="ja-JP" sz="1000" dirty="0"/>
              <a:t>User Flash</a:t>
            </a:r>
            <a:endParaRPr kumimoji="1" lang="ja-JP" altLang="en-US" sz="1000" dirty="0"/>
          </a:p>
        </p:txBody>
      </p:sp>
    </p:spTree>
    <p:extLst>
      <p:ext uri="{BB962C8B-B14F-4D97-AF65-F5344CB8AC3E}">
        <p14:creationId xmlns:p14="http://schemas.microsoft.com/office/powerpoint/2010/main" val="294518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2" y="935999"/>
            <a:ext cx="10631999" cy="443199"/>
          </a:xfrm>
        </p:spPr>
        <p:txBody>
          <a:bodyPr/>
          <a:lstStyle/>
          <a:p>
            <a:r>
              <a:rPr lang="en-GB" dirty="0"/>
              <a:t>Wrapped Key Crypto API</a:t>
            </a:r>
            <a:endParaRPr lang="en-US" dirty="0"/>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14</a:t>
            </a:fld>
            <a:endParaRPr lang="de-DE" dirty="0"/>
          </a:p>
        </p:txBody>
      </p:sp>
      <p:grpSp>
        <p:nvGrpSpPr>
          <p:cNvPr id="29" name="Canvas 59"/>
          <p:cNvGrpSpPr/>
          <p:nvPr/>
        </p:nvGrpSpPr>
        <p:grpSpPr>
          <a:xfrm>
            <a:off x="6956876" y="3809384"/>
            <a:ext cx="4505195" cy="2143765"/>
            <a:chOff x="21737" y="0"/>
            <a:chExt cx="5675161" cy="2778368"/>
          </a:xfrm>
        </p:grpSpPr>
        <p:sp>
          <p:nvSpPr>
            <p:cNvPr id="32" name="Text Box 22"/>
            <p:cNvSpPr txBox="1"/>
            <p:nvPr/>
          </p:nvSpPr>
          <p:spPr>
            <a:xfrm>
              <a:off x="1851065" y="433168"/>
              <a:ext cx="2708426" cy="2345200"/>
            </a:xfrm>
            <a:prstGeom prst="rect">
              <a:avLst/>
            </a:prstGeom>
            <a:solidFill>
              <a:schemeClr val="accent4">
                <a:lumMod val="40000"/>
                <a:lumOff val="60000"/>
              </a:schemeClr>
            </a:solid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1200"/>
                </a:lnSpc>
                <a:spcAft>
                  <a:spcPts val="600"/>
                </a:spcAft>
              </a:pPr>
              <a:r>
                <a:rPr lang="en-US" sz="1000" dirty="0">
                  <a:ea typeface="ＭＳ 明朝" panose="02020609040205080304" pitchFamily="17" charset="-128"/>
                </a:rPr>
                <a:t>SCE</a:t>
              </a:r>
              <a:endParaRPr lang="ja-JP" altLang="de-DE" sz="1200" dirty="0">
                <a:ea typeface="ＭＳ 明朝" panose="02020609040205080304" pitchFamily="17" charset="-128"/>
              </a:endParaRPr>
            </a:p>
          </p:txBody>
        </p:sp>
        <p:sp>
          <p:nvSpPr>
            <p:cNvPr id="33" name="Text Box 22"/>
            <p:cNvSpPr txBox="1"/>
            <p:nvPr/>
          </p:nvSpPr>
          <p:spPr>
            <a:xfrm>
              <a:off x="3511062" y="1131141"/>
              <a:ext cx="640615" cy="425474"/>
            </a:xfrm>
            <a:prstGeom prst="rect">
              <a:avLst/>
            </a:prstGeom>
            <a:solidFill>
              <a:srgbClr val="FFDE66"/>
            </a:solidFill>
            <a:ln w="6350">
              <a:solidFill>
                <a:prstClr val="black"/>
              </a:solidFill>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900" dirty="0">
                  <a:ea typeface="ＭＳ 明朝" panose="02020609040205080304" pitchFamily="17" charset="-128"/>
                </a:rPr>
                <a:t>Plain-text key</a:t>
              </a:r>
              <a:endParaRPr lang="ja-JP" altLang="de-DE" sz="1400" dirty="0">
                <a:ea typeface="ＭＳ 明朝" panose="02020609040205080304" pitchFamily="17" charset="-128"/>
              </a:endParaRPr>
            </a:p>
          </p:txBody>
        </p:sp>
        <p:sp>
          <p:nvSpPr>
            <p:cNvPr id="34" name="Text Box 22"/>
            <p:cNvSpPr txBox="1"/>
            <p:nvPr/>
          </p:nvSpPr>
          <p:spPr>
            <a:xfrm>
              <a:off x="2519508" y="465966"/>
              <a:ext cx="1285705" cy="445112"/>
            </a:xfrm>
            <a:prstGeom prst="rect">
              <a:avLst/>
            </a:prstGeom>
            <a:solidFill>
              <a:srgbClr val="FFDE66"/>
            </a:solidFill>
            <a:ln w="6350">
              <a:solidFill>
                <a:prstClr val="black"/>
              </a:solidFill>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900" dirty="0">
                  <a:ea typeface="ＭＳ 明朝" panose="02020609040205080304" pitchFamily="17" charset="-128"/>
                </a:rPr>
                <a:t>HRK </a:t>
              </a:r>
            </a:p>
            <a:p>
              <a:pPr algn="ctr">
                <a:spcAft>
                  <a:spcPts val="0"/>
                </a:spcAft>
              </a:pPr>
              <a:r>
                <a:rPr lang="en-US" sz="900" dirty="0">
                  <a:ea typeface="ＭＳ 明朝" panose="02020609040205080304" pitchFamily="17" charset="-128"/>
                </a:rPr>
                <a:t>(Hidden Root Key)</a:t>
              </a:r>
              <a:endParaRPr lang="ja-JP" altLang="de-DE" sz="1400" dirty="0">
                <a:ea typeface="ＭＳ 明朝" panose="02020609040205080304" pitchFamily="17" charset="-128"/>
              </a:endParaRPr>
            </a:p>
          </p:txBody>
        </p:sp>
        <p:sp>
          <p:nvSpPr>
            <p:cNvPr id="35" name="Right Arrow 34"/>
            <p:cNvSpPr/>
            <p:nvPr/>
          </p:nvSpPr>
          <p:spPr>
            <a:xfrm flipV="1">
              <a:off x="1557460" y="1264205"/>
              <a:ext cx="1953602" cy="147419"/>
            </a:xfrm>
            <a:prstGeom prst="rightArrow">
              <a:avLst/>
            </a:prstGeom>
            <a:solidFill>
              <a:schemeClr val="accent1"/>
            </a:solidFill>
            <a:ln w="25400" cap="flat" cmpd="sng" algn="ctr">
              <a:solidFill>
                <a:schemeClr val="dk2"/>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36" name="Right Arrow 35"/>
            <p:cNvSpPr/>
            <p:nvPr/>
          </p:nvSpPr>
          <p:spPr>
            <a:xfrm rot="5400000">
              <a:off x="2951091" y="1084526"/>
              <a:ext cx="366742" cy="78461"/>
            </a:xfrm>
            <a:prstGeom prst="rightArrow">
              <a:avLst/>
            </a:prstGeom>
            <a:solidFill>
              <a:schemeClr val="accent1"/>
            </a:solidFill>
            <a:ln w="25400" cap="flat" cmpd="sng" algn="ctr">
              <a:solidFill>
                <a:schemeClr val="dk2"/>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37" name="Text Box 22"/>
            <p:cNvSpPr txBox="1"/>
            <p:nvPr/>
          </p:nvSpPr>
          <p:spPr>
            <a:xfrm>
              <a:off x="2622612" y="1484213"/>
              <a:ext cx="692639" cy="369768"/>
            </a:xfrm>
            <a:prstGeom prst="rect">
              <a:avLst/>
            </a:prstGeom>
            <a:noFill/>
            <a:ln w="6350">
              <a:noFill/>
            </a:ln>
            <a:effectLst/>
          </p:spPr>
          <p:txBody>
            <a:bodyPr rot="0" spcFirstLastPara="0" vert="horz" wrap="square" lIns="0" tIns="0" rIns="0" bIns="0" numCol="1" spcCol="0" rtlCol="0" fromWordArt="0" anchor="ctr" anchorCtr="0" forceAA="0" compatLnSpc="1">
              <a:prstTxWarp prst="textNoShape">
                <a:avLst/>
              </a:prstTxWarp>
              <a:noAutofit/>
            </a:bodyPr>
            <a:lstStyle/>
            <a:p>
              <a:pPr>
                <a:lnSpc>
                  <a:spcPts val="1200"/>
                </a:lnSpc>
                <a:spcAft>
                  <a:spcPts val="0"/>
                </a:spcAft>
              </a:pPr>
              <a:r>
                <a:rPr lang="en-US" sz="900" dirty="0">
                  <a:ea typeface="ＭＳ 明朝" panose="02020609040205080304" pitchFamily="17" charset="-128"/>
                </a:rPr>
                <a:t>Decrypted with HRK</a:t>
              </a:r>
              <a:endParaRPr lang="ja-JP" dirty="0">
                <a:effectLst/>
                <a:ea typeface="ＭＳ 明朝" panose="02020609040205080304" pitchFamily="17" charset="-128"/>
              </a:endParaRPr>
            </a:p>
          </p:txBody>
        </p:sp>
        <p:sp>
          <p:nvSpPr>
            <p:cNvPr id="39" name="Text Box 22"/>
            <p:cNvSpPr txBox="1"/>
            <p:nvPr/>
          </p:nvSpPr>
          <p:spPr>
            <a:xfrm>
              <a:off x="21737" y="0"/>
              <a:ext cx="1666385" cy="304800"/>
            </a:xfrm>
            <a:prstGeom prst="rect">
              <a:avLst/>
            </a:prstGeom>
            <a:noFill/>
            <a:ln w="6350">
              <a:noFill/>
            </a:ln>
            <a:effectLst/>
          </p:spPr>
          <p:txBody>
            <a:bodyPr rot="0" spcFirstLastPara="0" vert="horz" wrap="square" lIns="0" tIns="0" rIns="0" bIns="0" numCol="1" spcCol="0" rtlCol="0" fromWordArt="0" anchor="ctr" anchorCtr="0" forceAA="0" compatLnSpc="1">
              <a:prstTxWarp prst="textNoShape">
                <a:avLst/>
              </a:prstTxWarp>
              <a:noAutofit/>
            </a:bodyPr>
            <a:lstStyle/>
            <a:p>
              <a:pPr>
                <a:lnSpc>
                  <a:spcPts val="1200"/>
                </a:lnSpc>
                <a:spcAft>
                  <a:spcPts val="0"/>
                </a:spcAft>
              </a:pPr>
              <a:r>
                <a:rPr lang="en-US" sz="1200" dirty="0">
                  <a:ea typeface="ＭＳ 明朝" panose="02020609040205080304" pitchFamily="17" charset="-128"/>
                </a:rPr>
                <a:t>Use Wrapped Key</a:t>
              </a:r>
              <a:endParaRPr lang="ja-JP" altLang="de-DE" sz="1200" dirty="0">
                <a:ea typeface="ＭＳ 明朝" panose="02020609040205080304" pitchFamily="17" charset="-128"/>
              </a:endParaRPr>
            </a:p>
          </p:txBody>
        </p:sp>
        <p:sp>
          <p:nvSpPr>
            <p:cNvPr id="40" name="Text Box 22"/>
            <p:cNvSpPr txBox="1"/>
            <p:nvPr/>
          </p:nvSpPr>
          <p:spPr>
            <a:xfrm>
              <a:off x="366001" y="1047622"/>
              <a:ext cx="1161422" cy="523270"/>
            </a:xfrm>
            <a:prstGeom prst="rect">
              <a:avLst/>
            </a:prstGeom>
            <a:solidFill>
              <a:srgbClr val="FFDE66"/>
            </a:solidFill>
            <a:ln w="6350">
              <a:solidFill>
                <a:prstClr val="black"/>
              </a:solidFill>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1000" dirty="0">
                  <a:ea typeface="ＭＳ 明朝" panose="02020609040205080304" pitchFamily="17" charset="-128"/>
                </a:rPr>
                <a:t>Key Wrapped Key</a:t>
              </a:r>
              <a:endParaRPr lang="ja-JP" altLang="de-DE" sz="1600" dirty="0">
                <a:ea typeface="ＭＳ 明朝" panose="02020609040205080304" pitchFamily="17" charset="-128"/>
              </a:endParaRPr>
            </a:p>
          </p:txBody>
        </p:sp>
        <p:sp>
          <p:nvSpPr>
            <p:cNvPr id="41" name="Text Box 22"/>
            <p:cNvSpPr txBox="1"/>
            <p:nvPr/>
          </p:nvSpPr>
          <p:spPr>
            <a:xfrm>
              <a:off x="365998" y="1912732"/>
              <a:ext cx="1161423" cy="508082"/>
            </a:xfrm>
            <a:prstGeom prst="rect">
              <a:avLst/>
            </a:prstGeom>
            <a:solidFill>
              <a:srgbClr val="FFDE66"/>
            </a:solidFill>
            <a:ln w="6350">
              <a:solidFill>
                <a:prstClr val="black"/>
              </a:solidFill>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900" dirty="0">
                  <a:ea typeface="ＭＳ 明朝" panose="02020609040205080304" pitchFamily="17" charset="-128"/>
                </a:rPr>
                <a:t>Plain Text</a:t>
              </a:r>
              <a:endParaRPr lang="ja-JP" altLang="de-DE" sz="1400" dirty="0">
                <a:ea typeface="ＭＳ 明朝" panose="02020609040205080304" pitchFamily="17" charset="-128"/>
              </a:endParaRPr>
            </a:p>
          </p:txBody>
        </p:sp>
        <p:sp>
          <p:nvSpPr>
            <p:cNvPr id="42" name="Text Box 22"/>
            <p:cNvSpPr txBox="1"/>
            <p:nvPr/>
          </p:nvSpPr>
          <p:spPr>
            <a:xfrm>
              <a:off x="4830124" y="2011046"/>
              <a:ext cx="866774" cy="429260"/>
            </a:xfrm>
            <a:prstGeom prst="rect">
              <a:avLst/>
            </a:prstGeom>
            <a:solidFill>
              <a:srgbClr val="FFDE66"/>
            </a:solidFill>
            <a:ln w="6350">
              <a:solidFill>
                <a:prstClr val="black"/>
              </a:solidFill>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900" dirty="0">
                  <a:ea typeface="ＭＳ 明朝" panose="02020609040205080304" pitchFamily="17" charset="-128"/>
                </a:rPr>
                <a:t>Encrypted Text</a:t>
              </a:r>
              <a:endParaRPr lang="ja-JP" altLang="de-DE" sz="1400" dirty="0">
                <a:ea typeface="ＭＳ 明朝" panose="02020609040205080304" pitchFamily="17" charset="-128"/>
              </a:endParaRPr>
            </a:p>
          </p:txBody>
        </p:sp>
        <p:sp>
          <p:nvSpPr>
            <p:cNvPr id="43" name="Right Arrow 42"/>
            <p:cNvSpPr/>
            <p:nvPr/>
          </p:nvSpPr>
          <p:spPr>
            <a:xfrm>
              <a:off x="1545737" y="2196370"/>
              <a:ext cx="3220751" cy="87430"/>
            </a:xfrm>
            <a:prstGeom prst="rightArrow">
              <a:avLst/>
            </a:prstGeom>
            <a:solidFill>
              <a:schemeClr val="accent1"/>
            </a:solidFill>
            <a:ln w="25400" cap="flat" cmpd="sng" algn="ctr">
              <a:solidFill>
                <a:schemeClr val="dk2"/>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44" name="Right Arrow 43"/>
            <p:cNvSpPr/>
            <p:nvPr/>
          </p:nvSpPr>
          <p:spPr>
            <a:xfrm rot="5400000" flipV="1">
              <a:off x="3469444" y="1874032"/>
              <a:ext cx="613945" cy="57592"/>
            </a:xfrm>
            <a:prstGeom prst="rightArrow">
              <a:avLst/>
            </a:prstGeom>
            <a:solidFill>
              <a:schemeClr val="accent1"/>
            </a:solidFill>
            <a:ln w="25400" cap="flat" cmpd="sng" algn="ctr">
              <a:solidFill>
                <a:schemeClr val="dk2"/>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45" name="Text Box 22"/>
            <p:cNvSpPr txBox="1"/>
            <p:nvPr/>
          </p:nvSpPr>
          <p:spPr>
            <a:xfrm>
              <a:off x="2998879" y="2225677"/>
              <a:ext cx="1762913" cy="356340"/>
            </a:xfrm>
            <a:prstGeom prst="rect">
              <a:avLst/>
            </a:prstGeom>
            <a:noFill/>
            <a:ln w="6350">
              <a:noFill/>
            </a:ln>
            <a:effectLst/>
          </p:spPr>
          <p:txBody>
            <a:bodyPr rot="0" spcFirstLastPara="0" vert="horz" wrap="square" lIns="0" tIns="0" rIns="0" bIns="0" numCol="1" spcCol="0" rtlCol="0" fromWordArt="0" anchor="ctr" anchorCtr="0" forceAA="0" compatLnSpc="1">
              <a:prstTxWarp prst="textNoShape">
                <a:avLst/>
              </a:prstTxWarp>
              <a:noAutofit/>
            </a:bodyPr>
            <a:lstStyle/>
            <a:p>
              <a:pPr>
                <a:lnSpc>
                  <a:spcPts val="1200"/>
                </a:lnSpc>
                <a:spcAft>
                  <a:spcPts val="0"/>
                </a:spcAft>
              </a:pPr>
              <a:r>
                <a:rPr lang="en-US" sz="900" dirty="0">
                  <a:ea typeface="ＭＳ 明朝" panose="02020609040205080304" pitchFamily="17" charset="-128"/>
                </a:rPr>
                <a:t>Encrypt with plain key</a:t>
              </a:r>
              <a:endParaRPr lang="ja-JP" altLang="de-DE" sz="900" dirty="0">
                <a:ea typeface="ＭＳ 明朝" panose="02020609040205080304" pitchFamily="17" charset="-128"/>
              </a:endParaRPr>
            </a:p>
          </p:txBody>
        </p:sp>
      </p:grpSp>
      <p:grpSp>
        <p:nvGrpSpPr>
          <p:cNvPr id="47" name="Canvas 13"/>
          <p:cNvGrpSpPr/>
          <p:nvPr/>
        </p:nvGrpSpPr>
        <p:grpSpPr>
          <a:xfrm>
            <a:off x="6861648" y="1589042"/>
            <a:ext cx="4620252" cy="1802535"/>
            <a:chOff x="238613" y="22644"/>
            <a:chExt cx="5076093" cy="1483772"/>
          </a:xfrm>
        </p:grpSpPr>
        <p:sp>
          <p:nvSpPr>
            <p:cNvPr id="50" name="Text Box 22"/>
            <p:cNvSpPr txBox="1"/>
            <p:nvPr/>
          </p:nvSpPr>
          <p:spPr>
            <a:xfrm>
              <a:off x="1904998" y="362168"/>
              <a:ext cx="2395914" cy="1144248"/>
            </a:xfrm>
            <a:prstGeom prst="rect">
              <a:avLst/>
            </a:prstGeom>
            <a:solidFill>
              <a:schemeClr val="accent4">
                <a:lumMod val="40000"/>
                <a:lumOff val="60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1200"/>
                </a:lnSpc>
                <a:spcAft>
                  <a:spcPts val="600"/>
                </a:spcAft>
              </a:pPr>
              <a:r>
                <a:rPr lang="en-US" sz="1000" dirty="0">
                  <a:latin typeface="Arial" panose="020B0604020202020204" pitchFamily="34" charset="0"/>
                  <a:ea typeface="ＭＳ 明朝" panose="02020609040205080304" pitchFamily="17" charset="-128"/>
                </a:rPr>
                <a:t>SCE</a:t>
              </a:r>
              <a:endParaRPr lang="ja-JP" altLang="de-DE" sz="1600" dirty="0">
                <a:latin typeface="Arial" panose="020B0604020202020204" pitchFamily="34" charset="0"/>
                <a:ea typeface="ＭＳ 明朝" panose="02020609040205080304" pitchFamily="17" charset="-128"/>
              </a:endParaRPr>
            </a:p>
          </p:txBody>
        </p:sp>
        <p:sp>
          <p:nvSpPr>
            <p:cNvPr id="52" name="Text Box 22"/>
            <p:cNvSpPr txBox="1"/>
            <p:nvPr/>
          </p:nvSpPr>
          <p:spPr>
            <a:xfrm>
              <a:off x="2026324" y="994529"/>
              <a:ext cx="902988" cy="452798"/>
            </a:xfrm>
            <a:prstGeom prst="rect">
              <a:avLst/>
            </a:prstGeom>
            <a:solidFill>
              <a:srgbClr val="FFDE66"/>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1000" dirty="0">
                  <a:latin typeface="Arial" panose="020B0604020202020204" pitchFamily="34" charset="0"/>
                  <a:ea typeface="ＭＳ 明朝" panose="02020609040205080304" pitchFamily="17" charset="-128"/>
                </a:rPr>
                <a:t>RNG (Generate plain key)</a:t>
              </a:r>
              <a:endParaRPr lang="ja-JP" altLang="de-DE" sz="1600" dirty="0">
                <a:latin typeface="Arial" panose="020B0604020202020204" pitchFamily="34" charset="0"/>
                <a:ea typeface="ＭＳ 明朝" panose="02020609040205080304" pitchFamily="17" charset="-128"/>
              </a:endParaRPr>
            </a:p>
          </p:txBody>
        </p:sp>
        <p:sp>
          <p:nvSpPr>
            <p:cNvPr id="53" name="Text Box 22"/>
            <p:cNvSpPr txBox="1"/>
            <p:nvPr/>
          </p:nvSpPr>
          <p:spPr>
            <a:xfrm>
              <a:off x="4447734" y="1052429"/>
              <a:ext cx="866972" cy="413645"/>
            </a:xfrm>
            <a:prstGeom prst="rect">
              <a:avLst/>
            </a:prstGeom>
            <a:solidFill>
              <a:srgbClr val="FFDE66"/>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1000" dirty="0">
                  <a:latin typeface="Arial" panose="020B0604020202020204" pitchFamily="34" charset="0"/>
                  <a:ea typeface="ＭＳ 明朝" panose="02020609040205080304" pitchFamily="17" charset="-128"/>
                </a:rPr>
                <a:t>Key Wrapped Key</a:t>
              </a:r>
              <a:endParaRPr lang="ja-JP" altLang="de-DE" sz="1600" dirty="0">
                <a:latin typeface="Arial" panose="020B0604020202020204" pitchFamily="34" charset="0"/>
                <a:ea typeface="ＭＳ 明朝" panose="02020609040205080304" pitchFamily="17" charset="-128"/>
              </a:endParaRPr>
            </a:p>
          </p:txBody>
        </p:sp>
        <p:sp>
          <p:nvSpPr>
            <p:cNvPr id="54" name="Text Box 22"/>
            <p:cNvSpPr txBox="1"/>
            <p:nvPr/>
          </p:nvSpPr>
          <p:spPr>
            <a:xfrm>
              <a:off x="2660738" y="419195"/>
              <a:ext cx="1294250" cy="382053"/>
            </a:xfrm>
            <a:prstGeom prst="rect">
              <a:avLst/>
            </a:prstGeom>
            <a:solidFill>
              <a:srgbClr val="FFDE66"/>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en-US" sz="1000" dirty="0">
                  <a:latin typeface="Arial" panose="020B0604020202020204" pitchFamily="34" charset="0"/>
                  <a:ea typeface="ＭＳ 明朝" panose="02020609040205080304" pitchFamily="17" charset="-128"/>
                </a:rPr>
                <a:t>HRK </a:t>
              </a:r>
            </a:p>
            <a:p>
              <a:pPr algn="ctr">
                <a:spcAft>
                  <a:spcPts val="0"/>
                </a:spcAft>
              </a:pPr>
              <a:r>
                <a:rPr lang="en-US" sz="1000" dirty="0">
                  <a:latin typeface="Arial" panose="020B0604020202020204" pitchFamily="34" charset="0"/>
                  <a:ea typeface="ＭＳ 明朝" panose="02020609040205080304" pitchFamily="17" charset="-128"/>
                </a:rPr>
                <a:t>(Hidden Root Key)</a:t>
              </a:r>
              <a:endParaRPr lang="ja-JP" altLang="de-DE" sz="1600" dirty="0">
                <a:latin typeface="Arial" panose="020B0604020202020204" pitchFamily="34" charset="0"/>
                <a:ea typeface="ＭＳ 明朝" panose="02020609040205080304" pitchFamily="17" charset="-128"/>
              </a:endParaRPr>
            </a:p>
          </p:txBody>
        </p:sp>
        <p:sp>
          <p:nvSpPr>
            <p:cNvPr id="56" name="Right Arrow 55"/>
            <p:cNvSpPr/>
            <p:nvPr/>
          </p:nvSpPr>
          <p:spPr>
            <a:xfrm>
              <a:off x="2939800" y="1228734"/>
              <a:ext cx="1490350" cy="70938"/>
            </a:xfrm>
            <a:prstGeom prst="rightArrow">
              <a:avLst/>
            </a:prstGeom>
            <a:ln w="25400" cap="flat" cmpd="sng" algn="ctr">
              <a:solidFill>
                <a:schemeClr val="dk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57" name="Right Arrow 56"/>
            <p:cNvSpPr/>
            <p:nvPr/>
          </p:nvSpPr>
          <p:spPr>
            <a:xfrm rot="5400000">
              <a:off x="3109989" y="997730"/>
              <a:ext cx="411480" cy="64135"/>
            </a:xfrm>
            <a:prstGeom prst="rightArrow">
              <a:avLst/>
            </a:prstGeom>
            <a:ln w="25400" cap="flat" cmpd="sng" algn="ctr">
              <a:solidFill>
                <a:schemeClr val="dk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latin typeface="Calibri" panose="020F0502020204030204" pitchFamily="34" charset="0"/>
              </a:endParaRPr>
            </a:p>
          </p:txBody>
        </p:sp>
        <p:sp>
          <p:nvSpPr>
            <p:cNvPr id="59" name="Text Box 22"/>
            <p:cNvSpPr txBox="1"/>
            <p:nvPr/>
          </p:nvSpPr>
          <p:spPr>
            <a:xfrm>
              <a:off x="3461177" y="953687"/>
              <a:ext cx="692639" cy="14639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nSpc>
                  <a:spcPts val="1200"/>
                </a:lnSpc>
                <a:spcAft>
                  <a:spcPts val="0"/>
                </a:spcAft>
              </a:pPr>
              <a:r>
                <a:rPr lang="en-US" sz="900" dirty="0">
                  <a:latin typeface="Arial" panose="020B0604020202020204" pitchFamily="34" charset="0"/>
                  <a:ea typeface="ＭＳ 明朝" panose="02020609040205080304" pitchFamily="17" charset="-128"/>
                </a:rPr>
                <a:t>Encrypted with HRK</a:t>
              </a:r>
              <a:endParaRPr lang="ja-JP" altLang="de-DE" sz="900" dirty="0">
                <a:latin typeface="Arial" panose="020B0604020202020204" pitchFamily="34" charset="0"/>
                <a:ea typeface="ＭＳ 明朝" panose="02020609040205080304" pitchFamily="17" charset="-128"/>
              </a:endParaRPr>
            </a:p>
          </p:txBody>
        </p:sp>
        <p:sp>
          <p:nvSpPr>
            <p:cNvPr id="63" name="Text Box 22"/>
            <p:cNvSpPr txBox="1"/>
            <p:nvPr/>
          </p:nvSpPr>
          <p:spPr>
            <a:xfrm>
              <a:off x="238613" y="22644"/>
              <a:ext cx="2162909"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nSpc>
                  <a:spcPts val="1200"/>
                </a:lnSpc>
                <a:spcAft>
                  <a:spcPts val="0"/>
                </a:spcAft>
              </a:pPr>
              <a:r>
                <a:rPr lang="en-US" sz="1200" dirty="0">
                  <a:latin typeface="Arial" panose="020B0604020202020204" pitchFamily="34" charset="0"/>
                  <a:ea typeface="ＭＳ 明朝" panose="02020609040205080304" pitchFamily="17" charset="-128"/>
                </a:rPr>
                <a:t>Generate Encrypted Key</a:t>
              </a:r>
              <a:endParaRPr lang="ja-JP" altLang="de-DE" sz="1200" dirty="0">
                <a:latin typeface="Arial" panose="020B0604020202020204" pitchFamily="34" charset="0"/>
                <a:ea typeface="ＭＳ 明朝" panose="02020609040205080304" pitchFamily="17" charset="-128"/>
              </a:endParaRPr>
            </a:p>
          </p:txBody>
        </p:sp>
      </p:grpSp>
      <p:sp>
        <p:nvSpPr>
          <p:cNvPr id="46" name="Content Placeholder 1"/>
          <p:cNvSpPr>
            <a:spLocks noGrp="1"/>
          </p:cNvSpPr>
          <p:nvPr>
            <p:ph sz="quarter" idx="11"/>
          </p:nvPr>
        </p:nvSpPr>
        <p:spPr>
          <a:xfrm>
            <a:off x="1080000" y="1803653"/>
            <a:ext cx="5520056" cy="3767891"/>
          </a:xfrm>
          <a:prstGeom prst="rect">
            <a:avLst/>
          </a:prstGeom>
        </p:spPr>
        <p:txBody>
          <a:bodyPr/>
          <a:lstStyle/>
          <a:p>
            <a:pPr marL="285744" indent="-285744">
              <a:lnSpc>
                <a:spcPct val="125000"/>
              </a:lnSpc>
              <a:spcAft>
                <a:spcPts val="600"/>
              </a:spcAft>
            </a:pPr>
            <a:r>
              <a:rPr lang="en-US" dirty="0"/>
              <a:t>AES Key Wrapping Interface APIs</a:t>
            </a:r>
          </a:p>
          <a:p>
            <a:pPr marL="920734" lvl="2" indent="-285750" fontAlgn="base">
              <a:spcBef>
                <a:spcPts val="300"/>
              </a:spcBef>
              <a:buClr>
                <a:schemeClr val="dk2"/>
              </a:buClr>
              <a:buFont typeface="Symbol" panose="05050102010706020507" pitchFamily="18" charset="2"/>
              <a:buChar char="-"/>
            </a:pPr>
            <a:r>
              <a:rPr lang="en-US" sz="1400" dirty="0"/>
              <a:t>Generate key-wrapped AES key</a:t>
            </a:r>
          </a:p>
          <a:p>
            <a:pPr marL="920734" lvl="2" indent="-285750" fontAlgn="base">
              <a:spcBef>
                <a:spcPts val="300"/>
              </a:spcBef>
              <a:buClr>
                <a:schemeClr val="dk2"/>
              </a:buClr>
              <a:buFont typeface="Symbol" panose="05050102010706020507" pitchFamily="18" charset="2"/>
              <a:buChar char="-"/>
            </a:pPr>
            <a:r>
              <a:rPr lang="en-US" sz="1400" dirty="0"/>
              <a:t>Encrypt data using key-wrapped AES key</a:t>
            </a:r>
          </a:p>
          <a:p>
            <a:pPr marL="920734" lvl="2" indent="-285750" fontAlgn="base">
              <a:spcBef>
                <a:spcPts val="300"/>
              </a:spcBef>
              <a:buClr>
                <a:schemeClr val="dk2"/>
              </a:buClr>
              <a:buFont typeface="Symbol" panose="05050102010706020507" pitchFamily="18" charset="2"/>
              <a:buChar char="-"/>
            </a:pPr>
            <a:r>
              <a:rPr lang="en-US" sz="1400" dirty="0"/>
              <a:t>Decrypt data using key-wrapped AES key</a:t>
            </a:r>
          </a:p>
          <a:p>
            <a:pPr marL="285744" indent="-285744">
              <a:lnSpc>
                <a:spcPct val="125000"/>
              </a:lnSpc>
              <a:spcAft>
                <a:spcPts val="600"/>
              </a:spcAft>
            </a:pPr>
            <a:r>
              <a:rPr lang="en-US" altLang="ja-JP" dirty="0"/>
              <a:t>RSA Key Wrapping Interface APIs</a:t>
            </a:r>
          </a:p>
          <a:p>
            <a:pPr marL="920734" lvl="2" indent="-285750" fontAlgn="base">
              <a:spcBef>
                <a:spcPts val="300"/>
              </a:spcBef>
              <a:buClr>
                <a:schemeClr val="dk2"/>
              </a:buClr>
              <a:buFont typeface="Symbol" panose="05050102010706020507" pitchFamily="18" charset="2"/>
              <a:buChar char="-"/>
            </a:pPr>
            <a:r>
              <a:rPr lang="en-US" altLang="ja-JP" sz="1400" dirty="0"/>
              <a:t>Generate RSA key-pair, key-wrap private key</a:t>
            </a:r>
          </a:p>
          <a:p>
            <a:pPr marL="920734" lvl="2" indent="-285750" fontAlgn="base">
              <a:spcBef>
                <a:spcPts val="300"/>
              </a:spcBef>
              <a:buClr>
                <a:schemeClr val="dk2"/>
              </a:buClr>
              <a:buFont typeface="Symbol" panose="05050102010706020507" pitchFamily="18" charset="2"/>
              <a:buChar char="-"/>
            </a:pPr>
            <a:r>
              <a:rPr lang="en-US" altLang="ja-JP" sz="1400" dirty="0"/>
              <a:t>Verify/Encrypt data using RSA public key</a:t>
            </a:r>
          </a:p>
          <a:p>
            <a:pPr marL="920734" lvl="2" indent="-285750" fontAlgn="base">
              <a:spcBef>
                <a:spcPts val="300"/>
              </a:spcBef>
              <a:buClr>
                <a:schemeClr val="dk2"/>
              </a:buClr>
              <a:buFont typeface="Symbol" panose="05050102010706020507" pitchFamily="18" charset="2"/>
              <a:buChar char="-"/>
            </a:pPr>
            <a:r>
              <a:rPr lang="en-US" altLang="ja-JP" sz="1400" dirty="0"/>
              <a:t>Sign/Decrypt data using key-wrapped RSA private key</a:t>
            </a:r>
          </a:p>
          <a:p>
            <a:pPr marL="920734" lvl="2" indent="-285750" fontAlgn="base">
              <a:spcBef>
                <a:spcPts val="300"/>
              </a:spcBef>
              <a:buClr>
                <a:schemeClr val="dk2"/>
              </a:buClr>
              <a:buFont typeface="Symbol" panose="05050102010706020507" pitchFamily="18" charset="2"/>
              <a:buChar char="-"/>
            </a:pPr>
            <a:endParaRPr lang="en-US" altLang="ja-JP" sz="1400" dirty="0"/>
          </a:p>
          <a:p>
            <a:pPr marL="285744" indent="-285744">
              <a:lnSpc>
                <a:spcPct val="125000"/>
              </a:lnSpc>
              <a:spcAft>
                <a:spcPts val="600"/>
              </a:spcAft>
            </a:pPr>
            <a:r>
              <a:rPr lang="en-US" dirty="0"/>
              <a:t>Wrapped Key can be stored in non secure storage</a:t>
            </a:r>
          </a:p>
          <a:p>
            <a:pPr marL="285744" indent="-285744">
              <a:lnSpc>
                <a:spcPct val="125000"/>
              </a:lnSpc>
              <a:spcAft>
                <a:spcPts val="600"/>
              </a:spcAft>
            </a:pPr>
            <a:r>
              <a:rPr lang="en-US" dirty="0"/>
              <a:t>The wrapped key is only valid on the device that wrapped</a:t>
            </a:r>
          </a:p>
          <a:p>
            <a:pPr marL="285744" indent="-285744">
              <a:lnSpc>
                <a:spcPct val="125000"/>
              </a:lnSpc>
              <a:spcAft>
                <a:spcPts val="600"/>
              </a:spcAft>
            </a:pPr>
            <a:endParaRPr lang="en-US" dirty="0"/>
          </a:p>
        </p:txBody>
      </p:sp>
    </p:spTree>
    <p:extLst>
      <p:ext uri="{BB962C8B-B14F-4D97-AF65-F5344CB8AC3E}">
        <p14:creationId xmlns:p14="http://schemas.microsoft.com/office/powerpoint/2010/main" val="70409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928534" y="1515220"/>
            <a:ext cx="4608687" cy="460868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587522" y="2121997"/>
            <a:ext cx="3290710" cy="329071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storage schemes</a:t>
            </a:r>
          </a:p>
        </p:txBody>
      </p:sp>
      <p:sp>
        <p:nvSpPr>
          <p:cNvPr id="4" name="Oval 3"/>
          <p:cNvSpPr/>
          <p:nvPr/>
        </p:nvSpPr>
        <p:spPr>
          <a:xfrm>
            <a:off x="5449944" y="2943729"/>
            <a:ext cx="1565867" cy="1565867"/>
          </a:xfrm>
          <a:prstGeom prst="ellipse">
            <a:avLst/>
          </a:prstGeom>
          <a:solidFill>
            <a:schemeClr val="accent3">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770032" y="3064709"/>
            <a:ext cx="925688" cy="369332"/>
          </a:xfrm>
          <a:prstGeom prst="rect">
            <a:avLst/>
          </a:prstGeom>
          <a:noFill/>
        </p:spPr>
        <p:txBody>
          <a:bodyPr wrap="square" rtlCol="0">
            <a:spAutoFit/>
          </a:bodyPr>
          <a:lstStyle/>
          <a:p>
            <a:pPr algn="ctr"/>
            <a:r>
              <a:rPr lang="en-US" b="1" dirty="0">
                <a:solidFill>
                  <a:schemeClr val="bg1"/>
                </a:solidFill>
              </a:rPr>
              <a:t>SCE</a:t>
            </a:r>
          </a:p>
        </p:txBody>
      </p:sp>
      <p:sp>
        <p:nvSpPr>
          <p:cNvPr id="8" name="TextBox 7"/>
          <p:cNvSpPr txBox="1"/>
          <p:nvPr/>
        </p:nvSpPr>
        <p:spPr>
          <a:xfrm>
            <a:off x="5515327" y="2197933"/>
            <a:ext cx="1435098" cy="646331"/>
          </a:xfrm>
          <a:prstGeom prst="rect">
            <a:avLst/>
          </a:prstGeom>
          <a:noFill/>
        </p:spPr>
        <p:txBody>
          <a:bodyPr wrap="square" rtlCol="0">
            <a:spAutoFit/>
          </a:bodyPr>
          <a:lstStyle/>
          <a:p>
            <a:pPr algn="ctr"/>
            <a:r>
              <a:rPr lang="en-US" b="1" dirty="0">
                <a:solidFill>
                  <a:schemeClr val="bg1"/>
                </a:solidFill>
              </a:rPr>
              <a:t>MPU Protected</a:t>
            </a:r>
          </a:p>
        </p:txBody>
      </p:sp>
      <p:sp>
        <p:nvSpPr>
          <p:cNvPr id="9" name="TextBox 8"/>
          <p:cNvSpPr txBox="1"/>
          <p:nvPr/>
        </p:nvSpPr>
        <p:spPr>
          <a:xfrm>
            <a:off x="5445533" y="1614609"/>
            <a:ext cx="1574687" cy="369332"/>
          </a:xfrm>
          <a:prstGeom prst="rect">
            <a:avLst/>
          </a:prstGeom>
          <a:noFill/>
        </p:spPr>
        <p:txBody>
          <a:bodyPr wrap="square" rtlCol="0">
            <a:spAutoFit/>
          </a:bodyPr>
          <a:lstStyle/>
          <a:p>
            <a:pPr algn="ctr"/>
            <a:r>
              <a:rPr lang="en-US" b="1">
                <a:solidFill>
                  <a:schemeClr val="bg1"/>
                </a:solidFill>
              </a:rPr>
              <a:t>Unprotected</a:t>
            </a:r>
            <a:endParaRPr lang="en-US" b="1" dirty="0">
              <a:solidFill>
                <a:schemeClr val="bg1"/>
              </a:solidFill>
            </a:endParaRPr>
          </a:p>
        </p:txBody>
      </p:sp>
      <p:pic>
        <p:nvPicPr>
          <p:cNvPr id="14" name="Picture 13"/>
          <p:cNvPicPr>
            <a:picLocks noChangeAspect="1"/>
          </p:cNvPicPr>
          <p:nvPr/>
        </p:nvPicPr>
        <p:blipFill>
          <a:blip r:embed="rId2"/>
          <a:stretch>
            <a:fillRect/>
          </a:stretch>
        </p:blipFill>
        <p:spPr>
          <a:xfrm>
            <a:off x="5906796" y="3379720"/>
            <a:ext cx="655962" cy="765289"/>
          </a:xfrm>
          <a:prstGeom prst="rect">
            <a:avLst/>
          </a:prstGeom>
        </p:spPr>
      </p:pic>
      <p:pic>
        <p:nvPicPr>
          <p:cNvPr id="15" name="Picture 14"/>
          <p:cNvPicPr>
            <a:picLocks noChangeAspect="1"/>
          </p:cNvPicPr>
          <p:nvPr/>
        </p:nvPicPr>
        <p:blipFill>
          <a:blip r:embed="rId3"/>
          <a:stretch>
            <a:fillRect/>
          </a:stretch>
        </p:blipFill>
        <p:spPr>
          <a:xfrm>
            <a:off x="4671773" y="3685464"/>
            <a:ext cx="650235" cy="650235"/>
          </a:xfrm>
          <a:prstGeom prst="rect">
            <a:avLst/>
          </a:prstGeom>
        </p:spPr>
      </p:pic>
      <p:grpSp>
        <p:nvGrpSpPr>
          <p:cNvPr id="25" name="Group 24"/>
          <p:cNvGrpSpPr/>
          <p:nvPr/>
        </p:nvGrpSpPr>
        <p:grpSpPr>
          <a:xfrm>
            <a:off x="6404035" y="3263144"/>
            <a:ext cx="739712" cy="699321"/>
            <a:chOff x="8459774" y="3286848"/>
            <a:chExt cx="739712" cy="699321"/>
          </a:xfrm>
        </p:grpSpPr>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29886">
              <a:off x="8783328" y="3286848"/>
              <a:ext cx="416158" cy="416158"/>
            </a:xfrm>
            <a:prstGeom prst="rect">
              <a:avLst/>
            </a:prstGeom>
          </p:spPr>
        </p:pic>
        <p:sp>
          <p:nvSpPr>
            <p:cNvPr id="22" name="Rectangle 21"/>
            <p:cNvSpPr/>
            <p:nvPr/>
          </p:nvSpPr>
          <p:spPr>
            <a:xfrm>
              <a:off x="8459774" y="3402845"/>
              <a:ext cx="531633" cy="58332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95204" y="3476632"/>
            <a:ext cx="417663" cy="417663"/>
          </a:xfrm>
          <a:prstGeom prst="rect">
            <a:avLst/>
          </a:prstGeom>
        </p:spPr>
      </p:pic>
      <p:grpSp>
        <p:nvGrpSpPr>
          <p:cNvPr id="37" name="Group 36"/>
          <p:cNvGrpSpPr/>
          <p:nvPr/>
        </p:nvGrpSpPr>
        <p:grpSpPr>
          <a:xfrm>
            <a:off x="1788937" y="2330076"/>
            <a:ext cx="3458870" cy="1350731"/>
            <a:chOff x="840670" y="2298880"/>
            <a:chExt cx="3458870" cy="1350731"/>
          </a:xfrm>
        </p:grpSpPr>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1877" y="3231948"/>
              <a:ext cx="417663" cy="417663"/>
            </a:xfrm>
            <a:prstGeom prst="rect">
              <a:avLst/>
            </a:prstGeom>
          </p:spPr>
        </p:pic>
        <p:grpSp>
          <p:nvGrpSpPr>
            <p:cNvPr id="33" name="Group 32"/>
            <p:cNvGrpSpPr/>
            <p:nvPr/>
          </p:nvGrpSpPr>
          <p:grpSpPr>
            <a:xfrm>
              <a:off x="840670" y="2298880"/>
              <a:ext cx="1646061" cy="1141147"/>
              <a:chOff x="406400" y="2090801"/>
              <a:chExt cx="1646061" cy="1141147"/>
            </a:xfrm>
          </p:grpSpPr>
          <p:sp>
            <p:nvSpPr>
              <p:cNvPr id="32" name="Rounded Rectangle 31"/>
              <p:cNvSpPr/>
              <p:nvPr/>
            </p:nvSpPr>
            <p:spPr>
              <a:xfrm>
                <a:off x="406400" y="2090801"/>
                <a:ext cx="1646061" cy="1141147"/>
              </a:xfrm>
              <a:prstGeom prst="roundRect">
                <a:avLst/>
              </a:prstGeom>
              <a:gradFill flip="none" rotWithShape="1">
                <a:gsLst>
                  <a:gs pos="0">
                    <a:srgbClr val="EDC383">
                      <a:shade val="30000"/>
                      <a:satMod val="115000"/>
                    </a:srgbClr>
                  </a:gs>
                  <a:gs pos="50000">
                    <a:srgbClr val="EDC383">
                      <a:shade val="67500"/>
                      <a:satMod val="115000"/>
                    </a:srgbClr>
                  </a:gs>
                  <a:gs pos="100000">
                    <a:srgbClr val="EDC383">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53204" y="2199709"/>
                <a:ext cx="1535289" cy="923330"/>
              </a:xfrm>
              <a:prstGeom prst="rect">
                <a:avLst/>
              </a:prstGeom>
              <a:noFill/>
            </p:spPr>
            <p:txBody>
              <a:bodyPr wrap="square" rtlCol="0">
                <a:spAutoFit/>
              </a:bodyPr>
              <a:lstStyle/>
              <a:p>
                <a:pPr algn="ctr"/>
                <a:r>
                  <a:rPr lang="en-US" dirty="0"/>
                  <a:t>Raw Key in protected memory</a:t>
                </a:r>
              </a:p>
            </p:txBody>
          </p:sp>
        </p:grpSp>
        <p:cxnSp>
          <p:nvCxnSpPr>
            <p:cNvPr id="35" name="Straight Connector 34"/>
            <p:cNvCxnSpPr>
              <a:endCxn id="12" idx="1"/>
            </p:cNvCxnSpPr>
            <p:nvPr/>
          </p:nvCxnSpPr>
          <p:spPr>
            <a:xfrm>
              <a:off x="2486731" y="2791552"/>
              <a:ext cx="1395146" cy="649228"/>
            </a:xfrm>
            <a:prstGeom prst="line">
              <a:avLst/>
            </a:prstGeom>
            <a:ln w="38100">
              <a:solidFill>
                <a:srgbClr val="EDC383"/>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4061" y="5468087"/>
            <a:ext cx="417663" cy="417663"/>
          </a:xfrm>
          <a:prstGeom prst="rect">
            <a:avLst/>
          </a:prstGeom>
        </p:spPr>
      </p:pic>
      <p:grpSp>
        <p:nvGrpSpPr>
          <p:cNvPr id="48" name="Group 47"/>
          <p:cNvGrpSpPr/>
          <p:nvPr/>
        </p:nvGrpSpPr>
        <p:grpSpPr>
          <a:xfrm>
            <a:off x="6669851" y="4460569"/>
            <a:ext cx="3665266" cy="1440288"/>
            <a:chOff x="-1171274" y="2298880"/>
            <a:chExt cx="3665266" cy="1440288"/>
          </a:xfrm>
        </p:grpSpPr>
        <p:grpSp>
          <p:nvGrpSpPr>
            <p:cNvPr id="49" name="Group 48"/>
            <p:cNvGrpSpPr/>
            <p:nvPr/>
          </p:nvGrpSpPr>
          <p:grpSpPr>
            <a:xfrm>
              <a:off x="833408" y="2298880"/>
              <a:ext cx="1660584" cy="1141147"/>
              <a:chOff x="399138" y="2090801"/>
              <a:chExt cx="1660584" cy="1141147"/>
            </a:xfrm>
          </p:grpSpPr>
          <p:sp>
            <p:nvSpPr>
              <p:cNvPr id="51" name="Rounded Rectangle 50"/>
              <p:cNvSpPr/>
              <p:nvPr/>
            </p:nvSpPr>
            <p:spPr>
              <a:xfrm>
                <a:off x="406400" y="2090801"/>
                <a:ext cx="1646061" cy="1141147"/>
              </a:xfrm>
              <a:prstGeom prst="roundRect">
                <a:avLst/>
              </a:prstGeom>
              <a:gradFill flip="none" rotWithShape="1">
                <a:gsLst>
                  <a:gs pos="0">
                    <a:srgbClr val="EDC383">
                      <a:shade val="30000"/>
                      <a:satMod val="115000"/>
                    </a:srgbClr>
                  </a:gs>
                  <a:gs pos="50000">
                    <a:srgbClr val="EDC383">
                      <a:shade val="67500"/>
                      <a:satMod val="115000"/>
                    </a:srgbClr>
                  </a:gs>
                  <a:gs pos="100000">
                    <a:srgbClr val="EDC383">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138" y="2174974"/>
                <a:ext cx="1660584" cy="923330"/>
              </a:xfrm>
              <a:prstGeom prst="rect">
                <a:avLst/>
              </a:prstGeom>
              <a:noFill/>
            </p:spPr>
            <p:txBody>
              <a:bodyPr wrap="square" rtlCol="0">
                <a:spAutoFit/>
              </a:bodyPr>
              <a:lstStyle/>
              <a:p>
                <a:pPr algn="ctr"/>
                <a:r>
                  <a:rPr lang="en-US" dirty="0"/>
                  <a:t>Raw Key is generated from TRNG</a:t>
                </a:r>
              </a:p>
            </p:txBody>
          </p:sp>
        </p:grpSp>
        <p:cxnSp>
          <p:nvCxnSpPr>
            <p:cNvPr id="50" name="Straight Connector 49"/>
            <p:cNvCxnSpPr/>
            <p:nvPr/>
          </p:nvCxnSpPr>
          <p:spPr>
            <a:xfrm flipH="1">
              <a:off x="-1171274" y="3390556"/>
              <a:ext cx="2058748" cy="348612"/>
            </a:xfrm>
            <a:prstGeom prst="line">
              <a:avLst/>
            </a:prstGeom>
            <a:ln w="38100">
              <a:solidFill>
                <a:srgbClr val="EDC383"/>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6758314" y="1379198"/>
            <a:ext cx="4085177" cy="1768164"/>
            <a:chOff x="-772300" y="2298880"/>
            <a:chExt cx="4085177" cy="1768164"/>
          </a:xfrm>
        </p:grpSpPr>
        <p:grpSp>
          <p:nvGrpSpPr>
            <p:cNvPr id="42" name="Group 41"/>
            <p:cNvGrpSpPr/>
            <p:nvPr/>
          </p:nvGrpSpPr>
          <p:grpSpPr>
            <a:xfrm>
              <a:off x="840670" y="2298880"/>
              <a:ext cx="2472207" cy="1443550"/>
              <a:chOff x="406400" y="2090801"/>
              <a:chExt cx="2472207" cy="1443550"/>
            </a:xfrm>
          </p:grpSpPr>
          <p:sp>
            <p:nvSpPr>
              <p:cNvPr id="44" name="Rounded Rectangle 43"/>
              <p:cNvSpPr/>
              <p:nvPr/>
            </p:nvSpPr>
            <p:spPr>
              <a:xfrm>
                <a:off x="406400" y="2090801"/>
                <a:ext cx="2472207" cy="1443550"/>
              </a:xfrm>
              <a:prstGeom prst="roundRect">
                <a:avLst/>
              </a:prstGeom>
              <a:gradFill flip="none" rotWithShape="1">
                <a:gsLst>
                  <a:gs pos="0">
                    <a:srgbClr val="EDC383">
                      <a:shade val="30000"/>
                      <a:satMod val="115000"/>
                    </a:srgbClr>
                  </a:gs>
                  <a:gs pos="50000">
                    <a:srgbClr val="EDC383">
                      <a:shade val="67500"/>
                      <a:satMod val="115000"/>
                    </a:srgbClr>
                  </a:gs>
                  <a:gs pos="100000">
                    <a:srgbClr val="EDC383">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3204" y="2199709"/>
                <a:ext cx="2308194" cy="1015663"/>
              </a:xfrm>
              <a:prstGeom prst="rect">
                <a:avLst/>
              </a:prstGeom>
              <a:noFill/>
            </p:spPr>
            <p:txBody>
              <a:bodyPr wrap="square" rtlCol="0">
                <a:spAutoFit/>
              </a:bodyPr>
              <a:lstStyle/>
              <a:p>
                <a:pPr algn="ctr"/>
                <a:r>
                  <a:rPr lang="en-US" dirty="0"/>
                  <a:t>SCE wraps key with its unique key</a:t>
                </a:r>
              </a:p>
              <a:p>
                <a:pPr marL="285750" indent="-285750">
                  <a:buFont typeface="Arial" panose="020B0604020202020204" pitchFamily="34" charset="0"/>
                  <a:buChar char="•"/>
                </a:pPr>
                <a:r>
                  <a:rPr lang="en-US" sz="1200" dirty="0"/>
                  <a:t>Key Generation</a:t>
                </a:r>
              </a:p>
              <a:p>
                <a:pPr marL="285750" indent="-285750">
                  <a:buFont typeface="Arial" panose="020B0604020202020204" pitchFamily="34" charset="0"/>
                  <a:buChar char="•"/>
                </a:pPr>
                <a:r>
                  <a:rPr lang="en-US" sz="1200" dirty="0"/>
                  <a:t>Secure Key Injection</a:t>
                </a:r>
              </a:p>
            </p:txBody>
          </p:sp>
        </p:grpSp>
        <p:cxnSp>
          <p:nvCxnSpPr>
            <p:cNvPr id="43" name="Straight Connector 42"/>
            <p:cNvCxnSpPr/>
            <p:nvPr/>
          </p:nvCxnSpPr>
          <p:spPr>
            <a:xfrm flipH="1">
              <a:off x="-772300" y="3390556"/>
              <a:ext cx="1659774" cy="676488"/>
            </a:xfrm>
            <a:prstGeom prst="line">
              <a:avLst/>
            </a:prstGeom>
            <a:ln w="38100">
              <a:solidFill>
                <a:srgbClr val="EDC383"/>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926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1.04167E-6 -1.85185E-6 L 0.12253 0.00255 " pathEditMode="relative" rAng="0" ptsTypes="AA">
                                      <p:cBhvr>
                                        <p:cTn id="29" dur="2000" fill="hold"/>
                                        <p:tgtEl>
                                          <p:spTgt spid="25"/>
                                        </p:tgtEl>
                                        <p:attrNameLst>
                                          <p:attrName>ppt_x</p:attrName>
                                          <p:attrName>ppt_y</p:attrName>
                                        </p:attrNameLst>
                                      </p:cBhvr>
                                      <p:rCtr x="6120" y="116"/>
                                    </p:animMotion>
                                  </p:childTnLst>
                                </p:cTn>
                              </p:par>
                              <p:par>
                                <p:cTn id="30" presetID="42" presetClass="path" presetSubtype="0" accel="50000" decel="50000" fill="hold" nodeType="withEffect">
                                  <p:stCondLst>
                                    <p:cond delay="0"/>
                                  </p:stCondLst>
                                  <p:childTnLst>
                                    <p:animMotion origin="layout" path="M 2.08333E-7 1.48148E-6 L 0.11628 -0.00046 " pathEditMode="relative" rAng="0" ptsTypes="AA">
                                      <p:cBhvr>
                                        <p:cTn id="31" dur="2000" fill="hold"/>
                                        <p:tgtEl>
                                          <p:spTgt spid="24"/>
                                        </p:tgtEl>
                                        <p:attrNameLst>
                                          <p:attrName>ppt_x</p:attrName>
                                          <p:attrName>ppt_y</p:attrName>
                                        </p:attrNameLst>
                                      </p:cBhvr>
                                      <p:rCtr x="5807" y="-23"/>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2.91667E-6 2.22222E-6 L 2.91667E-6 -0.10417 " pathEditMode="relative" rAng="0" ptsTypes="AA">
                                      <p:cBhvr>
                                        <p:cTn id="43" dur="2000" fill="hold"/>
                                        <p:tgtEl>
                                          <p:spTgt spid="16"/>
                                        </p:tgtEl>
                                        <p:attrNameLst>
                                          <p:attrName>ppt_x</p:attrName>
                                          <p:attrName>ppt_y</p:attrName>
                                        </p:attrNameLst>
                                      </p:cBhvr>
                                      <p:rCtr x="0" y="-5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999" y="936000"/>
            <a:ext cx="10800895" cy="443198"/>
          </a:xfrm>
        </p:spPr>
        <p:txBody>
          <a:bodyPr/>
          <a:lstStyle/>
          <a:p>
            <a:r>
              <a:rPr kumimoji="1" lang="en-US" altLang="ja-JP" dirty="0"/>
              <a:t>Security components in synergy</a:t>
            </a:r>
            <a:endParaRPr kumimoji="1" lang="ja-JP" altLang="en-US" dirty="0"/>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16</a:t>
            </a:fld>
            <a:endParaRPr lang="de-DE" dirty="0"/>
          </a:p>
        </p:txBody>
      </p:sp>
      <p:sp>
        <p:nvSpPr>
          <p:cNvPr id="7" name="Rectangle 31"/>
          <p:cNvSpPr/>
          <p:nvPr/>
        </p:nvSpPr>
        <p:spPr>
          <a:xfrm>
            <a:off x="6705880" y="2089429"/>
            <a:ext cx="4665722" cy="547107"/>
          </a:xfrm>
          <a:prstGeom prst="roundRect">
            <a:avLst>
              <a:gd name="adj" fmla="val 1868"/>
            </a:avLst>
          </a:prstGeom>
          <a:solidFill>
            <a:schemeClr val="accent5">
              <a:lumMod val="60000"/>
              <a:lumOff val="4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bg1"/>
                </a:solidFill>
                <a:cs typeface="Arial"/>
              </a:rPr>
              <a:t>Application</a:t>
            </a:r>
          </a:p>
        </p:txBody>
      </p:sp>
      <p:sp>
        <p:nvSpPr>
          <p:cNvPr id="8" name="Rounded Rectangle 7"/>
          <p:cNvSpPr/>
          <p:nvPr/>
        </p:nvSpPr>
        <p:spPr>
          <a:xfrm>
            <a:off x="6717306" y="5274414"/>
            <a:ext cx="4665722" cy="825909"/>
          </a:xfrm>
          <a:prstGeom prst="roundRect">
            <a:avLst>
              <a:gd name="adj" fmla="val 7378"/>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1" forceAA="0" compatLnSpc="1">
            <a:prstTxWarp prst="textNoShape">
              <a:avLst/>
            </a:prstTxWarp>
            <a:noAutofit/>
          </a:bodyPr>
          <a:lstStyle/>
          <a:p>
            <a:pPr algn="ctr"/>
            <a:endParaRPr lang="en-US" sz="1200" dirty="0">
              <a:solidFill>
                <a:srgbClr val="FFFFFF"/>
              </a:solidFill>
              <a:cs typeface="Arial"/>
            </a:endParaRPr>
          </a:p>
          <a:p>
            <a:pPr algn="ctr"/>
            <a:endParaRPr lang="en-US" sz="1200" dirty="0">
              <a:solidFill>
                <a:srgbClr val="FFFFFF"/>
              </a:solidFill>
              <a:cs typeface="Arial"/>
            </a:endParaRPr>
          </a:p>
          <a:p>
            <a:pPr algn="ctr"/>
            <a:r>
              <a:rPr lang="en-US" sz="1200" dirty="0">
                <a:solidFill>
                  <a:srgbClr val="FFFFFF"/>
                </a:solidFill>
                <a:cs typeface="Arial"/>
              </a:rPr>
              <a:t>Synergy Microcontrollers</a:t>
            </a:r>
          </a:p>
        </p:txBody>
      </p:sp>
      <p:sp>
        <p:nvSpPr>
          <p:cNvPr id="14" name="TextBox 13">
            <a:hlinkClick r:id="" action="ppaction://noaction"/>
          </p:cNvPr>
          <p:cNvSpPr txBox="1"/>
          <p:nvPr/>
        </p:nvSpPr>
        <p:spPr>
          <a:xfrm>
            <a:off x="6718960" y="2791298"/>
            <a:ext cx="4639562" cy="2106678"/>
          </a:xfrm>
          <a:prstGeom prst="roundRect">
            <a:avLst>
              <a:gd name="adj" fmla="val 2623"/>
            </a:avLst>
          </a:prstGeom>
          <a:solidFill>
            <a:srgbClr val="B3D8D4"/>
          </a:solidFill>
          <a:ln w="12700">
            <a:solidFill>
              <a:srgbClr val="00B097"/>
            </a:solidFill>
          </a:ln>
        </p:spPr>
        <p:txBody>
          <a:bodyPr wrap="square" lIns="0" tIns="27432" rIns="0" bIns="27432" rtlCol="0" anchor="ctr" anchorCtr="0">
            <a:noAutofit/>
          </a:bodyPr>
          <a:lstStyle/>
          <a:p>
            <a:pPr algn="ctr"/>
            <a:endParaRPr lang="en-US" sz="750" b="1" dirty="0">
              <a:latin typeface="Arial"/>
              <a:cs typeface="Arial"/>
            </a:endParaRPr>
          </a:p>
        </p:txBody>
      </p:sp>
      <p:sp>
        <p:nvSpPr>
          <p:cNvPr id="15" name="TextBox 14"/>
          <p:cNvSpPr txBox="1"/>
          <p:nvPr/>
        </p:nvSpPr>
        <p:spPr>
          <a:xfrm>
            <a:off x="6705880" y="2747547"/>
            <a:ext cx="4665722" cy="248412"/>
          </a:xfrm>
          <a:prstGeom prst="round2SameRect">
            <a:avLst>
              <a:gd name="adj1" fmla="val 14756"/>
              <a:gd name="adj2" fmla="val 0"/>
            </a:avLst>
          </a:prstGeom>
          <a:gradFill flip="none" rotWithShape="1">
            <a:gsLst>
              <a:gs pos="0">
                <a:srgbClr val="007261">
                  <a:shade val="30000"/>
                  <a:satMod val="115000"/>
                </a:srgbClr>
              </a:gs>
              <a:gs pos="50000">
                <a:srgbClr val="007261">
                  <a:shade val="67500"/>
                  <a:satMod val="115000"/>
                </a:srgbClr>
              </a:gs>
              <a:gs pos="100000">
                <a:srgbClr val="007261">
                  <a:shade val="100000"/>
                  <a:satMod val="115000"/>
                </a:srgbClr>
              </a:gs>
            </a:gsLst>
            <a:lin ang="13500000" scaled="1"/>
            <a:tileRect/>
          </a:gradFill>
        </p:spPr>
        <p:txBody>
          <a:bodyPr wrap="square" lIns="0" tIns="27432" rIns="0" bIns="27432" rtlCol="0" anchor="ctr" anchorCtr="0">
            <a:noAutofit/>
          </a:bodyPr>
          <a:lstStyle/>
          <a:p>
            <a:pPr algn="ctr"/>
            <a:r>
              <a:rPr lang="en-US" sz="750" dirty="0">
                <a:solidFill>
                  <a:schemeClr val="bg1"/>
                </a:solidFill>
              </a:rPr>
              <a:t>Synergy Software Package (SSP)</a:t>
            </a:r>
          </a:p>
        </p:txBody>
      </p:sp>
      <p:grpSp>
        <p:nvGrpSpPr>
          <p:cNvPr id="4" name="Group 15"/>
          <p:cNvGrpSpPr/>
          <p:nvPr/>
        </p:nvGrpSpPr>
        <p:grpSpPr>
          <a:xfrm>
            <a:off x="6768598" y="3087066"/>
            <a:ext cx="4511220" cy="1747256"/>
            <a:chOff x="343053" y="2307071"/>
            <a:chExt cx="1576090" cy="1190266"/>
          </a:xfrm>
          <a:solidFill>
            <a:srgbClr val="007261"/>
          </a:solidFill>
        </p:grpSpPr>
        <p:sp>
          <p:nvSpPr>
            <p:cNvPr id="36" name="Rectangle 33"/>
            <p:cNvSpPr/>
            <p:nvPr/>
          </p:nvSpPr>
          <p:spPr>
            <a:xfrm>
              <a:off x="343053" y="3335678"/>
              <a:ext cx="1575941" cy="161659"/>
            </a:xfrm>
            <a:prstGeom prst="round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BSP</a:t>
              </a:r>
            </a:p>
          </p:txBody>
        </p:sp>
        <p:sp>
          <p:nvSpPr>
            <p:cNvPr id="37" name="Rectangle 34"/>
            <p:cNvSpPr/>
            <p:nvPr/>
          </p:nvSpPr>
          <p:spPr>
            <a:xfrm>
              <a:off x="343053" y="2307071"/>
              <a:ext cx="365760" cy="967103"/>
            </a:xfrm>
            <a:prstGeom prst="roundRect">
              <a:avLst>
                <a:gd name="adj" fmla="val 4266"/>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ThreadX</a:t>
              </a:r>
              <a:r>
                <a:rPr lang="en-US" sz="750" baseline="30000" dirty="0">
                  <a:solidFill>
                    <a:srgbClr val="FFFFFF"/>
                  </a:solidFill>
                  <a:cs typeface="Arial"/>
                </a:rPr>
                <a:t>®</a:t>
              </a:r>
            </a:p>
            <a:p>
              <a:pPr algn="ctr"/>
              <a:r>
                <a:rPr lang="en-US" sz="750" dirty="0">
                  <a:solidFill>
                    <a:srgbClr val="FFFFFF"/>
                  </a:solidFill>
                  <a:cs typeface="Arial"/>
                </a:rPr>
                <a:t>RTOS</a:t>
              </a:r>
            </a:p>
          </p:txBody>
        </p:sp>
        <p:sp>
          <p:nvSpPr>
            <p:cNvPr id="38" name="Rectangle 35"/>
            <p:cNvSpPr/>
            <p:nvPr/>
          </p:nvSpPr>
          <p:spPr>
            <a:xfrm>
              <a:off x="749050" y="3112514"/>
              <a:ext cx="1170093" cy="161659"/>
            </a:xfrm>
            <a:prstGeom prst="round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HAL Drivers</a:t>
              </a:r>
            </a:p>
          </p:txBody>
        </p:sp>
        <p:sp>
          <p:nvSpPr>
            <p:cNvPr id="39" name="Rectangle 36"/>
            <p:cNvSpPr/>
            <p:nvPr/>
          </p:nvSpPr>
          <p:spPr>
            <a:xfrm>
              <a:off x="747134" y="2310564"/>
              <a:ext cx="365760" cy="738726"/>
            </a:xfrm>
            <a:prstGeom prst="roundRect">
              <a:avLst>
                <a:gd name="adj" fmla="val 5158"/>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FileX</a:t>
              </a:r>
              <a:r>
                <a:rPr lang="en-US" sz="750" baseline="30000" dirty="0">
                  <a:solidFill>
                    <a:srgbClr val="FFFFFF"/>
                  </a:solidFill>
                  <a:cs typeface="Arial"/>
                </a:rPr>
                <a:t>®</a:t>
              </a:r>
              <a:endParaRPr lang="en-US" sz="750" dirty="0">
                <a:solidFill>
                  <a:srgbClr val="FFFFFF"/>
                </a:solidFill>
                <a:cs typeface="Arial"/>
              </a:endParaRPr>
            </a:p>
            <a:p>
              <a:pPr algn="ctr"/>
              <a:r>
                <a:rPr lang="en-US" sz="750" dirty="0">
                  <a:solidFill>
                    <a:srgbClr val="FFFFFF"/>
                  </a:solidFill>
                  <a:cs typeface="Arial"/>
                </a:rPr>
                <a:t>GUIX</a:t>
              </a:r>
              <a:r>
                <a:rPr lang="en-US" sz="750" dirty="0">
                  <a:solidFill>
                    <a:schemeClr val="bg1"/>
                  </a:solidFill>
                  <a:cs typeface="Arial"/>
                </a:rPr>
                <a:t>™</a:t>
              </a:r>
              <a:endParaRPr lang="en-US" sz="750" dirty="0">
                <a:solidFill>
                  <a:srgbClr val="FFFFFF"/>
                </a:solidFill>
                <a:cs typeface="Arial"/>
              </a:endParaRPr>
            </a:p>
            <a:p>
              <a:pPr algn="ctr"/>
              <a:r>
                <a:rPr lang="en-US" sz="750" dirty="0">
                  <a:solidFill>
                    <a:srgbClr val="FFFFFF"/>
                  </a:solidFill>
                  <a:cs typeface="Arial"/>
                </a:rPr>
                <a:t>USBX</a:t>
              </a:r>
              <a:r>
                <a:rPr lang="en-US" sz="750" dirty="0">
                  <a:solidFill>
                    <a:schemeClr val="bg1"/>
                  </a:solidFill>
                  <a:cs typeface="Arial"/>
                </a:rPr>
                <a:t>™</a:t>
              </a:r>
              <a:endParaRPr lang="en-US" sz="750" dirty="0">
                <a:solidFill>
                  <a:srgbClr val="FFFFFF"/>
                </a:solidFill>
                <a:cs typeface="Arial"/>
              </a:endParaRPr>
            </a:p>
            <a:p>
              <a:pPr algn="ctr"/>
              <a:r>
                <a:rPr lang="en-US" sz="750" dirty="0">
                  <a:solidFill>
                    <a:srgbClr val="FFFFFF"/>
                  </a:solidFill>
                  <a:cs typeface="Arial"/>
                </a:rPr>
                <a:t>NetX</a:t>
              </a:r>
              <a:r>
                <a:rPr lang="en-US" sz="750" dirty="0">
                  <a:solidFill>
                    <a:schemeClr val="bg1"/>
                  </a:solidFill>
                  <a:cs typeface="Arial"/>
                </a:rPr>
                <a:t>™</a:t>
              </a:r>
            </a:p>
            <a:p>
              <a:pPr algn="ctr"/>
              <a:r>
                <a:rPr lang="en-US" sz="750" dirty="0">
                  <a:solidFill>
                    <a:srgbClr val="FFFFFF"/>
                  </a:solidFill>
                  <a:cs typeface="Arial"/>
                </a:rPr>
                <a:t>NetX Duo</a:t>
              </a:r>
              <a:r>
                <a:rPr lang="en-US" sz="750" dirty="0">
                  <a:solidFill>
                    <a:schemeClr val="bg1"/>
                  </a:solidFill>
                  <a:cs typeface="Arial"/>
                </a:rPr>
                <a:t>™</a:t>
              </a:r>
            </a:p>
            <a:p>
              <a:pPr algn="ctr"/>
              <a:endParaRPr lang="en-US" sz="750" dirty="0">
                <a:solidFill>
                  <a:schemeClr val="bg1"/>
                </a:solidFill>
                <a:cs typeface="Arial"/>
              </a:endParaRPr>
            </a:p>
            <a:p>
              <a:pPr algn="ctr"/>
              <a:endParaRPr lang="en-US" sz="750" dirty="0">
                <a:solidFill>
                  <a:schemeClr val="bg1"/>
                </a:solidFill>
                <a:cs typeface="Arial"/>
              </a:endParaRPr>
            </a:p>
            <a:p>
              <a:pPr algn="ctr"/>
              <a:endParaRPr lang="en-US" sz="750" dirty="0">
                <a:solidFill>
                  <a:srgbClr val="FFFFFF"/>
                </a:solidFill>
                <a:cs typeface="Arial"/>
              </a:endParaRPr>
            </a:p>
          </p:txBody>
        </p:sp>
        <p:sp>
          <p:nvSpPr>
            <p:cNvPr id="40" name="Rectangle 37"/>
            <p:cNvSpPr/>
            <p:nvPr/>
          </p:nvSpPr>
          <p:spPr>
            <a:xfrm>
              <a:off x="1553234" y="2313775"/>
              <a:ext cx="365760" cy="738726"/>
            </a:xfrm>
            <a:prstGeom prst="roundRect">
              <a:avLst>
                <a:gd name="adj" fmla="val 6579"/>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Functional Libraries</a:t>
              </a:r>
            </a:p>
            <a:p>
              <a:pPr algn="ctr"/>
              <a:endParaRPr lang="en-US" sz="750" dirty="0">
                <a:solidFill>
                  <a:srgbClr val="FFFFFF"/>
                </a:solidFill>
                <a:cs typeface="Arial"/>
              </a:endParaRPr>
            </a:p>
            <a:p>
              <a:pPr algn="ctr"/>
              <a:endParaRPr lang="en-US" sz="750" dirty="0">
                <a:solidFill>
                  <a:srgbClr val="FFFFFF"/>
                </a:solidFill>
                <a:cs typeface="Arial"/>
              </a:endParaRPr>
            </a:p>
            <a:p>
              <a:pPr algn="ctr"/>
              <a:endParaRPr lang="en-US" sz="750" dirty="0">
                <a:solidFill>
                  <a:srgbClr val="FFFFFF"/>
                </a:solidFill>
                <a:cs typeface="Arial"/>
              </a:endParaRPr>
            </a:p>
          </p:txBody>
        </p:sp>
        <p:sp>
          <p:nvSpPr>
            <p:cNvPr id="41" name="Rectangle 36"/>
            <p:cNvSpPr/>
            <p:nvPr/>
          </p:nvSpPr>
          <p:spPr>
            <a:xfrm>
              <a:off x="1151217" y="2310564"/>
              <a:ext cx="365760" cy="738726"/>
            </a:xfrm>
            <a:prstGeom prst="roundRect">
              <a:avLst>
                <a:gd name="adj" fmla="val 5158"/>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750" dirty="0">
                  <a:solidFill>
                    <a:srgbClr val="FFFFFF"/>
                  </a:solidFill>
                  <a:cs typeface="Arial"/>
                </a:rPr>
                <a:t>Application Framework</a:t>
              </a:r>
            </a:p>
          </p:txBody>
        </p:sp>
      </p:grpSp>
      <p:sp>
        <p:nvSpPr>
          <p:cNvPr id="46" name="Rectangle 33"/>
          <p:cNvSpPr/>
          <p:nvPr/>
        </p:nvSpPr>
        <p:spPr>
          <a:xfrm>
            <a:off x="10322515" y="3813903"/>
            <a:ext cx="866844" cy="274241"/>
          </a:xfrm>
          <a:prstGeom prst="roundRect">
            <a:avLst/>
          </a:prstGeom>
          <a:solidFill>
            <a:srgbClr val="005A99"/>
          </a:solidFill>
          <a:ln w="444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Crypto Library</a:t>
            </a:r>
          </a:p>
        </p:txBody>
      </p:sp>
      <p:sp>
        <p:nvSpPr>
          <p:cNvPr id="49" name="Rectangle 33"/>
          <p:cNvSpPr/>
          <p:nvPr/>
        </p:nvSpPr>
        <p:spPr>
          <a:xfrm>
            <a:off x="8034264" y="3861868"/>
            <a:ext cx="866844" cy="274241"/>
          </a:xfrm>
          <a:prstGeom prst="roundRect">
            <a:avLst/>
          </a:prstGeom>
          <a:solidFill>
            <a:srgbClr val="005A99"/>
          </a:solidFill>
          <a:ln w="444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TLS</a:t>
            </a:r>
          </a:p>
        </p:txBody>
      </p:sp>
      <p:sp>
        <p:nvSpPr>
          <p:cNvPr id="54" name="Content Placeholder 1"/>
          <p:cNvSpPr>
            <a:spLocks noGrp="1"/>
          </p:cNvSpPr>
          <p:nvPr>
            <p:ph idx="1"/>
          </p:nvPr>
        </p:nvSpPr>
        <p:spPr>
          <a:xfrm>
            <a:off x="1079999" y="1628801"/>
            <a:ext cx="5352076" cy="4373165"/>
          </a:xfrm>
        </p:spPr>
        <p:txBody>
          <a:bodyPr/>
          <a:lstStyle/>
          <a:p>
            <a:pPr marL="182880" lvl="0" indent="-182880" fontAlgn="base">
              <a:spcBef>
                <a:spcPts val="300"/>
              </a:spcBef>
              <a:spcAft>
                <a:spcPts val="0"/>
              </a:spcAft>
              <a:buClr>
                <a:srgbClr val="32409A"/>
              </a:buClr>
              <a:buSzPct val="115000"/>
              <a:buFont typeface="Lucida Grande"/>
              <a:buChar char="￭"/>
              <a:tabLst/>
            </a:pPr>
            <a:r>
              <a:rPr lang="en-US" altLang="ja-JP" kern="0" dirty="0">
                <a:solidFill>
                  <a:srgbClr val="000000"/>
                </a:solidFill>
              </a:rPr>
              <a:t>Microcontroller</a:t>
            </a:r>
            <a:endParaRPr lang="en-US" altLang="ja-JP" dirty="0"/>
          </a:p>
          <a:p>
            <a:pPr marL="863600" lvl="2" indent="-228600" fontAlgn="base">
              <a:spcBef>
                <a:spcPts val="300"/>
              </a:spcBef>
              <a:spcAft>
                <a:spcPts val="0"/>
              </a:spcAft>
              <a:buClr>
                <a:srgbClr val="32409A"/>
              </a:buClr>
              <a:buFont typeface="Arial" panose="020B0604020202020204" pitchFamily="34" charset="0"/>
              <a:buChar char="–"/>
            </a:pPr>
            <a:r>
              <a:rPr lang="en-US" altLang="ja-JP" sz="1400" kern="0" dirty="0">
                <a:solidFill>
                  <a:srgbClr val="000000"/>
                </a:solidFill>
                <a:cs typeface="Arial"/>
              </a:rPr>
              <a:t>Secure Crypto Engine</a:t>
            </a:r>
          </a:p>
          <a:p>
            <a:pPr marL="863600" lvl="2" indent="-228600" fontAlgn="base">
              <a:spcBef>
                <a:spcPts val="300"/>
              </a:spcBef>
              <a:spcAft>
                <a:spcPts val="0"/>
              </a:spcAft>
              <a:buClr>
                <a:srgbClr val="32409A"/>
              </a:buClr>
              <a:buFont typeface="Arial" panose="020B0604020202020204" pitchFamily="34" charset="0"/>
              <a:buChar char="–"/>
            </a:pPr>
            <a:r>
              <a:rPr lang="en-US" altLang="ja-JP" sz="1400" kern="0" dirty="0">
                <a:solidFill>
                  <a:srgbClr val="000000"/>
                </a:solidFill>
                <a:cs typeface="Arial"/>
              </a:rPr>
              <a:t>Security MPU(memory protection unit)</a:t>
            </a:r>
          </a:p>
          <a:p>
            <a:pPr marL="863600" lvl="2" indent="-228600" fontAlgn="base">
              <a:spcBef>
                <a:spcPts val="300"/>
              </a:spcBef>
              <a:spcAft>
                <a:spcPts val="0"/>
              </a:spcAft>
              <a:buClr>
                <a:srgbClr val="32409A"/>
              </a:buClr>
              <a:buFont typeface="Arial" panose="020B0604020202020204" pitchFamily="34" charset="0"/>
              <a:buChar char="–"/>
            </a:pPr>
            <a:r>
              <a:rPr lang="en-US" altLang="ja-JP" sz="1400" kern="0" dirty="0">
                <a:solidFill>
                  <a:srgbClr val="000000"/>
                </a:solidFill>
                <a:cs typeface="Arial"/>
              </a:rPr>
              <a:t>Flash Access Window</a:t>
            </a:r>
          </a:p>
          <a:p>
            <a:pPr marL="182880" lvl="0" indent="-182880" fontAlgn="base">
              <a:spcBef>
                <a:spcPts val="300"/>
              </a:spcBef>
              <a:buClr>
                <a:srgbClr val="32409A"/>
              </a:buClr>
              <a:buSzPct val="115000"/>
              <a:buFont typeface="Lucida Grande"/>
              <a:buChar char="￭"/>
            </a:pPr>
            <a:r>
              <a:rPr lang="en-US" altLang="ja-JP" kern="0" dirty="0">
                <a:solidFill>
                  <a:srgbClr val="000000"/>
                </a:solidFill>
              </a:rPr>
              <a:t>Secure Boot Loader (Option)</a:t>
            </a:r>
            <a:endParaRPr lang="en-US" altLang="ja-JP" dirty="0"/>
          </a:p>
          <a:p>
            <a:pPr marL="863600" lvl="2" indent="-228600" fontAlgn="base">
              <a:spcBef>
                <a:spcPts val="300"/>
              </a:spcBef>
              <a:buClr>
                <a:srgbClr val="32409A"/>
              </a:buClr>
              <a:buFont typeface="Arial" panose="020B0604020202020204" pitchFamily="34" charset="0"/>
              <a:buChar char="–"/>
            </a:pPr>
            <a:r>
              <a:rPr lang="en-US" altLang="ja-JP" sz="1400" kern="0" dirty="0">
                <a:solidFill>
                  <a:srgbClr val="000000"/>
                </a:solidFill>
                <a:cs typeface="Arial"/>
              </a:rPr>
              <a:t>Maintain integrity of software on Microcontroller</a:t>
            </a:r>
          </a:p>
          <a:p>
            <a:pPr marL="863600" lvl="2" indent="-228600" fontAlgn="base">
              <a:spcBef>
                <a:spcPts val="300"/>
              </a:spcBef>
              <a:buClr>
                <a:srgbClr val="32409A"/>
              </a:buClr>
              <a:buFont typeface="Arial" panose="020B0604020202020204" pitchFamily="34" charset="0"/>
              <a:buChar char="–"/>
            </a:pPr>
            <a:r>
              <a:rPr lang="en-US" dirty="0"/>
              <a:t>If updated firmware is pending, flash it securely</a:t>
            </a:r>
            <a:endParaRPr lang="en-US" altLang="ja-JP" kern="0" dirty="0">
              <a:solidFill>
                <a:srgbClr val="000000"/>
              </a:solidFill>
            </a:endParaRPr>
          </a:p>
          <a:p>
            <a:pPr marL="182880" lvl="0" indent="-182880" fontAlgn="base">
              <a:spcBef>
                <a:spcPts val="300"/>
              </a:spcBef>
              <a:spcAft>
                <a:spcPts val="0"/>
              </a:spcAft>
              <a:buClr>
                <a:srgbClr val="32409A"/>
              </a:buClr>
              <a:buSzPct val="115000"/>
              <a:buFont typeface="Lucida Grande"/>
              <a:buChar char="￭"/>
              <a:tabLst/>
            </a:pPr>
            <a:r>
              <a:rPr lang="en-US" altLang="ja-JP" kern="0" dirty="0">
                <a:solidFill>
                  <a:srgbClr val="000000"/>
                </a:solidFill>
              </a:rPr>
              <a:t>Crypto Library included in SSP</a:t>
            </a:r>
            <a:endParaRPr lang="en-US" altLang="ja-JP" dirty="0"/>
          </a:p>
          <a:p>
            <a:pPr marL="863600" lvl="2" indent="-228600" fontAlgn="base">
              <a:spcBef>
                <a:spcPts val="300"/>
              </a:spcBef>
              <a:spcAft>
                <a:spcPts val="0"/>
              </a:spcAft>
              <a:buClr>
                <a:srgbClr val="32409A"/>
              </a:buClr>
              <a:buFont typeface="Arial" panose="020B0604020202020204" pitchFamily="34" charset="0"/>
              <a:buChar char="–"/>
            </a:pPr>
            <a:r>
              <a:rPr lang="en-US" altLang="ja-JP" sz="1400" kern="0" dirty="0">
                <a:solidFill>
                  <a:srgbClr val="000000"/>
                </a:solidFill>
                <a:cs typeface="Arial"/>
              </a:rPr>
              <a:t>High level API for using Crypto hardware accelerator</a:t>
            </a:r>
            <a:endParaRPr lang="en-US" altLang="ja-JP" kern="0" dirty="0">
              <a:solidFill>
                <a:srgbClr val="000000"/>
              </a:solidFill>
            </a:endParaRPr>
          </a:p>
          <a:p>
            <a:pPr marL="182880" lvl="0" indent="-182880" fontAlgn="base">
              <a:spcBef>
                <a:spcPts val="300"/>
              </a:spcBef>
              <a:spcAft>
                <a:spcPts val="0"/>
              </a:spcAft>
              <a:buClr>
                <a:srgbClr val="32409A"/>
              </a:buClr>
              <a:buSzPct val="115000"/>
              <a:buFont typeface="Lucida Grande"/>
              <a:buChar char="￭"/>
              <a:tabLst/>
            </a:pPr>
            <a:r>
              <a:rPr lang="en-US" altLang="ja-JP" kern="0" dirty="0">
                <a:solidFill>
                  <a:srgbClr val="000000"/>
                </a:solidFill>
              </a:rPr>
              <a:t>Security Protocol stack</a:t>
            </a:r>
            <a:endParaRPr lang="en-US" altLang="ja-JP" dirty="0"/>
          </a:p>
          <a:p>
            <a:pPr marL="863600" lvl="2" indent="-228600" fontAlgn="base">
              <a:spcBef>
                <a:spcPts val="300"/>
              </a:spcBef>
              <a:spcAft>
                <a:spcPts val="0"/>
              </a:spcAft>
              <a:buClr>
                <a:srgbClr val="32409A"/>
              </a:buClr>
              <a:buFont typeface="Arial" panose="020B0604020202020204" pitchFamily="34" charset="0"/>
              <a:buChar char="–"/>
            </a:pPr>
            <a:r>
              <a:rPr lang="en-US" sz="1400" kern="0" dirty="0">
                <a:solidFill>
                  <a:srgbClr val="000000"/>
                </a:solidFill>
                <a:cs typeface="Arial"/>
              </a:rPr>
              <a:t>TLS</a:t>
            </a:r>
          </a:p>
          <a:p>
            <a:pPr marL="182880" lvl="0" indent="-182880" fontAlgn="base">
              <a:spcBef>
                <a:spcPts val="300"/>
              </a:spcBef>
              <a:spcAft>
                <a:spcPts val="0"/>
              </a:spcAft>
              <a:buClr>
                <a:srgbClr val="32409A"/>
              </a:buClr>
              <a:buSzPct val="115000"/>
              <a:buFont typeface="Lucida Grande"/>
              <a:buChar char="￭"/>
              <a:tabLst/>
            </a:pPr>
            <a:r>
              <a:rPr lang="en-US" altLang="ja-JP" kern="0" dirty="0">
                <a:solidFill>
                  <a:srgbClr val="000000"/>
                </a:solidFill>
              </a:rPr>
              <a:t>Firmware Update (Option)</a:t>
            </a:r>
            <a:endParaRPr lang="en-US" altLang="ja-JP" dirty="0"/>
          </a:p>
          <a:p>
            <a:pPr marL="863600" lvl="2" indent="-228600" fontAlgn="base">
              <a:spcBef>
                <a:spcPts val="300"/>
              </a:spcBef>
              <a:spcAft>
                <a:spcPts val="0"/>
              </a:spcAft>
              <a:buClr>
                <a:srgbClr val="32409A"/>
              </a:buClr>
              <a:buFont typeface="Arial" panose="020B0604020202020204" pitchFamily="34" charset="0"/>
              <a:buChar char="–"/>
            </a:pPr>
            <a:r>
              <a:rPr lang="en-US" dirty="0"/>
              <a:t>Download updated Firmware</a:t>
            </a:r>
          </a:p>
          <a:p>
            <a:pPr marL="285750" indent="-285750">
              <a:lnSpc>
                <a:spcPct val="125000"/>
              </a:lnSpc>
              <a:spcAft>
                <a:spcPts val="600"/>
              </a:spcAft>
              <a:buFont typeface="Wingdings" panose="05000000000000000000" pitchFamily="2" charset="2"/>
              <a:buChar char="§"/>
            </a:pPr>
            <a:endParaRPr lang="en-US" dirty="0"/>
          </a:p>
        </p:txBody>
      </p:sp>
      <p:sp>
        <p:nvSpPr>
          <p:cNvPr id="22" name="Rectangle 33">
            <a:extLst>
              <a:ext uri="{FF2B5EF4-FFF2-40B4-BE49-F238E27FC236}">
                <a16:creationId xmlns:a16="http://schemas.microsoft.com/office/drawing/2014/main" id="{457926AF-484E-4EDD-9D7F-A64C435276E4}"/>
              </a:ext>
            </a:extLst>
          </p:cNvPr>
          <p:cNvSpPr/>
          <p:nvPr/>
        </p:nvSpPr>
        <p:spPr>
          <a:xfrm>
            <a:off x="10128704" y="2188723"/>
            <a:ext cx="1113781" cy="350196"/>
          </a:xfrm>
          <a:prstGeom prst="roundRect">
            <a:avLst/>
          </a:prstGeom>
          <a:solidFill>
            <a:srgbClr val="005A99"/>
          </a:solidFill>
          <a:ln w="444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Firmware Update</a:t>
            </a:r>
          </a:p>
        </p:txBody>
      </p:sp>
      <p:sp>
        <p:nvSpPr>
          <p:cNvPr id="23" name="Rectangle 33">
            <a:extLst>
              <a:ext uri="{FF2B5EF4-FFF2-40B4-BE49-F238E27FC236}">
                <a16:creationId xmlns:a16="http://schemas.microsoft.com/office/drawing/2014/main" id="{08C919D6-2B78-4674-A0BE-BEABB379AB57}"/>
              </a:ext>
            </a:extLst>
          </p:cNvPr>
          <p:cNvSpPr/>
          <p:nvPr/>
        </p:nvSpPr>
        <p:spPr>
          <a:xfrm>
            <a:off x="9873661" y="5402529"/>
            <a:ext cx="1371600" cy="274320"/>
          </a:xfrm>
          <a:prstGeom prst="roundRect">
            <a:avLst/>
          </a:prstGeom>
          <a:solidFill>
            <a:srgbClr val="005A99"/>
          </a:solidFill>
          <a:ln w="444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Secure Crypto Engine</a:t>
            </a:r>
          </a:p>
        </p:txBody>
      </p:sp>
      <p:sp>
        <p:nvSpPr>
          <p:cNvPr id="24" name="Rectangle 33">
            <a:extLst>
              <a:ext uri="{FF2B5EF4-FFF2-40B4-BE49-F238E27FC236}">
                <a16:creationId xmlns:a16="http://schemas.microsoft.com/office/drawing/2014/main" id="{4D5DA369-365C-4D70-AAAB-381A68643368}"/>
              </a:ext>
            </a:extLst>
          </p:cNvPr>
          <p:cNvSpPr/>
          <p:nvPr/>
        </p:nvSpPr>
        <p:spPr>
          <a:xfrm>
            <a:off x="6863740" y="5402529"/>
            <a:ext cx="1371600" cy="274320"/>
          </a:xfrm>
          <a:prstGeom prst="roundRect">
            <a:avLst/>
          </a:prstGeom>
          <a:solidFill>
            <a:srgbClr val="005A99"/>
          </a:solidFill>
          <a:ln w="444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Security MPU</a:t>
            </a:r>
          </a:p>
        </p:txBody>
      </p:sp>
      <p:sp>
        <p:nvSpPr>
          <p:cNvPr id="25" name="Rectangle 33">
            <a:extLst>
              <a:ext uri="{FF2B5EF4-FFF2-40B4-BE49-F238E27FC236}">
                <a16:creationId xmlns:a16="http://schemas.microsoft.com/office/drawing/2014/main" id="{9AA3BB6B-D834-4A35-9C10-AABB08980BB2}"/>
              </a:ext>
            </a:extLst>
          </p:cNvPr>
          <p:cNvSpPr/>
          <p:nvPr/>
        </p:nvSpPr>
        <p:spPr>
          <a:xfrm>
            <a:off x="8368701" y="5402529"/>
            <a:ext cx="1371600" cy="274320"/>
          </a:xfrm>
          <a:prstGeom prst="roundRect">
            <a:avLst/>
          </a:prstGeom>
          <a:solidFill>
            <a:srgbClr val="005A99"/>
          </a:solidFill>
          <a:ln w="444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Flash Access Window</a:t>
            </a:r>
          </a:p>
        </p:txBody>
      </p:sp>
      <p:sp>
        <p:nvSpPr>
          <p:cNvPr id="26" name="Rectangle 33">
            <a:extLst>
              <a:ext uri="{FF2B5EF4-FFF2-40B4-BE49-F238E27FC236}">
                <a16:creationId xmlns:a16="http://schemas.microsoft.com/office/drawing/2014/main" id="{7C891E8B-99EB-4EC3-8BE1-270D8B3A6E67}"/>
              </a:ext>
            </a:extLst>
          </p:cNvPr>
          <p:cNvSpPr/>
          <p:nvPr/>
        </p:nvSpPr>
        <p:spPr>
          <a:xfrm>
            <a:off x="6717306" y="4953449"/>
            <a:ext cx="4665722" cy="274320"/>
          </a:xfrm>
          <a:prstGeom prst="roundRect">
            <a:avLst/>
          </a:prstGeom>
          <a:solidFill>
            <a:srgbClr val="005A99"/>
          </a:solidFill>
          <a:ln w="444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ctr" anchorCtr="1" forceAA="0" compatLnSpc="1">
            <a:prstTxWarp prst="textNoShape">
              <a:avLst/>
            </a:prstTxWarp>
            <a:noAutofit/>
          </a:bodyPr>
          <a:lstStyle/>
          <a:p>
            <a:pPr algn="ctr"/>
            <a:r>
              <a:rPr lang="en-US" sz="1000" dirty="0">
                <a:solidFill>
                  <a:srgbClr val="FFFFFF"/>
                </a:solidFill>
                <a:cs typeface="Arial"/>
              </a:rPr>
              <a:t>Secure Boot Loader</a:t>
            </a:r>
          </a:p>
        </p:txBody>
      </p:sp>
    </p:spTree>
    <p:extLst>
      <p:ext uri="{BB962C8B-B14F-4D97-AF65-F5344CB8AC3E}">
        <p14:creationId xmlns:p14="http://schemas.microsoft.com/office/powerpoint/2010/main" val="1869862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noProof="0"/>
              <a:t>Page </a:t>
            </a:r>
            <a:fld id="{3FD030EF-7044-4946-962A-5D7D09BD1B34}" type="slidenum">
              <a:rPr lang="en-US" noProof="0" smtClean="0"/>
              <a:pPr algn="l"/>
              <a:t>17</a:t>
            </a:fld>
            <a:endParaRPr lang="en-US" noProof="0" dirty="0"/>
          </a:p>
        </p:txBody>
      </p:sp>
      <p:sp>
        <p:nvSpPr>
          <p:cNvPr id="3" name="Text Placeholder 2"/>
          <p:cNvSpPr>
            <a:spLocks noGrp="1"/>
          </p:cNvSpPr>
          <p:nvPr>
            <p:ph type="body" sz="quarter" idx="16"/>
          </p:nvPr>
        </p:nvSpPr>
        <p:spPr>
          <a:xfrm>
            <a:off x="468000" y="1080000"/>
            <a:ext cx="7920000" cy="1028313"/>
          </a:xfrm>
        </p:spPr>
        <p:txBody>
          <a:bodyPr/>
          <a:lstStyle/>
          <a:p>
            <a:r>
              <a:rPr lang="de-DE" dirty="0"/>
              <a:t>Security level planning</a:t>
            </a:r>
          </a:p>
        </p:txBody>
      </p:sp>
    </p:spTree>
    <p:extLst>
      <p:ext uri="{BB962C8B-B14F-4D97-AF65-F5344CB8AC3E}">
        <p14:creationId xmlns:p14="http://schemas.microsoft.com/office/powerpoint/2010/main" val="97268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5F8BBC7D-ABB2-4017-9BD3-FDE16EC70B32}"/>
              </a:ext>
            </a:extLst>
          </p:cNvPr>
          <p:cNvGrpSpPr/>
          <p:nvPr/>
        </p:nvGrpSpPr>
        <p:grpSpPr>
          <a:xfrm>
            <a:off x="8944577" y="1625745"/>
            <a:ext cx="1938625" cy="1423574"/>
            <a:chOff x="9451719" y="1054570"/>
            <a:chExt cx="1938625" cy="1423574"/>
          </a:xfrm>
        </p:grpSpPr>
        <p:pic>
          <p:nvPicPr>
            <p:cNvPr id="10" name="Picture 9" descr="shutterstock_10885785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1719" y="1067488"/>
              <a:ext cx="1938625" cy="1410656"/>
            </a:xfrm>
            <a:prstGeom prst="roundRect">
              <a:avLst/>
            </a:prstGeom>
          </p:spPr>
        </p:pic>
        <p:sp>
          <p:nvSpPr>
            <p:cNvPr id="11" name="Rectangle 10"/>
            <p:cNvSpPr/>
            <p:nvPr/>
          </p:nvSpPr>
          <p:spPr>
            <a:xfrm>
              <a:off x="9451719" y="1054570"/>
              <a:ext cx="1938625" cy="1414009"/>
            </a:xfrm>
            <a:prstGeom prst="rect">
              <a:avLst/>
            </a:prstGeom>
            <a:solidFill>
              <a:schemeClr val="bg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53" name="TextBox 52"/>
          <p:cNvSpPr txBox="1"/>
          <p:nvPr/>
        </p:nvSpPr>
        <p:spPr>
          <a:xfrm>
            <a:off x="8911449" y="1310614"/>
            <a:ext cx="1863572" cy="276999"/>
          </a:xfrm>
          <a:prstGeom prst="rect">
            <a:avLst/>
          </a:prstGeom>
          <a:noFill/>
        </p:spPr>
        <p:txBody>
          <a:bodyPr wrap="square" rtlCol="0">
            <a:spAutoFit/>
          </a:bodyPr>
          <a:lstStyle/>
          <a:p>
            <a:r>
              <a:rPr kumimoji="1" lang="en-US" altLang="ja-JP" sz="1200" dirty="0"/>
              <a:t>Update Firmware Server</a:t>
            </a:r>
            <a:endParaRPr kumimoji="1" lang="ja-JP" altLang="en-US" sz="1200" dirty="0"/>
          </a:p>
        </p:txBody>
      </p:sp>
      <p:pic>
        <p:nvPicPr>
          <p:cNvPr id="8" name="Picture 7" descr="ss_modern_building_86306350.jpg"/>
          <p:cNvPicPr>
            <a:picLocks noChangeAspect="1"/>
          </p:cNvPicPr>
          <p:nvPr/>
        </p:nvPicPr>
        <p:blipFill rotWithShape="1">
          <a:blip r:embed="rId3" cstate="print">
            <a:extLst>
              <a:ext uri="{28A0092B-C50C-407E-A947-70E740481C1C}">
                <a14:useLocalDpi xmlns:a14="http://schemas.microsoft.com/office/drawing/2010/main" val="0"/>
              </a:ext>
            </a:extLst>
          </a:blip>
          <a:srcRect l="1" r="1"/>
          <a:stretch/>
        </p:blipFill>
        <p:spPr>
          <a:xfrm>
            <a:off x="3805648" y="1328858"/>
            <a:ext cx="2251801" cy="1744152"/>
          </a:xfrm>
          <a:prstGeom prst="ellipse">
            <a:avLst/>
          </a:prstGeom>
          <a:ln>
            <a:noFill/>
          </a:ln>
          <a:effectLst>
            <a:softEdge rad="112500"/>
          </a:effectLst>
        </p:spPr>
      </p:pic>
      <p:grpSp>
        <p:nvGrpSpPr>
          <p:cNvPr id="58" name="Group 57"/>
          <p:cNvGrpSpPr/>
          <p:nvPr/>
        </p:nvGrpSpPr>
        <p:grpSpPr>
          <a:xfrm>
            <a:off x="4323211" y="3921080"/>
            <a:ext cx="2151447" cy="2147705"/>
            <a:chOff x="4151784" y="4653136"/>
            <a:chExt cx="1745764" cy="1728232"/>
          </a:xfrm>
        </p:grpSpPr>
        <p:pic>
          <p:nvPicPr>
            <p:cNvPr id="57" name="Picture 56"/>
            <p:cNvPicPr>
              <a:picLocks noChangeAspect="1"/>
            </p:cNvPicPr>
            <p:nvPr/>
          </p:nvPicPr>
          <p:blipFill rotWithShape="1">
            <a:blip r:embed="rId4"/>
            <a:srcRect l="740" t="7592" r="38832" b="466"/>
            <a:stretch/>
          </p:blipFill>
          <p:spPr>
            <a:xfrm>
              <a:off x="4223792" y="4653136"/>
              <a:ext cx="1601303" cy="1664574"/>
            </a:xfrm>
            <a:prstGeom prst="ellipse">
              <a:avLst/>
            </a:prstGeom>
            <a:ln>
              <a:noFill/>
            </a:ln>
            <a:effectLst/>
          </p:spPr>
        </p:pic>
        <p:sp>
          <p:nvSpPr>
            <p:cNvPr id="56" name="Rectangle 55"/>
            <p:cNvSpPr/>
            <p:nvPr/>
          </p:nvSpPr>
          <p:spPr>
            <a:xfrm>
              <a:off x="4151784" y="4653136"/>
              <a:ext cx="1745764" cy="1728232"/>
            </a:xfrm>
            <a:prstGeom prst="rect">
              <a:avLst/>
            </a:prstGeom>
            <a:solidFill>
              <a:schemeClr val="bg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18</a:t>
            </a:fld>
            <a:endParaRPr lang="de-DE" dirty="0"/>
          </a:p>
        </p:txBody>
      </p:sp>
      <p:sp>
        <p:nvSpPr>
          <p:cNvPr id="4" name="Title 3"/>
          <p:cNvSpPr>
            <a:spLocks noGrp="1"/>
          </p:cNvSpPr>
          <p:nvPr>
            <p:ph type="title"/>
          </p:nvPr>
        </p:nvSpPr>
        <p:spPr>
          <a:xfrm>
            <a:off x="1080000" y="927792"/>
            <a:ext cx="8520000" cy="451406"/>
          </a:xfrm>
        </p:spPr>
        <p:txBody>
          <a:bodyPr/>
          <a:lstStyle/>
          <a:p>
            <a:r>
              <a:rPr lang="en-US" altLang="ja-JP" dirty="0"/>
              <a:t>Life cycle management</a:t>
            </a:r>
            <a:endParaRPr kumimoji="1" lang="ja-JP" altLang="en-US" dirty="0"/>
          </a:p>
        </p:txBody>
      </p:sp>
      <p:sp>
        <p:nvSpPr>
          <p:cNvPr id="18" name="TextBox 17"/>
          <p:cNvSpPr txBox="1"/>
          <p:nvPr/>
        </p:nvSpPr>
        <p:spPr>
          <a:xfrm>
            <a:off x="1431959" y="2242013"/>
            <a:ext cx="710451" cy="369332"/>
          </a:xfrm>
          <a:prstGeom prst="rect">
            <a:avLst/>
          </a:prstGeom>
          <a:noFill/>
        </p:spPr>
        <p:txBody>
          <a:bodyPr wrap="none" rtlCol="0">
            <a:spAutoFit/>
          </a:bodyPr>
          <a:lstStyle/>
          <a:p>
            <a:r>
              <a:rPr kumimoji="1" lang="en-US" altLang="ja-JP" b="1" dirty="0"/>
              <a:t>OEM</a:t>
            </a:r>
            <a:endParaRPr kumimoji="1" lang="ja-JP" altLang="en-US" b="1" dirty="0"/>
          </a:p>
        </p:txBody>
      </p:sp>
      <p:sp>
        <p:nvSpPr>
          <p:cNvPr id="19" name="TextBox 18"/>
          <p:cNvSpPr txBox="1"/>
          <p:nvPr/>
        </p:nvSpPr>
        <p:spPr>
          <a:xfrm>
            <a:off x="1554090" y="5984715"/>
            <a:ext cx="1133644" cy="369332"/>
          </a:xfrm>
          <a:prstGeom prst="rect">
            <a:avLst/>
          </a:prstGeom>
          <a:noFill/>
        </p:spPr>
        <p:txBody>
          <a:bodyPr wrap="none" rtlCol="0">
            <a:spAutoFit/>
          </a:bodyPr>
          <a:lstStyle/>
          <a:p>
            <a:r>
              <a:rPr kumimoji="1" lang="en-US" altLang="ja-JP" b="1" dirty="0"/>
              <a:t>Renesas</a:t>
            </a:r>
            <a:endParaRPr kumimoji="1" lang="ja-JP" altLang="en-US" b="1" dirty="0"/>
          </a:p>
        </p:txBody>
      </p:sp>
      <p:cxnSp>
        <p:nvCxnSpPr>
          <p:cNvPr id="20" name="Straight Arrow Connector 19"/>
          <p:cNvCxnSpPr>
            <a:cxnSpLocks/>
          </p:cNvCxnSpPr>
          <p:nvPr/>
        </p:nvCxnSpPr>
        <p:spPr>
          <a:xfrm>
            <a:off x="2887374" y="4962601"/>
            <a:ext cx="1036106" cy="0"/>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5" name="Picture 6" descr="http://i01.i.aliimg.com/wsphoto/v0/1712836883/-YUKE-DF71464AD80FPV-IC-MCU-32BIT-256KB-FLASH-80LQFP-font-b-Renesas-b-font-font-b.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406" r="97500"/>
                    </a14:imgEffect>
                  </a14:imgLayer>
                </a14:imgProps>
              </a:ext>
              <a:ext uri="{28A0092B-C50C-407E-A947-70E740481C1C}">
                <a14:useLocalDpi xmlns:a14="http://schemas.microsoft.com/office/drawing/2010/main" val="0"/>
              </a:ext>
            </a:extLst>
          </a:blip>
          <a:srcRect/>
          <a:stretch>
            <a:fillRect/>
          </a:stretch>
        </p:blipFill>
        <p:spPr bwMode="auto">
          <a:xfrm>
            <a:off x="4121152" y="4540797"/>
            <a:ext cx="811542" cy="84360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EFBCE5E6-E6F5-4F06-B779-C9C7A6486BBF}"/>
              </a:ext>
            </a:extLst>
          </p:cNvPr>
          <p:cNvGrpSpPr/>
          <p:nvPr/>
        </p:nvGrpSpPr>
        <p:grpSpPr>
          <a:xfrm>
            <a:off x="4315335" y="4789324"/>
            <a:ext cx="476412" cy="319136"/>
            <a:chOff x="4315335" y="4789324"/>
            <a:chExt cx="476412" cy="319136"/>
          </a:xfrm>
        </p:grpSpPr>
        <p:pic>
          <p:nvPicPr>
            <p:cNvPr id="26" name="Picture 2" descr="http://www.iconsdb.com/icons/preview/green/key-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7122" y="4789324"/>
              <a:ext cx="307005" cy="319136"/>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30" name="TextBox 29"/>
            <p:cNvSpPr txBox="1"/>
            <p:nvPr/>
          </p:nvSpPr>
          <p:spPr>
            <a:xfrm>
              <a:off x="4315335" y="4822121"/>
              <a:ext cx="476412" cy="246221"/>
            </a:xfrm>
            <a:prstGeom prst="rect">
              <a:avLst/>
            </a:prstGeom>
            <a:noFill/>
          </p:spPr>
          <p:txBody>
            <a:bodyPr wrap="none" rtlCol="0">
              <a:spAutoFit/>
            </a:bodyPr>
            <a:lstStyle/>
            <a:p>
              <a:r>
                <a:rPr kumimoji="1" lang="en-US" altLang="ja-JP" sz="1000" dirty="0">
                  <a:solidFill>
                    <a:schemeClr val="bg1"/>
                  </a:solidFill>
                </a:rPr>
                <a:t>OEM</a:t>
              </a:r>
              <a:endParaRPr kumimoji="1" lang="ja-JP" altLang="en-US" sz="1000" dirty="0">
                <a:solidFill>
                  <a:schemeClr val="bg1"/>
                </a:solidFill>
              </a:endParaRPr>
            </a:p>
          </p:txBody>
        </p:sp>
      </p:grpSp>
      <p:pic>
        <p:nvPicPr>
          <p:cNvPr id="35" name="Picture 2" descr="http://ak1.ostkcdn.com/images/products/P1158729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52550" y="4451889"/>
            <a:ext cx="937102" cy="1021425"/>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4" descr="http://www.drunkendata.com/wp-content/uploads/2014/07/36094.png"/>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31880" y="2587199"/>
            <a:ext cx="467346" cy="485811"/>
          </a:xfrm>
          <a:prstGeom prst="rect">
            <a:avLst/>
          </a:prstGeom>
          <a:solidFill>
            <a:schemeClr val="bg1">
              <a:alpha val="50000"/>
            </a:schemeClr>
          </a:solidFill>
          <a:effectLst>
            <a:outerShdw blurRad="50800" dist="38100" dir="5400000" algn="t" rotWithShape="0">
              <a:schemeClr val="bg1">
                <a:alpha val="40000"/>
              </a:schemeClr>
            </a:outerShdw>
          </a:effectLst>
          <a:extLst/>
        </p:spPr>
      </p:pic>
      <p:sp>
        <p:nvSpPr>
          <p:cNvPr id="7" name="TextBox 6"/>
          <p:cNvSpPr txBox="1"/>
          <p:nvPr/>
        </p:nvSpPr>
        <p:spPr>
          <a:xfrm>
            <a:off x="5558929" y="5449031"/>
            <a:ext cx="1201757" cy="323363"/>
          </a:xfrm>
          <a:prstGeom prst="rect">
            <a:avLst/>
          </a:prstGeom>
          <a:noFill/>
        </p:spPr>
        <p:txBody>
          <a:bodyPr wrap="none" rtlCol="0">
            <a:spAutoFit/>
          </a:bodyPr>
          <a:lstStyle/>
          <a:p>
            <a:pPr algn="ctr"/>
            <a:r>
              <a:rPr kumimoji="1" lang="en-US" altLang="ja-JP" sz="1200" dirty="0"/>
              <a:t>End Product</a:t>
            </a:r>
          </a:p>
        </p:txBody>
      </p:sp>
      <p:cxnSp>
        <p:nvCxnSpPr>
          <p:cNvPr id="60" name="Straight Arrow Connector 59"/>
          <p:cNvCxnSpPr>
            <a:cxnSpLocks/>
          </p:cNvCxnSpPr>
          <p:nvPr/>
        </p:nvCxnSpPr>
        <p:spPr>
          <a:xfrm>
            <a:off x="3978893" y="3186557"/>
            <a:ext cx="324884" cy="1424354"/>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7" name="Picture 4" descr="https://upload.wikimedia.org/wikipedia/commons/4/42/LunaEFT.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7240" y="2232751"/>
            <a:ext cx="1264552" cy="36975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8" name="Group 67"/>
          <p:cNvGrpSpPr/>
          <p:nvPr/>
        </p:nvGrpSpPr>
        <p:grpSpPr>
          <a:xfrm>
            <a:off x="2660513" y="1958099"/>
            <a:ext cx="510481" cy="510481"/>
            <a:chOff x="3080218" y="664812"/>
            <a:chExt cx="510481" cy="510481"/>
          </a:xfrm>
        </p:grpSpPr>
        <p:pic>
          <p:nvPicPr>
            <p:cNvPr id="69" name="Picture 4" descr="http://www.iconsdb.com/icons/preview/red/key-xx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80218" y="664812"/>
              <a:ext cx="510481" cy="510481"/>
            </a:xfrm>
            <a:prstGeom prst="rect">
              <a:avLst/>
            </a:prstGeom>
            <a:noFill/>
            <a:extLst>
              <a:ext uri="{909E8E84-426E-40dd-AFC4-6F175D3DCCD1}">
                <a14:hiddenFill xmlns="" xmlns:a14="http://schemas.microsoft.com/office/drawing/2010/main">
                  <a:solidFill>
                    <a:srgbClr val="FFFFFF"/>
                  </a:solidFill>
                </a14:hiddenFill>
              </a:ext>
            </a:extLst>
          </p:spPr>
        </p:pic>
        <p:sp>
          <p:nvSpPr>
            <p:cNvPr id="70" name="TextBox 69"/>
            <p:cNvSpPr txBox="1"/>
            <p:nvPr/>
          </p:nvSpPr>
          <p:spPr>
            <a:xfrm>
              <a:off x="3107439" y="799986"/>
              <a:ext cx="418704" cy="215444"/>
            </a:xfrm>
            <a:prstGeom prst="rect">
              <a:avLst/>
            </a:prstGeom>
            <a:noFill/>
          </p:spPr>
          <p:txBody>
            <a:bodyPr wrap="none" rtlCol="0">
              <a:spAutoFit/>
            </a:bodyPr>
            <a:lstStyle/>
            <a:p>
              <a:r>
                <a:rPr kumimoji="1" lang="en-US" altLang="ja-JP" sz="800" dirty="0">
                  <a:solidFill>
                    <a:schemeClr val="bg1"/>
                  </a:solidFill>
                </a:rPr>
                <a:t>OEM</a:t>
              </a:r>
              <a:endParaRPr kumimoji="1" lang="ja-JP" altLang="en-US" sz="800" dirty="0">
                <a:solidFill>
                  <a:schemeClr val="bg1"/>
                </a:solidFill>
              </a:endParaRPr>
            </a:p>
          </p:txBody>
        </p:sp>
      </p:grpSp>
      <p:cxnSp>
        <p:nvCxnSpPr>
          <p:cNvPr id="71" name="Straight Arrow Connector 70"/>
          <p:cNvCxnSpPr>
            <a:cxnSpLocks/>
          </p:cNvCxnSpPr>
          <p:nvPr/>
        </p:nvCxnSpPr>
        <p:spPr>
          <a:xfrm>
            <a:off x="4964042" y="4960574"/>
            <a:ext cx="594887" cy="1"/>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5399010" y="2724892"/>
            <a:ext cx="933269" cy="461665"/>
          </a:xfrm>
          <a:prstGeom prst="rect">
            <a:avLst/>
          </a:prstGeom>
          <a:noFill/>
        </p:spPr>
        <p:txBody>
          <a:bodyPr wrap="none" rtlCol="0">
            <a:spAutoFit/>
          </a:bodyPr>
          <a:lstStyle/>
          <a:p>
            <a:pPr algn="ctr"/>
            <a:r>
              <a:rPr kumimoji="1" lang="en-US" altLang="ja-JP" sz="1200" dirty="0"/>
              <a:t>Application</a:t>
            </a:r>
          </a:p>
          <a:p>
            <a:pPr algn="ctr"/>
            <a:r>
              <a:rPr kumimoji="1" lang="en-US" altLang="ja-JP" sz="1200" dirty="0"/>
              <a:t>Firmware</a:t>
            </a:r>
            <a:endParaRPr kumimoji="1" lang="ja-JP" altLang="en-US" sz="1200" dirty="0"/>
          </a:p>
        </p:txBody>
      </p:sp>
      <p:sp>
        <p:nvSpPr>
          <p:cNvPr id="89" name="TextBox 88"/>
          <p:cNvSpPr txBox="1"/>
          <p:nvPr/>
        </p:nvSpPr>
        <p:spPr>
          <a:xfrm>
            <a:off x="2800229" y="2611345"/>
            <a:ext cx="968535" cy="461665"/>
          </a:xfrm>
          <a:prstGeom prst="rect">
            <a:avLst/>
          </a:prstGeom>
          <a:noFill/>
        </p:spPr>
        <p:txBody>
          <a:bodyPr wrap="none" rtlCol="0">
            <a:spAutoFit/>
          </a:bodyPr>
          <a:lstStyle/>
          <a:p>
            <a:pPr algn="ctr"/>
            <a:r>
              <a:rPr kumimoji="1" lang="en-US" altLang="ja-JP" sz="1200" dirty="0"/>
              <a:t>Secure</a:t>
            </a:r>
          </a:p>
          <a:p>
            <a:pPr algn="ctr"/>
            <a:r>
              <a:rPr kumimoji="1" lang="en-US" altLang="ja-JP" sz="1200" dirty="0"/>
              <a:t>Boot loader</a:t>
            </a:r>
          </a:p>
        </p:txBody>
      </p:sp>
      <p:grpSp>
        <p:nvGrpSpPr>
          <p:cNvPr id="21" name="Group 20">
            <a:extLst>
              <a:ext uri="{FF2B5EF4-FFF2-40B4-BE49-F238E27FC236}">
                <a16:creationId xmlns:a16="http://schemas.microsoft.com/office/drawing/2014/main" id="{43BFE787-1E50-44EA-9A9F-7D2543D7E029}"/>
              </a:ext>
            </a:extLst>
          </p:cNvPr>
          <p:cNvGrpSpPr/>
          <p:nvPr/>
        </p:nvGrpSpPr>
        <p:grpSpPr>
          <a:xfrm>
            <a:off x="1465410" y="4280574"/>
            <a:ext cx="1388215" cy="1293381"/>
            <a:chOff x="1483060" y="4838706"/>
            <a:chExt cx="1388215" cy="1293381"/>
          </a:xfrm>
        </p:grpSpPr>
        <p:pic>
          <p:nvPicPr>
            <p:cNvPr id="14" name="Picture 8" descr="http://tk.ismcdn.jp/mwimgs/2/e/570/img_2ebefcd3e90ec98fc2a2db906e66cc5f1325961.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 t="7770" r="44519" b="17922"/>
            <a:stretch/>
          </p:blipFill>
          <p:spPr bwMode="auto">
            <a:xfrm>
              <a:off x="1495061" y="4838706"/>
              <a:ext cx="1371655" cy="1273082"/>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31765BC7-3B5D-4A7B-B85A-1AC9C24E8931}"/>
                </a:ext>
              </a:extLst>
            </p:cNvPr>
            <p:cNvSpPr/>
            <p:nvPr/>
          </p:nvSpPr>
          <p:spPr>
            <a:xfrm>
              <a:off x="1483060" y="4838706"/>
              <a:ext cx="1388215" cy="1293381"/>
            </a:xfrm>
            <a:prstGeom prst="rect">
              <a:avLst/>
            </a:prstGeom>
            <a:solidFill>
              <a:schemeClr val="bg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83" name="Picture 6" descr="http://i01.i.aliimg.com/wsphoto/v0/1712836883/-YUKE-DF71464AD80FPV-IC-MCU-32BIT-256KB-FLASH-80LQFP-font-b-Renesas-b-font-font-b.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406" r="97500"/>
                    </a14:imgEffect>
                  </a14:imgLayer>
                </a14:imgProps>
              </a:ext>
              <a:ext uri="{28A0092B-C50C-407E-A947-70E740481C1C}">
                <a14:useLocalDpi xmlns:a14="http://schemas.microsoft.com/office/drawing/2010/main" val="0"/>
              </a:ext>
            </a:extLst>
          </a:blip>
          <a:srcRect/>
          <a:stretch>
            <a:fillRect/>
          </a:stretch>
        </p:blipFill>
        <p:spPr bwMode="auto">
          <a:xfrm>
            <a:off x="1794106" y="4540797"/>
            <a:ext cx="811542" cy="843608"/>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TextBox 84"/>
          <p:cNvSpPr txBox="1"/>
          <p:nvPr/>
        </p:nvSpPr>
        <p:spPr>
          <a:xfrm>
            <a:off x="1749272" y="5192866"/>
            <a:ext cx="901209" cy="276999"/>
          </a:xfrm>
          <a:prstGeom prst="rect">
            <a:avLst/>
          </a:prstGeom>
          <a:noFill/>
        </p:spPr>
        <p:txBody>
          <a:bodyPr wrap="none" rtlCol="0">
            <a:spAutoFit/>
          </a:bodyPr>
          <a:lstStyle/>
          <a:p>
            <a:pPr algn="ctr"/>
            <a:r>
              <a:rPr kumimoji="1" lang="en-US" altLang="ja-JP" sz="1200" dirty="0"/>
              <a:t>Bare MCU</a:t>
            </a:r>
          </a:p>
        </p:txBody>
      </p:sp>
      <p:pic>
        <p:nvPicPr>
          <p:cNvPr id="1032" name="Picture 8" descr="http://beyonddesign.typepad.com/.a/6a014e87fbd82d970d01a3fd1c6d3c970b-pi"/>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77758" y="1685833"/>
            <a:ext cx="1912323" cy="1098730"/>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4" descr="http://www.drunkendata.com/wp-content/uploads/2014/07/3609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00415" y="2424938"/>
            <a:ext cx="623440" cy="648072"/>
          </a:xfrm>
          <a:prstGeom prst="rect">
            <a:avLst/>
          </a:prstGeom>
          <a:solidFill>
            <a:schemeClr val="bg1">
              <a:alpha val="50000"/>
            </a:schemeClr>
          </a:solidFill>
          <a:effectLst>
            <a:outerShdw blurRad="50800" dist="38100" dir="5400000" algn="t" rotWithShape="0">
              <a:schemeClr val="bg1">
                <a:alpha val="40000"/>
              </a:schemeClr>
            </a:outerShdw>
          </a:effectLst>
          <a:extLst/>
        </p:spPr>
      </p:pic>
      <p:cxnSp>
        <p:nvCxnSpPr>
          <p:cNvPr id="72" name="Straight Arrow Connector 71">
            <a:extLst>
              <a:ext uri="{FF2B5EF4-FFF2-40B4-BE49-F238E27FC236}">
                <a16:creationId xmlns:a16="http://schemas.microsoft.com/office/drawing/2014/main" id="{9D6E155C-D862-49C9-8B0E-6B33381430FF}"/>
              </a:ext>
            </a:extLst>
          </p:cNvPr>
          <p:cNvCxnSpPr>
            <a:cxnSpLocks/>
          </p:cNvCxnSpPr>
          <p:nvPr/>
        </p:nvCxnSpPr>
        <p:spPr>
          <a:xfrm flipH="1">
            <a:off x="4755829" y="3201573"/>
            <a:ext cx="285041" cy="1409338"/>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7" name="Group 76">
            <a:extLst>
              <a:ext uri="{FF2B5EF4-FFF2-40B4-BE49-F238E27FC236}">
                <a16:creationId xmlns:a16="http://schemas.microsoft.com/office/drawing/2014/main" id="{5FF23D50-7B28-4C5D-87D3-5C917C8BAD50}"/>
              </a:ext>
            </a:extLst>
          </p:cNvPr>
          <p:cNvGrpSpPr/>
          <p:nvPr/>
        </p:nvGrpSpPr>
        <p:grpSpPr>
          <a:xfrm>
            <a:off x="8238815" y="4014638"/>
            <a:ext cx="3168352" cy="1800200"/>
            <a:chOff x="2207568" y="4437112"/>
            <a:chExt cx="3168352" cy="1800200"/>
          </a:xfrm>
        </p:grpSpPr>
        <p:pic>
          <p:nvPicPr>
            <p:cNvPr id="78" name="Picture 2" descr="http://vignette2.wikia.nocookie.net/agk/images/1/13/Bungalow-Home-Designs-house-plan-front-photo_jpg_900x675q85-Cool-House-Plans-outstanding-craftsman-style-bungalow-house-plans-Eclectic-Style.jpg/revision/latest?cb=20140919190715">
              <a:extLst>
                <a:ext uri="{FF2B5EF4-FFF2-40B4-BE49-F238E27FC236}">
                  <a16:creationId xmlns:a16="http://schemas.microsoft.com/office/drawing/2014/main" id="{044524E9-8590-4473-9530-264F2D9A4EC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51585" y="4437112"/>
              <a:ext cx="2956022" cy="1794149"/>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7E554ED2-D694-4941-A5EF-DCA9B87F8102}"/>
                </a:ext>
              </a:extLst>
            </p:cNvPr>
            <p:cNvSpPr/>
            <p:nvPr/>
          </p:nvSpPr>
          <p:spPr>
            <a:xfrm>
              <a:off x="2207568" y="4437112"/>
              <a:ext cx="3168352" cy="1800200"/>
            </a:xfrm>
            <a:prstGeom prst="rect">
              <a:avLst/>
            </a:prstGeom>
            <a:solidFill>
              <a:schemeClr val="bg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80" name="Picture 2" descr="http://ak1.ostkcdn.com/images/products/P11587292.jpg">
            <a:extLst>
              <a:ext uri="{FF2B5EF4-FFF2-40B4-BE49-F238E27FC236}">
                <a16:creationId xmlns:a16="http://schemas.microsoft.com/office/drawing/2014/main" id="{78D96D77-9F18-4AC4-A68C-A1028F92AE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85353" y="4451889"/>
            <a:ext cx="937102" cy="1021425"/>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DB5ED4C-6AFB-4133-9548-0B787EFC76D3}"/>
              </a:ext>
            </a:extLst>
          </p:cNvPr>
          <p:cNvSpPr txBox="1"/>
          <p:nvPr/>
        </p:nvSpPr>
        <p:spPr>
          <a:xfrm>
            <a:off x="9255022" y="6002647"/>
            <a:ext cx="1197764" cy="369332"/>
          </a:xfrm>
          <a:prstGeom prst="rect">
            <a:avLst/>
          </a:prstGeom>
          <a:noFill/>
        </p:spPr>
        <p:txBody>
          <a:bodyPr wrap="none" rtlCol="0">
            <a:spAutoFit/>
          </a:bodyPr>
          <a:lstStyle/>
          <a:p>
            <a:r>
              <a:rPr kumimoji="1" lang="en-US" altLang="ja-JP" b="1" dirty="0"/>
              <a:t>End User</a:t>
            </a:r>
            <a:endParaRPr kumimoji="1" lang="ja-JP" altLang="en-US" b="1" dirty="0"/>
          </a:p>
        </p:txBody>
      </p:sp>
      <p:pic>
        <p:nvPicPr>
          <p:cNvPr id="86" name="Picture 4" descr="http://www.drunkendata.com/wp-content/uploads/2014/07/36094.png">
            <a:extLst>
              <a:ext uri="{FF2B5EF4-FFF2-40B4-BE49-F238E27FC236}">
                <a16:creationId xmlns:a16="http://schemas.microsoft.com/office/drawing/2014/main" id="{B6D01F89-B1AF-43D7-835C-BEAF7D6E8BA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67570" y="2214958"/>
            <a:ext cx="623440" cy="648072"/>
          </a:xfrm>
          <a:prstGeom prst="rect">
            <a:avLst/>
          </a:prstGeom>
          <a:solidFill>
            <a:schemeClr val="bg1">
              <a:alpha val="50000"/>
            </a:schemeClr>
          </a:solidFill>
          <a:effectLst>
            <a:outerShdw blurRad="50800" dist="38100" dir="5400000" algn="t" rotWithShape="0">
              <a:schemeClr val="bg1">
                <a:alpha val="40000"/>
              </a:schemeClr>
            </a:outerShdw>
          </a:effectLst>
          <a:extLst/>
        </p:spPr>
      </p:pic>
      <p:sp>
        <p:nvSpPr>
          <p:cNvPr id="87" name="TextBox 86">
            <a:extLst>
              <a:ext uri="{FF2B5EF4-FFF2-40B4-BE49-F238E27FC236}">
                <a16:creationId xmlns:a16="http://schemas.microsoft.com/office/drawing/2014/main" id="{C3A0BAAB-FC0A-4F49-82EB-D89BC8EA90EC}"/>
              </a:ext>
            </a:extLst>
          </p:cNvPr>
          <p:cNvSpPr txBox="1"/>
          <p:nvPr/>
        </p:nvSpPr>
        <p:spPr>
          <a:xfrm>
            <a:off x="4014212" y="6014937"/>
            <a:ext cx="2659702" cy="369332"/>
          </a:xfrm>
          <a:prstGeom prst="rect">
            <a:avLst/>
          </a:prstGeom>
          <a:noFill/>
        </p:spPr>
        <p:txBody>
          <a:bodyPr wrap="none" rtlCol="0">
            <a:spAutoFit/>
          </a:bodyPr>
          <a:lstStyle/>
          <a:p>
            <a:r>
              <a:rPr kumimoji="1" lang="en-US" altLang="ja-JP" b="1" dirty="0"/>
              <a:t>Contract Manufacturer</a:t>
            </a:r>
            <a:endParaRPr kumimoji="1" lang="ja-JP" altLang="en-US" b="1" dirty="0"/>
          </a:p>
        </p:txBody>
      </p:sp>
      <p:cxnSp>
        <p:nvCxnSpPr>
          <p:cNvPr id="36" name="Straight Arrow Connector 35"/>
          <p:cNvCxnSpPr>
            <a:cxnSpLocks/>
          </p:cNvCxnSpPr>
          <p:nvPr/>
        </p:nvCxnSpPr>
        <p:spPr>
          <a:xfrm>
            <a:off x="6898137" y="4966656"/>
            <a:ext cx="1876213" cy="0"/>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DF50FD8-C816-43DE-83C0-5912B46A855A}"/>
              </a:ext>
            </a:extLst>
          </p:cNvPr>
          <p:cNvCxnSpPr>
            <a:cxnSpLocks/>
          </p:cNvCxnSpPr>
          <p:nvPr/>
        </p:nvCxnSpPr>
        <p:spPr>
          <a:xfrm>
            <a:off x="7200138" y="2457856"/>
            <a:ext cx="2252140" cy="0"/>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3B48F77-F64F-49F6-96D9-C620299B5DBA}"/>
              </a:ext>
            </a:extLst>
          </p:cNvPr>
          <p:cNvCxnSpPr>
            <a:cxnSpLocks/>
          </p:cNvCxnSpPr>
          <p:nvPr/>
        </p:nvCxnSpPr>
        <p:spPr>
          <a:xfrm flipH="1">
            <a:off x="9843235" y="2920945"/>
            <a:ext cx="1" cy="1498866"/>
          </a:xfrm>
          <a:prstGeom prst="straightConnector1">
            <a:avLst/>
          </a:prstGeom>
          <a:ln w="762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4" name="Picture 4" descr="http://www.drunkendata.com/wp-content/uploads/2014/07/36094.png">
            <a:extLst>
              <a:ext uri="{FF2B5EF4-FFF2-40B4-BE49-F238E27FC236}">
                <a16:creationId xmlns:a16="http://schemas.microsoft.com/office/drawing/2014/main" id="{F320C2AB-12B6-4CFD-B7D1-D4893A7042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3542" y="2331216"/>
            <a:ext cx="623440" cy="648072"/>
          </a:xfrm>
          <a:prstGeom prst="rect">
            <a:avLst/>
          </a:prstGeom>
          <a:solidFill>
            <a:schemeClr val="bg1">
              <a:alpha val="50000"/>
            </a:schemeClr>
          </a:solidFill>
          <a:effectLst>
            <a:outerShdw blurRad="50800" dist="38100" dir="5400000" algn="t" rotWithShape="0">
              <a:schemeClr val="bg1">
                <a:alpha val="40000"/>
              </a:schemeClr>
            </a:outerShdw>
          </a:effectLst>
          <a:extLst/>
        </p:spPr>
      </p:pic>
    </p:spTree>
    <p:extLst>
      <p:ext uri="{BB962C8B-B14F-4D97-AF65-F5344CB8AC3E}">
        <p14:creationId xmlns:p14="http://schemas.microsoft.com/office/powerpoint/2010/main" val="84105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cTn>
                              </p:par>
                              <p:par>
                                <p:cTn id="35" presetID="10"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500"/>
                                        <p:tgtEl>
                                          <p:spTgt spid="9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par>
                                <p:cTn id="75" presetID="10"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fade">
                                      <p:cBhvr>
                                        <p:cTn id="8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8" grpId="0"/>
      <p:bldP spid="8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5999"/>
            <a:ext cx="10631999" cy="443198"/>
          </a:xfrm>
        </p:spPr>
        <p:txBody>
          <a:bodyPr/>
          <a:lstStyle/>
          <a:p>
            <a:r>
              <a:rPr lang="en-US" dirty="0"/>
              <a:t>Security challenges</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19</a:t>
            </a:fld>
            <a:endParaRPr lang="de-DE" dirty="0"/>
          </a:p>
        </p:txBody>
      </p:sp>
      <p:graphicFrame>
        <p:nvGraphicFramePr>
          <p:cNvPr id="6" name="Table 5"/>
          <p:cNvGraphicFramePr>
            <a:graphicFrameLocks noGrp="1"/>
          </p:cNvGraphicFramePr>
          <p:nvPr>
            <p:extLst>
              <p:ext uri="{D42A27DB-BD31-4B8C-83A1-F6EECF244321}">
                <p14:modId xmlns:p14="http://schemas.microsoft.com/office/powerpoint/2010/main" val="2352854390"/>
              </p:ext>
            </p:extLst>
          </p:nvPr>
        </p:nvGraphicFramePr>
        <p:xfrm>
          <a:off x="969417" y="1584282"/>
          <a:ext cx="10238208" cy="4302760"/>
        </p:xfrm>
        <a:graphic>
          <a:graphicData uri="http://schemas.openxmlformats.org/drawingml/2006/table">
            <a:tbl>
              <a:tblPr firstRow="1" bandRow="1">
                <a:tableStyleId>{5C22544A-7EE6-4342-B048-85BDC9FD1C3A}</a:tableStyleId>
              </a:tblPr>
              <a:tblGrid>
                <a:gridCol w="3412736">
                  <a:extLst>
                    <a:ext uri="{9D8B030D-6E8A-4147-A177-3AD203B41FA5}">
                      <a16:colId xmlns:a16="http://schemas.microsoft.com/office/drawing/2014/main" val="20000"/>
                    </a:ext>
                  </a:extLst>
                </a:gridCol>
                <a:gridCol w="3412736">
                  <a:extLst>
                    <a:ext uri="{9D8B030D-6E8A-4147-A177-3AD203B41FA5}">
                      <a16:colId xmlns:a16="http://schemas.microsoft.com/office/drawing/2014/main" val="20001"/>
                    </a:ext>
                  </a:extLst>
                </a:gridCol>
                <a:gridCol w="3412736">
                  <a:extLst>
                    <a:ext uri="{9D8B030D-6E8A-4147-A177-3AD203B41FA5}">
                      <a16:colId xmlns:a16="http://schemas.microsoft.com/office/drawing/2014/main" val="20002"/>
                    </a:ext>
                  </a:extLst>
                </a:gridCol>
              </a:tblGrid>
              <a:tr h="370840">
                <a:tc>
                  <a:txBody>
                    <a:bodyPr/>
                    <a:lstStyle/>
                    <a:p>
                      <a:r>
                        <a:rPr lang="en-US" dirty="0"/>
                        <a:t>Threat</a:t>
                      </a:r>
                    </a:p>
                  </a:txBody>
                  <a:tcPr/>
                </a:tc>
                <a:tc>
                  <a:txBody>
                    <a:bodyPr/>
                    <a:lstStyle/>
                    <a:p>
                      <a:r>
                        <a:rPr lang="en-US" dirty="0"/>
                        <a:t>Solution</a:t>
                      </a:r>
                    </a:p>
                  </a:txBody>
                  <a:tcPr/>
                </a:tc>
                <a:tc>
                  <a:txBody>
                    <a:bodyPr/>
                    <a:lstStyle/>
                    <a:p>
                      <a:r>
                        <a:rPr lang="en-US" dirty="0"/>
                        <a:t>Comments</a:t>
                      </a:r>
                    </a:p>
                  </a:txBody>
                  <a:tcPr/>
                </a:tc>
                <a:extLst>
                  <a:ext uri="{0D108BD9-81ED-4DB2-BD59-A6C34878D82A}">
                    <a16:rowId xmlns:a16="http://schemas.microsoft.com/office/drawing/2014/main" val="10000"/>
                  </a:ext>
                </a:extLst>
              </a:tr>
              <a:tr h="370840">
                <a:tc>
                  <a:txBody>
                    <a:bodyPr/>
                    <a:lstStyle/>
                    <a:p>
                      <a:r>
                        <a:rPr lang="en-US" dirty="0"/>
                        <a:t>Device Malware</a:t>
                      </a:r>
                    </a:p>
                    <a:p>
                      <a:pPr marL="171450" indent="-171450">
                        <a:buFont typeface="Arial" charset="0"/>
                        <a:buChar char="•"/>
                      </a:pPr>
                      <a:r>
                        <a:rPr lang="en-US" sz="1000" dirty="0"/>
                        <a:t>Device malfunction causing direct injury</a:t>
                      </a:r>
                      <a:r>
                        <a:rPr lang="en-US" sz="1000" baseline="0" dirty="0"/>
                        <a:t> or damage</a:t>
                      </a:r>
                    </a:p>
                    <a:p>
                      <a:pPr marL="171450" indent="-171450">
                        <a:buFont typeface="Arial" charset="0"/>
                        <a:buChar char="•"/>
                      </a:pPr>
                      <a:r>
                        <a:rPr lang="en-US" sz="1000" dirty="0"/>
                        <a:t>“Backdoor” into networking causing</a:t>
                      </a:r>
                      <a:r>
                        <a:rPr lang="en-US" sz="1000" baseline="0" dirty="0"/>
                        <a:t> injury or damage/loss</a:t>
                      </a:r>
                      <a:endParaRPr lang="en-US" sz="1000" dirty="0"/>
                    </a:p>
                  </a:txBody>
                  <a:tcPr/>
                </a:tc>
                <a:tc>
                  <a:txBody>
                    <a:bodyPr/>
                    <a:lstStyle/>
                    <a:p>
                      <a:r>
                        <a:rPr lang="en-US" b="1" dirty="0">
                          <a:solidFill>
                            <a:srgbClr val="0070C0"/>
                          </a:solidFill>
                        </a:rPr>
                        <a:t>Secure Boot / Flash</a:t>
                      </a:r>
                    </a:p>
                    <a:p>
                      <a:r>
                        <a:rPr lang="en-US" sz="1000" b="0" dirty="0">
                          <a:solidFill>
                            <a:schemeClr val="tx1"/>
                          </a:solidFill>
                        </a:rPr>
                        <a:t>Ensure firmware is authentic,</a:t>
                      </a:r>
                      <a:r>
                        <a:rPr lang="en-US" sz="1000" b="0" baseline="0" dirty="0">
                          <a:solidFill>
                            <a:schemeClr val="tx1"/>
                          </a:solidFill>
                        </a:rPr>
                        <a:t> unmodified, and can’t be rolled back to a version with security vulnerabilities</a:t>
                      </a:r>
                    </a:p>
                    <a:p>
                      <a:endParaRPr lang="en-US" sz="1000" b="0" u="sng" dirty="0">
                        <a:solidFill>
                          <a:schemeClr val="accent3">
                            <a:lumMod val="75000"/>
                          </a:schemeClr>
                        </a:solidFill>
                      </a:endParaRPr>
                    </a:p>
                  </a:txBody>
                  <a:tcPr/>
                </a:tc>
                <a:tc>
                  <a:txBody>
                    <a:bodyPr/>
                    <a:lstStyle/>
                    <a:p>
                      <a:pPr marL="173038" indent="-173038">
                        <a:buFont typeface="Arial" charset="0"/>
                        <a:buChar char="•"/>
                        <a:tabLst/>
                      </a:pPr>
                      <a:r>
                        <a:rPr lang="en-US" sz="1200" dirty="0"/>
                        <a:t>Requires mastering</a:t>
                      </a:r>
                      <a:r>
                        <a:rPr lang="en-US" sz="1200" baseline="0" dirty="0"/>
                        <a:t> tools (for OEM to sign and optionally encrypt firmware) and infrastructure for manufacturing</a:t>
                      </a:r>
                    </a:p>
                    <a:p>
                      <a:pPr marL="173038" indent="-165100">
                        <a:buFont typeface="Arial" charset="0"/>
                        <a:buChar char="•"/>
                        <a:tabLst/>
                      </a:pPr>
                      <a:r>
                        <a:rPr lang="en-US" sz="1200" baseline="0" dirty="0">
                          <a:solidFill>
                            <a:schemeClr val="tx1"/>
                          </a:solidFill>
                        </a:rPr>
                        <a:t>Option: Most OEM’s also need infrastructure for securely updating firmware in the field</a:t>
                      </a:r>
                      <a:endParaRPr lang="en-US" sz="120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a:t>Device IP theft,</a:t>
                      </a:r>
                      <a:r>
                        <a:rPr lang="en-US" baseline="0" dirty="0"/>
                        <a:t> Cloning, Vulnerability Analysis</a:t>
                      </a:r>
                      <a:endParaRPr lang="en-US" dirty="0"/>
                    </a:p>
                  </a:txBody>
                  <a:tcPr/>
                </a:tc>
                <a:tc>
                  <a:txBody>
                    <a:bodyPr/>
                    <a:lstStyle/>
                    <a:p>
                      <a:r>
                        <a:rPr lang="en-US" dirty="0"/>
                        <a:t>Secure Boot / Flash</a:t>
                      </a:r>
                    </a:p>
                    <a:p>
                      <a:r>
                        <a:rPr lang="en-US" b="1" dirty="0">
                          <a:solidFill>
                            <a:srgbClr val="0070C0"/>
                          </a:solidFill>
                        </a:rPr>
                        <a:t>+ IP Protection Option</a:t>
                      </a:r>
                    </a:p>
                  </a:txBody>
                  <a:tcPr/>
                </a:tc>
                <a:tc>
                  <a:txBody>
                    <a:bodyPr/>
                    <a:lstStyle/>
                    <a:p>
                      <a:pPr marL="171450" indent="-171450">
                        <a:buFont typeface="Arial" charset="0"/>
                        <a:buChar char="•"/>
                      </a:pPr>
                      <a:r>
                        <a:rPr lang="en-US" sz="1200" dirty="0"/>
                        <a:t>Requires additional</a:t>
                      </a:r>
                      <a:r>
                        <a:rPr lang="en-US" sz="1200" baseline="0" dirty="0"/>
                        <a:t> infrastructure for encrypting individual keys for each device during manufacturing and field updates</a:t>
                      </a:r>
                      <a:endParaRPr lang="en-US" sz="1200" dirty="0"/>
                    </a:p>
                  </a:txBody>
                  <a:tcPr/>
                </a:tc>
                <a:extLst>
                  <a:ext uri="{0D108BD9-81ED-4DB2-BD59-A6C34878D82A}">
                    <a16:rowId xmlns:a16="http://schemas.microsoft.com/office/drawing/2014/main" val="10002"/>
                  </a:ext>
                </a:extLst>
              </a:tr>
              <a:tr h="370840">
                <a:tc>
                  <a:txBody>
                    <a:bodyPr/>
                    <a:lstStyle/>
                    <a:p>
                      <a:r>
                        <a:rPr lang="en-US" dirty="0"/>
                        <a:t>Data-in-Motion </a:t>
                      </a:r>
                      <a:r>
                        <a:rPr lang="en-US" sz="1200" dirty="0"/>
                        <a:t>(Device</a:t>
                      </a:r>
                      <a:r>
                        <a:rPr lang="en-US" sz="1200" baseline="0" dirty="0"/>
                        <a:t> &lt;-&gt; Cloud)</a:t>
                      </a:r>
                    </a:p>
                    <a:p>
                      <a:pPr marL="171450" indent="-171450">
                        <a:buFont typeface="Arial" charset="0"/>
                        <a:buChar char="•"/>
                      </a:pPr>
                      <a:r>
                        <a:rPr lang="en-US" sz="1000" baseline="0" dirty="0"/>
                        <a:t>Spoofed identity</a:t>
                      </a:r>
                    </a:p>
                    <a:p>
                      <a:pPr marL="171450" indent="-171450">
                        <a:buFont typeface="Arial" charset="0"/>
                        <a:buChar char="•"/>
                      </a:pPr>
                      <a:r>
                        <a:rPr lang="en-US" sz="1000" baseline="0" dirty="0"/>
                        <a:t>Data is modified</a:t>
                      </a:r>
                    </a:p>
                    <a:p>
                      <a:pPr marL="171450" indent="-171450">
                        <a:buFont typeface="Arial" charset="0"/>
                        <a:buChar char="•"/>
                      </a:pPr>
                      <a:r>
                        <a:rPr lang="en-US" sz="1000" baseline="0" dirty="0"/>
                        <a:t>Data is replayed</a:t>
                      </a:r>
                    </a:p>
                    <a:p>
                      <a:pPr marL="171450" indent="-171450">
                        <a:buFont typeface="Arial" charset="0"/>
                        <a:buChar char="•"/>
                      </a:pPr>
                      <a:r>
                        <a:rPr lang="en-US" sz="1000" baseline="0" dirty="0"/>
                        <a:t>Eavesdropping or theft of data</a:t>
                      </a:r>
                      <a:endParaRPr lang="en-US" sz="1000" dirty="0"/>
                    </a:p>
                  </a:txBody>
                  <a:tcPr/>
                </a:tc>
                <a:tc>
                  <a:txBody>
                    <a:bodyPr/>
                    <a:lstStyle/>
                    <a:p>
                      <a:r>
                        <a:rPr lang="en-US" b="1" dirty="0">
                          <a:solidFill>
                            <a:srgbClr val="0070C0"/>
                          </a:solidFill>
                        </a:rPr>
                        <a:t>TLS</a:t>
                      </a:r>
                    </a:p>
                  </a:txBody>
                  <a:tcPr/>
                </a:tc>
                <a:tc>
                  <a:txBody>
                    <a:bodyPr/>
                    <a:lstStyle/>
                    <a:p>
                      <a:pPr marL="173038" indent="-165100">
                        <a:buFont typeface="Arial" charset="0"/>
                        <a:buChar char="•"/>
                        <a:tabLst/>
                      </a:pPr>
                      <a:r>
                        <a:rPr lang="en-US" sz="1200" dirty="0"/>
                        <a:t>Standard</a:t>
                      </a:r>
                      <a:r>
                        <a:rPr lang="en-US" sz="1200" baseline="0" dirty="0"/>
                        <a:t> protocol which supports authentication of Cloud-By-Device and </a:t>
                      </a:r>
                      <a:r>
                        <a:rPr lang="en-US" sz="1200" b="0" u="none" baseline="0" dirty="0">
                          <a:solidFill>
                            <a:schemeClr val="tx1"/>
                          </a:solidFill>
                        </a:rPr>
                        <a:t>optionally</a:t>
                      </a:r>
                      <a:r>
                        <a:rPr lang="en-US" sz="1200" baseline="0" dirty="0">
                          <a:solidFill>
                            <a:schemeClr val="tx1"/>
                          </a:solidFill>
                        </a:rPr>
                        <a:t> Device-By-Cloud</a:t>
                      </a:r>
                      <a:endParaRPr lang="en-US" sz="120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Data-at-Rest</a:t>
                      </a:r>
                      <a:r>
                        <a:rPr lang="en-US" baseline="0" dirty="0"/>
                        <a:t> </a:t>
                      </a:r>
                      <a:r>
                        <a:rPr lang="en-US" sz="1200" baseline="0" dirty="0"/>
                        <a:t>(On Device)</a:t>
                      </a:r>
                    </a:p>
                    <a:p>
                      <a:r>
                        <a:rPr lang="en-US" sz="1200" baseline="0" dirty="0"/>
                        <a:t>Application Specific Requirements:</a:t>
                      </a:r>
                    </a:p>
                    <a:p>
                      <a:pPr marL="171450" indent="-171450">
                        <a:buFont typeface="Arial" charset="0"/>
                        <a:buChar char="•"/>
                      </a:pPr>
                      <a:r>
                        <a:rPr lang="en-US" sz="1000" baseline="0" dirty="0"/>
                        <a:t>Protecting data when it’s on the device</a:t>
                      </a:r>
                    </a:p>
                    <a:p>
                      <a:pPr marL="171450" indent="-171450">
                        <a:buFont typeface="Arial" charset="0"/>
                        <a:buChar char="•"/>
                      </a:pPr>
                      <a:r>
                        <a:rPr lang="en-US" sz="1000" baseline="0" dirty="0"/>
                        <a:t>Encrypting/protection data before sending to cloud (e.g. encrypted for specific targets)</a:t>
                      </a:r>
                    </a:p>
                    <a:p>
                      <a:pPr marL="171450" indent="-171450">
                        <a:buFont typeface="Arial" charset="0"/>
                        <a:buChar char="•"/>
                      </a:pPr>
                      <a:r>
                        <a:rPr lang="en-US" sz="1000" baseline="0" dirty="0"/>
                        <a:t>Application specific protocols</a:t>
                      </a:r>
                    </a:p>
                    <a:p>
                      <a:pPr marL="171450" indent="-171450">
                        <a:buFont typeface="Arial" charset="0"/>
                        <a:buChar char="•"/>
                      </a:pPr>
                      <a:r>
                        <a:rPr lang="en-US" sz="1000" baseline="0" dirty="0"/>
                        <a:t>Other</a:t>
                      </a:r>
                    </a:p>
                  </a:txBody>
                  <a:tcPr/>
                </a:tc>
                <a:tc>
                  <a:txBody>
                    <a:bodyPr/>
                    <a:lstStyle/>
                    <a:p>
                      <a:r>
                        <a:rPr lang="en-US" b="1" dirty="0">
                          <a:solidFill>
                            <a:srgbClr val="0070C0"/>
                          </a:solidFill>
                        </a:rPr>
                        <a:t>Security Services / Toolbox</a:t>
                      </a:r>
                    </a:p>
                    <a:p>
                      <a:pPr marL="0" indent="0">
                        <a:buFont typeface="Arial" charset="0"/>
                        <a:buNone/>
                      </a:pPr>
                      <a:r>
                        <a:rPr lang="en-US" sz="1000" dirty="0"/>
                        <a:t>Crypto API’s,</a:t>
                      </a:r>
                      <a:r>
                        <a:rPr lang="en-US" sz="1000" baseline="0" dirty="0"/>
                        <a:t> </a:t>
                      </a:r>
                      <a:r>
                        <a:rPr lang="en-US" sz="1000" dirty="0"/>
                        <a:t>TRNG,</a:t>
                      </a:r>
                      <a:r>
                        <a:rPr lang="en-US" sz="1000" baseline="0" dirty="0"/>
                        <a:t> </a:t>
                      </a:r>
                      <a:r>
                        <a:rPr lang="en-US" sz="1000" dirty="0"/>
                        <a:t>Secure</a:t>
                      </a:r>
                      <a:r>
                        <a:rPr lang="en-US" sz="1000" baseline="0" dirty="0"/>
                        <a:t> Key Storage, reference examples</a:t>
                      </a:r>
                    </a:p>
                    <a:p>
                      <a:endParaRPr lang="en-US" b="1" dirty="0">
                        <a:solidFill>
                          <a:srgbClr val="0070C0"/>
                        </a:solidFill>
                      </a:endParaRPr>
                    </a:p>
                  </a:txBody>
                  <a:tcPr/>
                </a:tc>
                <a:tc>
                  <a:txBody>
                    <a:bodyPr/>
                    <a:lstStyle/>
                    <a:p>
                      <a:pPr marL="285750" indent="-285750">
                        <a:buFont typeface="Arial" charset="0"/>
                        <a:buChar char="•"/>
                      </a:pPr>
                      <a:endParaRPr lang="en-US" sz="1200" dirty="0"/>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rot="16200000">
            <a:off x="-671494" y="3223104"/>
            <a:ext cx="1619986" cy="276999"/>
          </a:xfrm>
          <a:prstGeom prst="rect">
            <a:avLst/>
          </a:prstGeom>
          <a:noFill/>
        </p:spPr>
        <p:txBody>
          <a:bodyPr wrap="square" rtlCol="0">
            <a:spAutoFit/>
          </a:bodyPr>
          <a:lstStyle/>
          <a:p>
            <a:r>
              <a:rPr lang="en-US" sz="1200">
                <a:solidFill>
                  <a:schemeClr val="bg1"/>
                </a:solidFill>
              </a:rPr>
              <a:t>Cloud Connectivity</a:t>
            </a:r>
          </a:p>
        </p:txBody>
      </p:sp>
      <p:sp>
        <p:nvSpPr>
          <p:cNvPr id="18" name="TextBox 17"/>
          <p:cNvSpPr txBox="1"/>
          <p:nvPr/>
        </p:nvSpPr>
        <p:spPr>
          <a:xfrm>
            <a:off x="335293" y="6137277"/>
            <a:ext cx="10872332" cy="230832"/>
          </a:xfrm>
          <a:prstGeom prst="rect">
            <a:avLst/>
          </a:prstGeom>
          <a:noFill/>
        </p:spPr>
        <p:txBody>
          <a:bodyPr wrap="square" rtlCol="0">
            <a:spAutoFit/>
          </a:bodyPr>
          <a:lstStyle/>
          <a:p>
            <a:r>
              <a:rPr lang="en-US" sz="900" baseline="30000"/>
              <a:t>1</a:t>
            </a:r>
            <a:r>
              <a:rPr lang="en-US" sz="900"/>
              <a:t>The </a:t>
            </a:r>
            <a:r>
              <a:rPr lang="en-US" sz="900" dirty="0"/>
              <a:t>TLS Identity will not be issued unless the Secure Boot / Flash identity is validated.  Or alternatively the Secure Boot / Flash identity is used as the TLS identity.</a:t>
            </a:r>
          </a:p>
        </p:txBody>
      </p:sp>
    </p:spTree>
    <p:extLst>
      <p:ext uri="{BB962C8B-B14F-4D97-AF65-F5344CB8AC3E}">
        <p14:creationId xmlns:p14="http://schemas.microsoft.com/office/powerpoint/2010/main" val="14332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a:t>
            </a:fld>
            <a:endParaRPr lang="de-DE" dirty="0"/>
          </a:p>
        </p:txBody>
      </p:sp>
      <p:sp>
        <p:nvSpPr>
          <p:cNvPr id="2" name="Title 1"/>
          <p:cNvSpPr>
            <a:spLocks noGrp="1"/>
          </p:cNvSpPr>
          <p:nvPr>
            <p:ph type="title"/>
          </p:nvPr>
        </p:nvSpPr>
        <p:spPr/>
        <p:txBody>
          <a:bodyPr/>
          <a:lstStyle/>
          <a:p>
            <a:r>
              <a:rPr lang="en-GB" dirty="0"/>
              <a:t>AGENDA</a:t>
            </a:r>
          </a:p>
        </p:txBody>
      </p:sp>
      <p:sp>
        <p:nvSpPr>
          <p:cNvPr id="5" name="Content Placeholder 1">
            <a:extLst>
              <a:ext uri="{FF2B5EF4-FFF2-40B4-BE49-F238E27FC236}">
                <a16:creationId xmlns:a16="http://schemas.microsoft.com/office/drawing/2014/main" id="{6FF998ED-27C5-4292-BC58-93B97D831E9E}"/>
              </a:ext>
            </a:extLst>
          </p:cNvPr>
          <p:cNvSpPr txBox="1">
            <a:spLocks/>
          </p:cNvSpPr>
          <p:nvPr/>
        </p:nvSpPr>
        <p:spPr>
          <a:xfrm>
            <a:off x="1080000" y="1638860"/>
            <a:ext cx="9624512" cy="4332570"/>
          </a:xfrm>
          <a:prstGeom prst="rect">
            <a:avLst/>
          </a:prstGeom>
        </p:spPr>
        <p:txBody>
          <a:bodyPr/>
          <a:lstStyle>
            <a:lvl1pPr marL="180000" indent="-180000" algn="l" defTabSz="914400" rtl="0" eaLnBrk="1" latinLnBrk="0" hangingPunct="1">
              <a:lnSpc>
                <a:spcPct val="120000"/>
              </a:lnSpc>
              <a:spcBef>
                <a:spcPts val="0"/>
              </a:spcBef>
              <a:spcAft>
                <a:spcPts val="0"/>
              </a:spcAft>
              <a:buClr>
                <a:schemeClr val="tx2"/>
              </a:buClr>
              <a:buFont typeface="Wingdings" panose="05000000000000000000" pitchFamily="2" charset="2"/>
              <a:buChar char="§"/>
              <a:defRPr lang="en-US" sz="1600" kern="1200" dirty="0" smtClean="0">
                <a:solidFill>
                  <a:schemeClr val="tx1"/>
                </a:solidFill>
                <a:latin typeface="+mn-lt"/>
                <a:ea typeface="+mn-ea"/>
                <a:cs typeface="+mn-cs"/>
              </a:defRPr>
            </a:lvl1pPr>
            <a:lvl2pPr marL="360000" indent="-180000" algn="l" defTabSz="914400" rtl="0" eaLnBrk="1" latinLnBrk="0" hangingPunct="1">
              <a:lnSpc>
                <a:spcPct val="120000"/>
              </a:lnSpc>
              <a:spcBef>
                <a:spcPts val="0"/>
              </a:spcBef>
              <a:spcAft>
                <a:spcPts val="0"/>
              </a:spcAft>
              <a:buClr>
                <a:schemeClr val="tx2"/>
              </a:buClr>
              <a:buFont typeface="Wingdings" panose="05000000000000000000" pitchFamily="2" charset="2"/>
              <a:buChar char="§"/>
              <a:defRPr lang="en-US" sz="1600" kern="1200" dirty="0" smtClean="0">
                <a:solidFill>
                  <a:schemeClr val="tx1"/>
                </a:solidFill>
                <a:latin typeface="+mn-lt"/>
                <a:ea typeface="+mn-ea"/>
                <a:cs typeface="+mn-cs"/>
              </a:defRPr>
            </a:lvl2pPr>
            <a:lvl3pPr marL="540000" indent="-180000" algn="l" defTabSz="914400" rtl="0" eaLnBrk="1" latinLnBrk="0" hangingPunct="1">
              <a:lnSpc>
                <a:spcPct val="120000"/>
              </a:lnSpc>
              <a:spcBef>
                <a:spcPts val="0"/>
              </a:spcBef>
              <a:spcAft>
                <a:spcPts val="0"/>
              </a:spcAft>
              <a:buClr>
                <a:schemeClr val="tx2"/>
              </a:buClr>
              <a:buFont typeface="Symbol" panose="05050102010706020507" pitchFamily="18" charset="2"/>
              <a:buChar char="-"/>
              <a:defRPr lang="en-US" sz="1600" kern="1200" dirty="0" smtClean="0">
                <a:solidFill>
                  <a:schemeClr val="tx1"/>
                </a:solidFill>
                <a:latin typeface="+mn-lt"/>
                <a:ea typeface="+mn-ea"/>
                <a:cs typeface="+mn-cs"/>
              </a:defRPr>
            </a:lvl3pPr>
            <a:lvl4pPr marL="720000" indent="-180000" algn="l" defTabSz="914400" rtl="0" eaLnBrk="1" latinLnBrk="0" hangingPunct="1">
              <a:lnSpc>
                <a:spcPct val="120000"/>
              </a:lnSpc>
              <a:spcBef>
                <a:spcPts val="0"/>
              </a:spcBef>
              <a:spcAft>
                <a:spcPts val="0"/>
              </a:spcAft>
              <a:buFont typeface="Symbol" panose="05050102010706020507" pitchFamily="18" charset="2"/>
              <a:buChar char="-"/>
              <a:defRPr lang="en-US" sz="1600" kern="1200" dirty="0" smtClean="0">
                <a:solidFill>
                  <a:schemeClr val="tx1"/>
                </a:solidFill>
                <a:latin typeface="+mn-lt"/>
                <a:ea typeface="+mn-ea"/>
                <a:cs typeface="+mn-cs"/>
              </a:defRPr>
            </a:lvl4pPr>
            <a:lvl5pPr marL="900000" indent="-179388" algn="l" defTabSz="914400" rtl="0" eaLnBrk="1" latinLnBrk="0" hangingPunct="1">
              <a:lnSpc>
                <a:spcPct val="120000"/>
              </a:lnSpc>
              <a:spcBef>
                <a:spcPts val="0"/>
              </a:spcBef>
              <a:spcAft>
                <a:spcPts val="0"/>
              </a:spcAft>
              <a:buFont typeface="Symbol" panose="05050102010706020507" pitchFamily="18" charset="2"/>
              <a:buChar char="-"/>
              <a:defRPr lang="en-US" sz="16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lnSpc>
                <a:spcPct val="125000"/>
              </a:lnSpc>
              <a:spcAft>
                <a:spcPts val="600"/>
              </a:spcAft>
            </a:pPr>
            <a:r>
              <a:rPr lang="en-US" sz="1800" dirty="0"/>
              <a:t>Understanding IoT Security Requirements</a:t>
            </a:r>
          </a:p>
          <a:p>
            <a:pPr marL="285750" indent="-285750" fontAlgn="auto">
              <a:lnSpc>
                <a:spcPct val="125000"/>
              </a:lnSpc>
              <a:spcAft>
                <a:spcPts val="600"/>
              </a:spcAft>
            </a:pPr>
            <a:r>
              <a:rPr lang="en-US" sz="1800" dirty="0"/>
              <a:t>Solving IoT Security with Synergy </a:t>
            </a:r>
          </a:p>
          <a:p>
            <a:pPr marL="285750" indent="-285750" fontAlgn="auto">
              <a:lnSpc>
                <a:spcPct val="125000"/>
              </a:lnSpc>
              <a:spcAft>
                <a:spcPts val="600"/>
              </a:spcAft>
            </a:pPr>
            <a:r>
              <a:rPr lang="en-US" sz="1800" dirty="0"/>
              <a:t>Synergy platform resources</a:t>
            </a:r>
          </a:p>
          <a:p>
            <a:pPr marL="285750" indent="-285750" fontAlgn="auto">
              <a:lnSpc>
                <a:spcPct val="125000"/>
              </a:lnSpc>
              <a:spcAft>
                <a:spcPts val="600"/>
              </a:spcAft>
            </a:pPr>
            <a:r>
              <a:rPr lang="en-US" sz="1800" dirty="0"/>
              <a:t>Secure Level Planning</a:t>
            </a:r>
          </a:p>
          <a:p>
            <a:pPr marL="285750" indent="-285750" fontAlgn="auto">
              <a:lnSpc>
                <a:spcPct val="125000"/>
              </a:lnSpc>
              <a:spcAft>
                <a:spcPts val="600"/>
              </a:spcAft>
            </a:pPr>
            <a:r>
              <a:rPr lang="en-US" sz="1800" dirty="0"/>
              <a:t>Secure Boot Loader Reference Project</a:t>
            </a:r>
          </a:p>
          <a:p>
            <a:pPr marL="285750" indent="-285750" fontAlgn="auto">
              <a:lnSpc>
                <a:spcPct val="125000"/>
              </a:lnSpc>
              <a:spcAft>
                <a:spcPts val="600"/>
              </a:spcAft>
            </a:pPr>
            <a:r>
              <a:rPr lang="en-US" sz="1800" dirty="0"/>
              <a:t>Implementation plan</a:t>
            </a:r>
          </a:p>
          <a:p>
            <a:pPr marL="285750" indent="-285750" fontAlgn="auto">
              <a:lnSpc>
                <a:spcPct val="125000"/>
              </a:lnSpc>
              <a:spcAft>
                <a:spcPts val="600"/>
              </a:spcAft>
            </a:pPr>
            <a:r>
              <a:rPr lang="en-US" sz="1800" dirty="0"/>
              <a:t>Secure Connectivity</a:t>
            </a:r>
          </a:p>
          <a:p>
            <a:pPr marL="285750" indent="-285750" fontAlgn="auto">
              <a:lnSpc>
                <a:spcPct val="125000"/>
              </a:lnSpc>
              <a:spcAft>
                <a:spcPts val="600"/>
              </a:spcAft>
            </a:pPr>
            <a:r>
              <a:rPr lang="en-US" sz="1800" dirty="0"/>
              <a:t>Summary</a:t>
            </a:r>
          </a:p>
        </p:txBody>
      </p:sp>
    </p:spTree>
    <p:extLst>
      <p:ext uri="{BB962C8B-B14F-4D97-AF65-F5344CB8AC3E}">
        <p14:creationId xmlns:p14="http://schemas.microsoft.com/office/powerpoint/2010/main" val="2492205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4173-E580-4A24-848F-B4AAD47DE249}"/>
              </a:ext>
            </a:extLst>
          </p:cNvPr>
          <p:cNvSpPr>
            <a:spLocks noGrp="1"/>
          </p:cNvSpPr>
          <p:nvPr>
            <p:ph type="title"/>
          </p:nvPr>
        </p:nvSpPr>
        <p:spPr/>
        <p:txBody>
          <a:bodyPr/>
          <a:lstStyle/>
          <a:p>
            <a:r>
              <a:rPr lang="en-US" dirty="0"/>
              <a:t>Secure boot / flash firmware solution tiers </a:t>
            </a:r>
          </a:p>
        </p:txBody>
      </p:sp>
      <p:sp>
        <p:nvSpPr>
          <p:cNvPr id="3" name="Slide Number Placeholder 2">
            <a:extLst>
              <a:ext uri="{FF2B5EF4-FFF2-40B4-BE49-F238E27FC236}">
                <a16:creationId xmlns:a16="http://schemas.microsoft.com/office/drawing/2014/main" id="{F7651D47-03D5-4482-ADBB-9014FA495056}"/>
              </a:ext>
            </a:extLst>
          </p:cNvPr>
          <p:cNvSpPr>
            <a:spLocks noGrp="1"/>
          </p:cNvSpPr>
          <p:nvPr>
            <p:ph type="sldNum" sz="quarter" idx="10"/>
          </p:nvPr>
        </p:nvSpPr>
        <p:spPr/>
        <p:txBody>
          <a:bodyPr/>
          <a:lstStyle/>
          <a:p>
            <a:pPr algn="l"/>
            <a:r>
              <a:rPr lang="de-DE"/>
              <a:t>Page  </a:t>
            </a:r>
            <a:fld id="{3FD030EF-7044-4946-962A-5D7D09BD1B34}" type="slidenum">
              <a:rPr lang="de-DE" smtClean="0"/>
              <a:pPr algn="l"/>
              <a:t>20</a:t>
            </a:fld>
            <a:endParaRPr lang="de-DE" dirty="0"/>
          </a:p>
        </p:txBody>
      </p:sp>
      <p:graphicFrame>
        <p:nvGraphicFramePr>
          <p:cNvPr id="7" name="Table 6">
            <a:extLst>
              <a:ext uri="{FF2B5EF4-FFF2-40B4-BE49-F238E27FC236}">
                <a16:creationId xmlns:a16="http://schemas.microsoft.com/office/drawing/2014/main" id="{81161145-E411-4AA7-9D90-B4B43AED46FE}"/>
              </a:ext>
            </a:extLst>
          </p:cNvPr>
          <p:cNvGraphicFramePr>
            <a:graphicFrameLocks noGrp="1"/>
          </p:cNvGraphicFramePr>
          <p:nvPr>
            <p:extLst>
              <p:ext uri="{D42A27DB-BD31-4B8C-83A1-F6EECF244321}">
                <p14:modId xmlns:p14="http://schemas.microsoft.com/office/powerpoint/2010/main" val="3447142818"/>
              </p:ext>
            </p:extLst>
          </p:nvPr>
        </p:nvGraphicFramePr>
        <p:xfrm>
          <a:off x="731123" y="1646029"/>
          <a:ext cx="10697394" cy="3611880"/>
        </p:xfrm>
        <a:graphic>
          <a:graphicData uri="http://schemas.openxmlformats.org/drawingml/2006/table">
            <a:tbl>
              <a:tblPr firstRow="1" bandRow="1">
                <a:tableStyleId>{5C22544A-7EE6-4342-B048-85BDC9FD1C3A}</a:tableStyleId>
              </a:tblPr>
              <a:tblGrid>
                <a:gridCol w="514017">
                  <a:extLst>
                    <a:ext uri="{9D8B030D-6E8A-4147-A177-3AD203B41FA5}">
                      <a16:colId xmlns:a16="http://schemas.microsoft.com/office/drawing/2014/main" val="2914826627"/>
                    </a:ext>
                  </a:extLst>
                </a:gridCol>
                <a:gridCol w="3268494">
                  <a:extLst>
                    <a:ext uri="{9D8B030D-6E8A-4147-A177-3AD203B41FA5}">
                      <a16:colId xmlns:a16="http://schemas.microsoft.com/office/drawing/2014/main" val="4210711195"/>
                    </a:ext>
                  </a:extLst>
                </a:gridCol>
                <a:gridCol w="2304961">
                  <a:extLst>
                    <a:ext uri="{9D8B030D-6E8A-4147-A177-3AD203B41FA5}">
                      <a16:colId xmlns:a16="http://schemas.microsoft.com/office/drawing/2014/main" val="1186393687"/>
                    </a:ext>
                  </a:extLst>
                </a:gridCol>
                <a:gridCol w="2304961">
                  <a:extLst>
                    <a:ext uri="{9D8B030D-6E8A-4147-A177-3AD203B41FA5}">
                      <a16:colId xmlns:a16="http://schemas.microsoft.com/office/drawing/2014/main" val="1684711646"/>
                    </a:ext>
                  </a:extLst>
                </a:gridCol>
                <a:gridCol w="2304961">
                  <a:extLst>
                    <a:ext uri="{9D8B030D-6E8A-4147-A177-3AD203B41FA5}">
                      <a16:colId xmlns:a16="http://schemas.microsoft.com/office/drawing/2014/main" val="2869324231"/>
                    </a:ext>
                  </a:extLst>
                </a:gridCol>
              </a:tblGrid>
              <a:tr h="370840">
                <a:tc gridSpan="2">
                  <a:txBody>
                    <a:bodyPr/>
                    <a:lstStyle/>
                    <a:p>
                      <a:r>
                        <a:rPr lang="en-US" dirty="0"/>
                        <a:t>Security Tier</a:t>
                      </a:r>
                    </a:p>
                  </a:txBody>
                  <a:tcPr/>
                </a:tc>
                <a:tc hMerge="1">
                  <a:txBody>
                    <a:bodyPr/>
                    <a:lstStyle/>
                    <a:p>
                      <a:endParaRPr lang="en-US" dirty="0"/>
                    </a:p>
                  </a:txBody>
                  <a:tcPr/>
                </a:tc>
                <a:tc>
                  <a:txBody>
                    <a:bodyPr/>
                    <a:lstStyle/>
                    <a:p>
                      <a:r>
                        <a:rPr lang="en-US" dirty="0"/>
                        <a:t>Integrity</a:t>
                      </a:r>
                    </a:p>
                    <a:p>
                      <a:pPr marL="0" indent="0">
                        <a:buFont typeface="Arial" charset="0"/>
                        <a:buNone/>
                      </a:pPr>
                      <a:r>
                        <a:rPr lang="en-US" sz="1000" b="0" dirty="0"/>
                        <a:t>Validate firmware on flash and boot </a:t>
                      </a:r>
                    </a:p>
                    <a:p>
                      <a:pPr marL="171450" indent="-171450">
                        <a:buFont typeface="Arial" charset="0"/>
                        <a:buChar char="•"/>
                      </a:pPr>
                      <a:r>
                        <a:rPr lang="en-US" sz="1000" b="0" dirty="0"/>
                        <a:t>Firmware</a:t>
                      </a:r>
                      <a:r>
                        <a:rPr lang="en-US" sz="1000" b="0" baseline="0" dirty="0"/>
                        <a:t> is authentic</a:t>
                      </a:r>
                    </a:p>
                    <a:p>
                      <a:pPr marL="171450" indent="-171450">
                        <a:buFont typeface="Arial" charset="0"/>
                        <a:buChar char="•"/>
                      </a:pPr>
                      <a:r>
                        <a:rPr lang="en-US" sz="1000" b="0" baseline="0" dirty="0"/>
                        <a:t>Not modified</a:t>
                      </a:r>
                      <a:endParaRPr lang="en-US" sz="1000" b="0" dirty="0"/>
                    </a:p>
                    <a:p>
                      <a:endParaRPr lang="en-US" sz="1000" b="0" dirty="0"/>
                    </a:p>
                  </a:txBody>
                  <a:tcPr/>
                </a:tc>
                <a:tc>
                  <a:txBody>
                    <a:bodyPr/>
                    <a:lstStyle/>
                    <a:p>
                      <a:r>
                        <a:rPr lang="en-US" dirty="0"/>
                        <a:t>Identity with Certificates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Securely</a:t>
                      </a:r>
                      <a:r>
                        <a:rPr lang="en-US" sz="1000" b="0" baseline="0" dirty="0"/>
                        <a:t> provisioned and stored</a:t>
                      </a:r>
                      <a:r>
                        <a:rPr lang="en-US" sz="1000" b="0" dirty="0"/>
                        <a:t> Unique ID</a:t>
                      </a:r>
                      <a:r>
                        <a:rPr lang="en-US" sz="1000" b="0" baseline="0" dirty="0"/>
                        <a:t> for each device allows: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b="0" baseline="0" dirty="0"/>
                        <a:t>Attest/prove to the Cloud that the device is trusted</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b="0" dirty="0"/>
                        <a:t>Device-to-Cloud</a:t>
                      </a:r>
                      <a:r>
                        <a:rPr lang="en-US" sz="1000" b="0" baseline="0" dirty="0"/>
                        <a:t> trusted communications </a:t>
                      </a:r>
                      <a:br>
                        <a:rPr lang="en-US" sz="1000" b="0" baseline="0" dirty="0"/>
                      </a:br>
                      <a:r>
                        <a:rPr lang="en-US" sz="1000" b="0" baseline="0" dirty="0"/>
                        <a:t>(</a:t>
                      </a:r>
                      <a:r>
                        <a:rPr lang="en-US" sz="1000" b="0" u="sng" baseline="0" dirty="0"/>
                        <a:t>e.g. Chain-of-trust to TLS device identity)</a:t>
                      </a:r>
                    </a:p>
                  </a:txBody>
                  <a:tcPr/>
                </a:tc>
                <a:tc>
                  <a:txBody>
                    <a:bodyPr/>
                    <a:lstStyle/>
                    <a:p>
                      <a:r>
                        <a:rPr lang="en-US" dirty="0"/>
                        <a:t>IP Protection</a:t>
                      </a:r>
                    </a:p>
                    <a:p>
                      <a:pPr marL="171450" indent="-171450">
                        <a:buFont typeface="Arial" charset="0"/>
                        <a:buChar char="•"/>
                      </a:pPr>
                      <a:r>
                        <a:rPr lang="en-US" sz="1000" b="0" dirty="0"/>
                        <a:t>Firmware is encrypted by OEM and decrypted inside MCU target</a:t>
                      </a:r>
                    </a:p>
                    <a:p>
                      <a:pPr marL="171450" indent="-171450">
                        <a:buFont typeface="Arial" charset="0"/>
                        <a:buChar char="•"/>
                      </a:pPr>
                      <a:r>
                        <a:rPr lang="en-US" sz="1000" b="0" dirty="0"/>
                        <a:t>Firmware can only be flashed to selected number of devices (e.g. to prevent cloning/overproduction)</a:t>
                      </a:r>
                    </a:p>
                    <a:p>
                      <a:pPr marL="171450" indent="-171450">
                        <a:buFont typeface="Arial" charset="0"/>
                        <a:buChar char="•"/>
                      </a:pPr>
                      <a:endParaRPr lang="en-US" sz="1000" b="0" dirty="0"/>
                    </a:p>
                    <a:p>
                      <a:pPr marL="171450" indent="-171450">
                        <a:buFont typeface="Arial" charset="0"/>
                        <a:buChar char="•"/>
                      </a:pPr>
                      <a:endParaRPr lang="en-US" sz="1000" b="0" dirty="0"/>
                    </a:p>
                  </a:txBody>
                  <a:tcPr/>
                </a:tc>
                <a:extLst>
                  <a:ext uri="{0D108BD9-81ED-4DB2-BD59-A6C34878D82A}">
                    <a16:rowId xmlns:a16="http://schemas.microsoft.com/office/drawing/2014/main" val="4202206041"/>
                  </a:ext>
                </a:extLst>
              </a:tr>
              <a:tr h="370840">
                <a:tc>
                  <a:txBody>
                    <a:bodyPr/>
                    <a:lstStyle/>
                    <a:p>
                      <a:pPr algn="ctr"/>
                      <a:r>
                        <a:rPr lang="en-US" dirty="0"/>
                        <a:t>0</a:t>
                      </a:r>
                    </a:p>
                  </a:txBody>
                  <a:tcPr marL="45720" marR="45720" anchor="ctr"/>
                </a:tc>
                <a:tc>
                  <a:txBody>
                    <a:bodyPr/>
                    <a:lstStyle/>
                    <a:p>
                      <a:r>
                        <a:rPr lang="en-US" dirty="0"/>
                        <a:t>No Security</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marL="45720" marR="45720" anchor="ctr"/>
                </a:tc>
                <a:tc>
                  <a:txBody>
                    <a:bodyPr/>
                    <a:lstStyle/>
                    <a:p>
                      <a:pPr algn="ctr"/>
                      <a:endParaRPr lang="en-US" dirty="0"/>
                    </a:p>
                  </a:txBody>
                  <a:tcPr marL="45720" marR="45720" anchor="ctr"/>
                </a:tc>
                <a:tc>
                  <a:txBody>
                    <a:bodyPr/>
                    <a:lstStyle/>
                    <a:p>
                      <a:pPr algn="ctr"/>
                      <a:endParaRPr lang="en-US"/>
                    </a:p>
                  </a:txBody>
                  <a:tcPr marL="45720" marR="45720" anchor="ctr"/>
                </a:tc>
                <a:extLst>
                  <a:ext uri="{0D108BD9-81ED-4DB2-BD59-A6C34878D82A}">
                    <a16:rowId xmlns:a16="http://schemas.microsoft.com/office/drawing/2014/main" val="959884540"/>
                  </a:ext>
                </a:extLst>
              </a:tr>
              <a:tr h="370840">
                <a:tc>
                  <a:txBody>
                    <a:bodyPr/>
                    <a:lstStyle/>
                    <a:p>
                      <a:pPr algn="ctr"/>
                      <a:r>
                        <a:rPr lang="en-US" dirty="0"/>
                        <a:t>1</a:t>
                      </a:r>
                    </a:p>
                  </a:txBody>
                  <a:tcPr marL="45720" marR="45720" anchor="ctr"/>
                </a:tc>
                <a:tc>
                  <a:txBody>
                    <a:bodyPr/>
                    <a:lstStyle/>
                    <a:p>
                      <a:r>
                        <a:rPr lang="en-US" dirty="0"/>
                        <a:t>Secure Boot / Flash</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ja-JP" altLang="en-US" sz="1800" dirty="0"/>
                    </a:p>
                  </a:txBody>
                  <a:tcPr marL="45720" marR="45720" anchor="ctr"/>
                </a:tc>
                <a:tc>
                  <a:txBody>
                    <a:bodyPr/>
                    <a:lstStyle/>
                    <a:p>
                      <a:pPr algn="ctr"/>
                      <a:endParaRPr lang="en-US" dirty="0"/>
                    </a:p>
                  </a:txBody>
                  <a:tcPr marL="45720" marR="45720" anchor="ctr"/>
                </a:tc>
                <a:tc>
                  <a:txBody>
                    <a:bodyPr/>
                    <a:lstStyle/>
                    <a:p>
                      <a:pPr algn="ctr"/>
                      <a:endParaRPr lang="en-US"/>
                    </a:p>
                  </a:txBody>
                  <a:tcPr marL="45720" marR="45720" anchor="ctr"/>
                </a:tc>
                <a:extLst>
                  <a:ext uri="{0D108BD9-81ED-4DB2-BD59-A6C34878D82A}">
                    <a16:rowId xmlns:a16="http://schemas.microsoft.com/office/drawing/2014/main" val="1031633739"/>
                  </a:ext>
                </a:extLst>
              </a:tr>
              <a:tr h="370840">
                <a:tc>
                  <a:txBody>
                    <a:bodyPr/>
                    <a:lstStyle/>
                    <a:p>
                      <a:pPr algn="ctr"/>
                      <a:r>
                        <a:rPr lang="en-US" dirty="0"/>
                        <a:t>2</a:t>
                      </a:r>
                    </a:p>
                  </a:txBody>
                  <a:tcPr marL="45720" marR="45720" anchor="ctr"/>
                </a:tc>
                <a:tc>
                  <a:txBody>
                    <a:bodyPr/>
                    <a:lstStyle/>
                    <a:p>
                      <a:r>
                        <a:rPr lang="en-US" dirty="0"/>
                        <a:t>Trusted Device </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ja-JP" altLang="en-US" sz="18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ja-JP" altLang="en-US" sz="1800" dirty="0"/>
                    </a:p>
                  </a:txBody>
                  <a:tcPr marL="45720" marR="45720" anchor="ctr"/>
                </a:tc>
                <a:tc>
                  <a:txBody>
                    <a:bodyPr/>
                    <a:lstStyle/>
                    <a:p>
                      <a:pPr algn="ctr"/>
                      <a:endParaRPr lang="en-US" dirty="0"/>
                    </a:p>
                  </a:txBody>
                  <a:tcPr marL="45720" marR="45720" anchor="ctr"/>
                </a:tc>
                <a:extLst>
                  <a:ext uri="{0D108BD9-81ED-4DB2-BD59-A6C34878D82A}">
                    <a16:rowId xmlns:a16="http://schemas.microsoft.com/office/drawing/2014/main" val="865478092"/>
                  </a:ext>
                </a:extLst>
              </a:tr>
              <a:tr h="370840">
                <a:tc>
                  <a:txBody>
                    <a:bodyPr/>
                    <a:lstStyle/>
                    <a:p>
                      <a:pPr algn="ctr"/>
                      <a:r>
                        <a:rPr lang="en-US" dirty="0"/>
                        <a:t>3</a:t>
                      </a:r>
                    </a:p>
                  </a:txBody>
                  <a:tcPr marL="45720" marR="45720" anchor="ctr"/>
                </a:tc>
                <a:tc>
                  <a:txBody>
                    <a:bodyPr/>
                    <a:lstStyle/>
                    <a:p>
                      <a:r>
                        <a:rPr lang="en-US" dirty="0"/>
                        <a:t>Trusted Device w/ IP Protection</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ja-JP" altLang="en-US" sz="18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en-US" altLang="ja-JP" sz="1800" dirty="0">
                        <a:sym typeface="Wingdings" panose="05000000000000000000" pitchFamily="2" charset="2"/>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sym typeface="Wingdings" panose="05000000000000000000" pitchFamily="2" charset="2"/>
                        </a:rPr>
                        <a:t></a:t>
                      </a:r>
                      <a:endParaRPr kumimoji="1" lang="ja-JP" altLang="en-US" sz="1800" dirty="0"/>
                    </a:p>
                  </a:txBody>
                  <a:tcPr marL="45720" marR="45720" anchor="ctr"/>
                </a:tc>
                <a:extLst>
                  <a:ext uri="{0D108BD9-81ED-4DB2-BD59-A6C34878D82A}">
                    <a16:rowId xmlns:a16="http://schemas.microsoft.com/office/drawing/2014/main" val="2041093512"/>
                  </a:ext>
                </a:extLst>
              </a:tr>
            </a:tbl>
          </a:graphicData>
        </a:graphic>
      </p:graphicFrame>
    </p:spTree>
    <p:extLst>
      <p:ext uri="{BB962C8B-B14F-4D97-AF65-F5344CB8AC3E}">
        <p14:creationId xmlns:p14="http://schemas.microsoft.com/office/powerpoint/2010/main" val="974907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Tier 0 </a:t>
            </a:r>
            <a:r>
              <a:rPr lang="mr-IN" dirty="0"/>
              <a:t>–</a:t>
            </a:r>
            <a:r>
              <a:rPr lang="en-US" dirty="0"/>
              <a:t> No security</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21</a:t>
            </a:fld>
            <a:endParaRPr lang="de-DE" dirty="0"/>
          </a:p>
        </p:txBody>
      </p:sp>
      <p:sp>
        <p:nvSpPr>
          <p:cNvPr id="6" name="Rectangle 5"/>
          <p:cNvSpPr/>
          <p:nvPr/>
        </p:nvSpPr>
        <p:spPr>
          <a:xfrm>
            <a:off x="7597951" y="1469973"/>
            <a:ext cx="4534865" cy="815072"/>
          </a:xfrm>
          <a:prstGeom prst="rect">
            <a:avLst/>
          </a:prstGeom>
          <a:solidFill>
            <a:srgbClr val="FF0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8DD8751-CE75-4A9B-98F6-42DB184789F1}"/>
              </a:ext>
            </a:extLst>
          </p:cNvPr>
          <p:cNvGrpSpPr/>
          <p:nvPr/>
        </p:nvGrpSpPr>
        <p:grpSpPr>
          <a:xfrm>
            <a:off x="111807" y="1528069"/>
            <a:ext cx="3291485" cy="1320405"/>
            <a:chOff x="165959" y="1481408"/>
            <a:chExt cx="3291485" cy="1320405"/>
          </a:xfrm>
        </p:grpSpPr>
        <p:sp>
          <p:nvSpPr>
            <p:cNvPr id="10" name="Rectangle 9">
              <a:extLst>
                <a:ext uri="{FF2B5EF4-FFF2-40B4-BE49-F238E27FC236}">
                  <a16:creationId xmlns:a16="http://schemas.microsoft.com/office/drawing/2014/main" id="{6F46C220-ED35-4302-B8AB-D85B0F7A77BA}"/>
                </a:ext>
              </a:extLst>
            </p:cNvPr>
            <p:cNvSpPr/>
            <p:nvPr/>
          </p:nvSpPr>
          <p:spPr>
            <a:xfrm>
              <a:off x="241121" y="1531161"/>
              <a:ext cx="2973133" cy="1270652"/>
            </a:xfrm>
            <a:prstGeom prst="rect">
              <a:avLst/>
            </a:prstGeom>
            <a:solidFill>
              <a:srgbClr val="4471A9">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D977955-7753-495C-8EF9-F542B636753A}"/>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165959" y="1700153"/>
              <a:ext cx="758536" cy="758536"/>
            </a:xfrm>
            <a:prstGeom prst="rect">
              <a:avLst/>
            </a:prstGeom>
          </p:spPr>
        </p:pic>
        <p:sp>
          <p:nvSpPr>
            <p:cNvPr id="12" name="TextBox 11">
              <a:extLst>
                <a:ext uri="{FF2B5EF4-FFF2-40B4-BE49-F238E27FC236}">
                  <a16:creationId xmlns:a16="http://schemas.microsoft.com/office/drawing/2014/main" id="{C7DAD8E5-0B36-426A-ACC7-C4DFB25D03B6}"/>
                </a:ext>
              </a:extLst>
            </p:cNvPr>
            <p:cNvSpPr txBox="1"/>
            <p:nvPr/>
          </p:nvSpPr>
          <p:spPr>
            <a:xfrm>
              <a:off x="171358" y="1481408"/>
              <a:ext cx="3286086" cy="338554"/>
            </a:xfrm>
            <a:prstGeom prst="rect">
              <a:avLst/>
            </a:prstGeom>
            <a:noFill/>
          </p:spPr>
          <p:txBody>
            <a:bodyPr wrap="square" rtlCol="0">
              <a:spAutoFit/>
            </a:bodyPr>
            <a:lstStyle/>
            <a:p>
              <a:r>
                <a:rPr lang="en-US" sz="1600" b="1" u="sng" dirty="0"/>
                <a:t>OEM Firmware Release Tools</a:t>
              </a:r>
            </a:p>
          </p:txBody>
        </p:sp>
      </p:grpSp>
      <p:sp>
        <p:nvSpPr>
          <p:cNvPr id="13" name="Rectangle 12">
            <a:extLst>
              <a:ext uri="{FF2B5EF4-FFF2-40B4-BE49-F238E27FC236}">
                <a16:creationId xmlns:a16="http://schemas.microsoft.com/office/drawing/2014/main" id="{E12A4FD0-763F-4D4E-938F-1A0EA5319BD4}"/>
              </a:ext>
            </a:extLst>
          </p:cNvPr>
          <p:cNvSpPr/>
          <p:nvPr/>
        </p:nvSpPr>
        <p:spPr>
          <a:xfrm>
            <a:off x="46186" y="3816054"/>
            <a:ext cx="5883559" cy="2483146"/>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4D13A0-42AD-4098-AA91-5D60861D1AC4}"/>
              </a:ext>
            </a:extLst>
          </p:cNvPr>
          <p:cNvSpPr/>
          <p:nvPr/>
        </p:nvSpPr>
        <p:spPr>
          <a:xfrm>
            <a:off x="7547319" y="1445399"/>
            <a:ext cx="4646474" cy="1856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DD2653-7172-42D9-819F-CEE0EF7B8F71}"/>
              </a:ext>
            </a:extLst>
          </p:cNvPr>
          <p:cNvSpPr txBox="1"/>
          <p:nvPr/>
        </p:nvSpPr>
        <p:spPr>
          <a:xfrm>
            <a:off x="7597951" y="1073392"/>
            <a:ext cx="2833772" cy="369332"/>
          </a:xfrm>
          <a:prstGeom prst="rect">
            <a:avLst/>
          </a:prstGeom>
          <a:noFill/>
        </p:spPr>
        <p:txBody>
          <a:bodyPr wrap="square" rtlCol="0">
            <a:spAutoFit/>
          </a:bodyPr>
          <a:lstStyle/>
          <a:p>
            <a:r>
              <a:rPr lang="en-US" b="1" u="sng" dirty="0"/>
              <a:t>MCU</a:t>
            </a:r>
          </a:p>
        </p:txBody>
      </p:sp>
      <p:sp>
        <p:nvSpPr>
          <p:cNvPr id="16" name="TextBox 15">
            <a:extLst>
              <a:ext uri="{FF2B5EF4-FFF2-40B4-BE49-F238E27FC236}">
                <a16:creationId xmlns:a16="http://schemas.microsoft.com/office/drawing/2014/main" id="{69985165-9558-476E-B5DB-641E67091FD8}"/>
              </a:ext>
            </a:extLst>
          </p:cNvPr>
          <p:cNvSpPr txBox="1"/>
          <p:nvPr/>
        </p:nvSpPr>
        <p:spPr>
          <a:xfrm>
            <a:off x="7743121" y="3258395"/>
            <a:ext cx="1904488" cy="523220"/>
          </a:xfrm>
          <a:prstGeom prst="rect">
            <a:avLst/>
          </a:prstGeom>
          <a:noFill/>
        </p:spPr>
        <p:txBody>
          <a:bodyPr wrap="square" rtlCol="0">
            <a:spAutoFit/>
          </a:bodyPr>
          <a:lstStyle/>
          <a:p>
            <a:pPr algn="ctr"/>
            <a:r>
              <a:rPr lang="en-US" sz="1000" dirty="0"/>
              <a:t>Write protected</a:t>
            </a:r>
          </a:p>
          <a:p>
            <a:pPr algn="ctr"/>
            <a:r>
              <a:rPr lang="en-US" sz="800" dirty="0"/>
              <a:t>OTP @ Initial Flash</a:t>
            </a:r>
          </a:p>
          <a:p>
            <a:pPr algn="ctr"/>
            <a:endParaRPr lang="en-US" sz="1000" dirty="0"/>
          </a:p>
        </p:txBody>
      </p:sp>
      <p:sp>
        <p:nvSpPr>
          <p:cNvPr id="17" name="TextBox 16">
            <a:extLst>
              <a:ext uri="{FF2B5EF4-FFF2-40B4-BE49-F238E27FC236}">
                <a16:creationId xmlns:a16="http://schemas.microsoft.com/office/drawing/2014/main" id="{56685051-99C6-46E5-9565-75833246ED71}"/>
              </a:ext>
            </a:extLst>
          </p:cNvPr>
          <p:cNvSpPr txBox="1"/>
          <p:nvPr/>
        </p:nvSpPr>
        <p:spPr>
          <a:xfrm>
            <a:off x="6463361" y="1473924"/>
            <a:ext cx="1022981" cy="400110"/>
          </a:xfrm>
          <a:prstGeom prst="rect">
            <a:avLst/>
          </a:prstGeom>
          <a:noFill/>
        </p:spPr>
        <p:txBody>
          <a:bodyPr wrap="square" rtlCol="0">
            <a:spAutoFit/>
          </a:bodyPr>
          <a:lstStyle/>
          <a:p>
            <a:pPr algn="ctr"/>
            <a:r>
              <a:rPr lang="en-US" sz="1000" dirty="0"/>
              <a:t>Read protected</a:t>
            </a:r>
          </a:p>
        </p:txBody>
      </p:sp>
      <p:cxnSp>
        <p:nvCxnSpPr>
          <p:cNvPr id="18" name="Straight Connector 17">
            <a:extLst>
              <a:ext uri="{FF2B5EF4-FFF2-40B4-BE49-F238E27FC236}">
                <a16:creationId xmlns:a16="http://schemas.microsoft.com/office/drawing/2014/main" id="{9E349812-1619-4E98-8DBE-3E075DC41924}"/>
              </a:ext>
            </a:extLst>
          </p:cNvPr>
          <p:cNvCxnSpPr>
            <a:cxnSpLocks/>
          </p:cNvCxnSpPr>
          <p:nvPr/>
        </p:nvCxnSpPr>
        <p:spPr>
          <a:xfrm>
            <a:off x="9937968" y="1469972"/>
            <a:ext cx="0" cy="1845914"/>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BACB2F3-CAEC-477D-BB01-0EA79AD16846}"/>
              </a:ext>
            </a:extLst>
          </p:cNvPr>
          <p:cNvCxnSpPr>
            <a:cxnSpLocks/>
            <a:endCxn id="19" idx="3"/>
          </p:cNvCxnSpPr>
          <p:nvPr/>
        </p:nvCxnSpPr>
        <p:spPr>
          <a:xfrm>
            <a:off x="7547319" y="2341001"/>
            <a:ext cx="4646474" cy="32491"/>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sp>
        <p:nvSpPr>
          <p:cNvPr id="20" name="Left Brace 19">
            <a:extLst>
              <a:ext uri="{FF2B5EF4-FFF2-40B4-BE49-F238E27FC236}">
                <a16:creationId xmlns:a16="http://schemas.microsoft.com/office/drawing/2014/main" id="{5B199D5B-120F-4716-A04B-8CC4DDFB07CC}"/>
              </a:ext>
            </a:extLst>
          </p:cNvPr>
          <p:cNvSpPr/>
          <p:nvPr/>
        </p:nvSpPr>
        <p:spPr>
          <a:xfrm rot="16200000">
            <a:off x="8576854" y="2406672"/>
            <a:ext cx="323273" cy="2378216"/>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A1894740-B7C9-4247-984E-152700BE80EC}"/>
              </a:ext>
            </a:extLst>
          </p:cNvPr>
          <p:cNvSpPr/>
          <p:nvPr/>
        </p:nvSpPr>
        <p:spPr>
          <a:xfrm>
            <a:off x="7071816" y="1445398"/>
            <a:ext cx="378691" cy="895603"/>
          </a:xfrm>
          <a:prstGeom prst="leftBrace">
            <a:avLst>
              <a:gd name="adj1" fmla="val 8333"/>
              <a:gd name="adj2" fmla="val 52172"/>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CF6EA12D-9E10-4D2B-9D49-ADBCDCDD8090}"/>
              </a:ext>
            </a:extLst>
          </p:cNvPr>
          <p:cNvSpPr txBox="1"/>
          <p:nvPr/>
        </p:nvSpPr>
        <p:spPr>
          <a:xfrm>
            <a:off x="134069" y="3622773"/>
            <a:ext cx="5264196" cy="369332"/>
          </a:xfrm>
          <a:prstGeom prst="rect">
            <a:avLst/>
          </a:prstGeom>
          <a:solidFill>
            <a:schemeClr val="bg1"/>
          </a:solidFill>
        </p:spPr>
        <p:txBody>
          <a:bodyPr wrap="square" rtlCol="0">
            <a:spAutoFit/>
          </a:bodyPr>
          <a:lstStyle/>
          <a:p>
            <a:r>
              <a:rPr lang="en-US" b="1" u="sng"/>
              <a:t>Manufacturing Programming </a:t>
            </a:r>
            <a:r>
              <a:rPr lang="en-US" b="1" u="sng" dirty="0"/>
              <a:t>Center</a:t>
            </a:r>
          </a:p>
        </p:txBody>
      </p:sp>
      <p:sp>
        <p:nvSpPr>
          <p:cNvPr id="23" name="Rectangle 22">
            <a:extLst>
              <a:ext uri="{FF2B5EF4-FFF2-40B4-BE49-F238E27FC236}">
                <a16:creationId xmlns:a16="http://schemas.microsoft.com/office/drawing/2014/main" id="{02931DD8-6569-4B9D-9B75-81BBBC33BDCC}"/>
              </a:ext>
            </a:extLst>
          </p:cNvPr>
          <p:cNvSpPr/>
          <p:nvPr/>
        </p:nvSpPr>
        <p:spPr>
          <a:xfrm>
            <a:off x="198587" y="4168156"/>
            <a:ext cx="3125707" cy="19951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32FC0D-D2BE-4A63-8456-AAA236F13FC6}"/>
              </a:ext>
            </a:extLst>
          </p:cNvPr>
          <p:cNvSpPr txBox="1"/>
          <p:nvPr/>
        </p:nvSpPr>
        <p:spPr>
          <a:xfrm>
            <a:off x="300258" y="3966301"/>
            <a:ext cx="1509088" cy="369332"/>
          </a:xfrm>
          <a:prstGeom prst="rect">
            <a:avLst/>
          </a:prstGeom>
          <a:solidFill>
            <a:schemeClr val="bg1"/>
          </a:solidFill>
        </p:spPr>
        <p:txBody>
          <a:bodyPr wrap="square" rtlCol="0">
            <a:spAutoFit/>
          </a:bodyPr>
          <a:lstStyle/>
          <a:p>
            <a:r>
              <a:rPr lang="en-US" dirty="0"/>
              <a:t>Programmer</a:t>
            </a:r>
          </a:p>
        </p:txBody>
      </p:sp>
      <p:sp>
        <p:nvSpPr>
          <p:cNvPr id="25" name="Rectangle 24">
            <a:extLst>
              <a:ext uri="{FF2B5EF4-FFF2-40B4-BE49-F238E27FC236}">
                <a16:creationId xmlns:a16="http://schemas.microsoft.com/office/drawing/2014/main" id="{5FA6FD33-4354-46E8-9F80-17B68051419C}"/>
              </a:ext>
            </a:extLst>
          </p:cNvPr>
          <p:cNvSpPr/>
          <p:nvPr/>
        </p:nvSpPr>
        <p:spPr>
          <a:xfrm>
            <a:off x="3592127" y="1603206"/>
            <a:ext cx="2550892" cy="1245267"/>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8B94B5-F5D2-45B8-A6B9-AE4D0E2A1294}"/>
              </a:ext>
            </a:extLst>
          </p:cNvPr>
          <p:cNvSpPr txBox="1"/>
          <p:nvPr/>
        </p:nvSpPr>
        <p:spPr>
          <a:xfrm>
            <a:off x="3666376" y="1416491"/>
            <a:ext cx="1736727" cy="523220"/>
          </a:xfrm>
          <a:prstGeom prst="rect">
            <a:avLst/>
          </a:prstGeom>
          <a:solidFill>
            <a:schemeClr val="bg1"/>
          </a:solidFill>
        </p:spPr>
        <p:txBody>
          <a:bodyPr wrap="square" rtlCol="0">
            <a:spAutoFit/>
          </a:bodyPr>
          <a:lstStyle/>
          <a:p>
            <a:r>
              <a:rPr lang="en-US" b="1" u="sng" dirty="0"/>
              <a:t>Data Center</a:t>
            </a:r>
          </a:p>
          <a:p>
            <a:r>
              <a:rPr lang="en-US" sz="1000" i="1" dirty="0"/>
              <a:t>FW Update Infrastructure</a:t>
            </a:r>
          </a:p>
        </p:txBody>
      </p:sp>
      <p:grpSp>
        <p:nvGrpSpPr>
          <p:cNvPr id="27" name="Group 26"/>
          <p:cNvGrpSpPr/>
          <p:nvPr/>
        </p:nvGrpSpPr>
        <p:grpSpPr>
          <a:xfrm>
            <a:off x="9798145" y="3789229"/>
            <a:ext cx="2263454" cy="2205269"/>
            <a:chOff x="3983525" y="-171639"/>
            <a:chExt cx="2263454" cy="2205269"/>
          </a:xfrm>
        </p:grpSpPr>
        <p:pic>
          <p:nvPicPr>
            <p:cNvPr id="28" name="Picture 27">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3983525" y="197693"/>
              <a:ext cx="2263454" cy="1835937"/>
            </a:xfrm>
            <a:prstGeom prst="rect">
              <a:avLst/>
            </a:prstGeom>
          </p:spPr>
        </p:pic>
        <p:sp>
          <p:nvSpPr>
            <p:cNvPr id="29" name="TextBox 28">
              <a:extLst>
                <a:ext uri="{FF2B5EF4-FFF2-40B4-BE49-F238E27FC236}">
                  <a16:creationId xmlns:a16="http://schemas.microsoft.com/office/drawing/2014/main" id="{E55462F3-ED98-41FA-8B8E-E65719493429}"/>
                </a:ext>
              </a:extLst>
            </p:cNvPr>
            <p:cNvSpPr txBox="1"/>
            <p:nvPr/>
          </p:nvSpPr>
          <p:spPr>
            <a:xfrm>
              <a:off x="4063141" y="-171639"/>
              <a:ext cx="2104221" cy="369332"/>
            </a:xfrm>
            <a:prstGeom prst="rect">
              <a:avLst/>
            </a:prstGeom>
            <a:noFill/>
          </p:spPr>
          <p:txBody>
            <a:bodyPr wrap="square" rtlCol="0">
              <a:spAutoFit/>
            </a:bodyPr>
            <a:lstStyle/>
            <a:p>
              <a:r>
                <a:rPr lang="en-US" b="1" u="sng" dirty="0"/>
                <a:t>Cloud Operations</a:t>
              </a:r>
            </a:p>
          </p:txBody>
        </p:sp>
      </p:grpSp>
      <p:grpSp>
        <p:nvGrpSpPr>
          <p:cNvPr id="30" name="Group 29">
            <a:extLst>
              <a:ext uri="{FF2B5EF4-FFF2-40B4-BE49-F238E27FC236}">
                <a16:creationId xmlns:a16="http://schemas.microsoft.com/office/drawing/2014/main" id="{05B0253F-3BF2-49B8-8AB0-70B5FB5FECFA}"/>
              </a:ext>
            </a:extLst>
          </p:cNvPr>
          <p:cNvGrpSpPr/>
          <p:nvPr/>
        </p:nvGrpSpPr>
        <p:grpSpPr>
          <a:xfrm>
            <a:off x="0" y="2920761"/>
            <a:ext cx="1701771" cy="700067"/>
            <a:chOff x="6111565" y="4251231"/>
            <a:chExt cx="1701771" cy="745698"/>
          </a:xfrm>
        </p:grpSpPr>
        <p:sp>
          <p:nvSpPr>
            <p:cNvPr id="31" name="Rectangle: Rounded Corners 38">
              <a:extLst>
                <a:ext uri="{FF2B5EF4-FFF2-40B4-BE49-F238E27FC236}">
                  <a16:creationId xmlns:a16="http://schemas.microsoft.com/office/drawing/2014/main" id="{23660C2F-56C8-4190-AF0A-C5CC78E5D767}"/>
                </a:ext>
              </a:extLst>
            </p:cNvPr>
            <p:cNvSpPr/>
            <p:nvPr/>
          </p:nvSpPr>
          <p:spPr>
            <a:xfrm>
              <a:off x="6261917" y="4291334"/>
              <a:ext cx="1363568" cy="705595"/>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2926C1B-9F8C-4EAD-8B4C-E595872EFE4A}"/>
                </a:ext>
              </a:extLst>
            </p:cNvPr>
            <p:cNvSpPr txBox="1"/>
            <p:nvPr/>
          </p:nvSpPr>
          <p:spPr>
            <a:xfrm>
              <a:off x="6239073" y="4432537"/>
              <a:ext cx="879940" cy="235701"/>
            </a:xfrm>
            <a:prstGeom prst="rect">
              <a:avLst/>
            </a:prstGeom>
            <a:noFill/>
          </p:spPr>
          <p:txBody>
            <a:bodyPr wrap="square" rtlCol="0">
              <a:spAutoFit/>
            </a:bodyPr>
            <a:lstStyle/>
            <a:p>
              <a:r>
                <a:rPr lang="en-US" sz="900" dirty="0"/>
                <a:t>Physical</a:t>
              </a:r>
            </a:p>
          </p:txBody>
        </p:sp>
        <p:cxnSp>
          <p:nvCxnSpPr>
            <p:cNvPr id="33" name="Straight Arrow Connector 32">
              <a:extLst>
                <a:ext uri="{FF2B5EF4-FFF2-40B4-BE49-F238E27FC236}">
                  <a16:creationId xmlns:a16="http://schemas.microsoft.com/office/drawing/2014/main" id="{111CBC1C-DBFA-4404-9046-04B5CB784F37}"/>
                </a:ext>
              </a:extLst>
            </p:cNvPr>
            <p:cNvCxnSpPr>
              <a:cxnSpLocks/>
              <a:stCxn id="32" idx="3"/>
            </p:cNvCxnSpPr>
            <p:nvPr/>
          </p:nvCxnSpPr>
          <p:spPr>
            <a:xfrm flipV="1">
              <a:off x="7119013" y="4549785"/>
              <a:ext cx="393377" cy="602"/>
            </a:xfrm>
            <a:prstGeom prst="straightConnector1">
              <a:avLst/>
            </a:prstGeom>
            <a:ln>
              <a:solidFill>
                <a:srgbClr val="FF0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B53D19D-9177-440E-AD53-36B12315CA03}"/>
                </a:ext>
              </a:extLst>
            </p:cNvPr>
            <p:cNvCxnSpPr>
              <a:cxnSpLocks/>
            </p:cNvCxnSpPr>
            <p:nvPr/>
          </p:nvCxnSpPr>
          <p:spPr>
            <a:xfrm>
              <a:off x="7116757" y="4702417"/>
              <a:ext cx="393377" cy="0"/>
            </a:xfrm>
            <a:prstGeom prst="straightConnector1">
              <a:avLst/>
            </a:prstGeom>
            <a:ln>
              <a:solidFill>
                <a:srgbClr val="FFC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7E62F1E-D62D-4E38-B01B-5D0A80FE2C2E}"/>
                </a:ext>
              </a:extLst>
            </p:cNvPr>
            <p:cNvSpPr txBox="1"/>
            <p:nvPr/>
          </p:nvSpPr>
          <p:spPr>
            <a:xfrm>
              <a:off x="6230862" y="4584565"/>
              <a:ext cx="898550" cy="235701"/>
            </a:xfrm>
            <a:prstGeom prst="rect">
              <a:avLst/>
            </a:prstGeom>
            <a:noFill/>
          </p:spPr>
          <p:txBody>
            <a:bodyPr wrap="square" rtlCol="0">
              <a:spAutoFit/>
            </a:bodyPr>
            <a:lstStyle/>
            <a:p>
              <a:r>
                <a:rPr lang="en-US" sz="900" dirty="0"/>
                <a:t>Cryptographic</a:t>
              </a:r>
            </a:p>
          </p:txBody>
        </p:sp>
        <p:cxnSp>
          <p:nvCxnSpPr>
            <p:cNvPr id="36" name="Straight Arrow Connector 35">
              <a:extLst>
                <a:ext uri="{FF2B5EF4-FFF2-40B4-BE49-F238E27FC236}">
                  <a16:creationId xmlns:a16="http://schemas.microsoft.com/office/drawing/2014/main" id="{A6DFFCC0-7EC6-436B-BD33-1FEA4BCA0C75}"/>
                </a:ext>
              </a:extLst>
            </p:cNvPr>
            <p:cNvCxnSpPr>
              <a:cxnSpLocks/>
            </p:cNvCxnSpPr>
            <p:nvPr/>
          </p:nvCxnSpPr>
          <p:spPr>
            <a:xfrm>
              <a:off x="7139879" y="4882339"/>
              <a:ext cx="380722" cy="0"/>
            </a:xfrm>
            <a:prstGeom prst="straightConnector1">
              <a:avLst/>
            </a:prstGeom>
            <a:ln>
              <a:solidFill>
                <a:srgbClr val="00CC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D2053A1-9CC1-4E02-B441-9028EFA84EC8}"/>
                </a:ext>
              </a:extLst>
            </p:cNvPr>
            <p:cNvSpPr txBox="1"/>
            <p:nvPr/>
          </p:nvSpPr>
          <p:spPr>
            <a:xfrm>
              <a:off x="6239073" y="4761224"/>
              <a:ext cx="964026" cy="235701"/>
            </a:xfrm>
            <a:prstGeom prst="rect">
              <a:avLst/>
            </a:prstGeom>
            <a:noFill/>
          </p:spPr>
          <p:txBody>
            <a:bodyPr wrap="square" rtlCol="0">
              <a:spAutoFit/>
            </a:bodyPr>
            <a:lstStyle/>
            <a:p>
              <a:r>
                <a:rPr lang="en-US" sz="900" dirty="0"/>
                <a:t>None Required</a:t>
              </a:r>
            </a:p>
          </p:txBody>
        </p:sp>
        <p:sp>
          <p:nvSpPr>
            <p:cNvPr id="38" name="TextBox 37">
              <a:extLst>
                <a:ext uri="{FF2B5EF4-FFF2-40B4-BE49-F238E27FC236}">
                  <a16:creationId xmlns:a16="http://schemas.microsoft.com/office/drawing/2014/main" id="{18BD0501-F789-4CB0-BEFB-3FE912F375F1}"/>
                </a:ext>
              </a:extLst>
            </p:cNvPr>
            <p:cNvSpPr txBox="1"/>
            <p:nvPr/>
          </p:nvSpPr>
          <p:spPr>
            <a:xfrm>
              <a:off x="6111565" y="4251231"/>
              <a:ext cx="1701771" cy="235701"/>
            </a:xfrm>
            <a:prstGeom prst="rect">
              <a:avLst/>
            </a:prstGeom>
            <a:noFill/>
          </p:spPr>
          <p:txBody>
            <a:bodyPr wrap="square" rtlCol="0">
              <a:spAutoFit/>
            </a:bodyPr>
            <a:lstStyle/>
            <a:p>
              <a:pPr algn="ctr"/>
              <a:r>
                <a:rPr lang="en-US" sz="900" b="1" u="sng" dirty="0"/>
                <a:t>Security</a:t>
              </a:r>
            </a:p>
          </p:txBody>
        </p:sp>
      </p:grpSp>
      <p:sp>
        <p:nvSpPr>
          <p:cNvPr id="42" name="Rectangle 41"/>
          <p:cNvSpPr/>
          <p:nvPr/>
        </p:nvSpPr>
        <p:spPr>
          <a:xfrm>
            <a:off x="7587583" y="1489573"/>
            <a:ext cx="2253574" cy="1812012"/>
          </a:xfrm>
          <a:prstGeom prst="rect">
            <a:avLst/>
          </a:prstGeom>
          <a:solidFill>
            <a:srgbClr val="FFC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3110440" y="2400804"/>
            <a:ext cx="7630727" cy="2271588"/>
            <a:chOff x="5098188" y="2229180"/>
            <a:chExt cx="5026301" cy="1748189"/>
          </a:xfrm>
        </p:grpSpPr>
        <p:pic>
          <p:nvPicPr>
            <p:cNvPr id="40" name="Picture 39">
              <a:extLst>
                <a:ext uri="{FF2B5EF4-FFF2-40B4-BE49-F238E27FC236}">
                  <a16:creationId xmlns:a16="http://schemas.microsoft.com/office/drawing/2014/main" id="{C2EEDFE5-770F-4B76-B96B-F6A74230E926}"/>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9588599" y="2229180"/>
              <a:ext cx="535890" cy="567500"/>
            </a:xfrm>
            <a:prstGeom prst="rect">
              <a:avLst/>
            </a:prstGeom>
          </p:spPr>
        </p:pic>
        <p:cxnSp>
          <p:nvCxnSpPr>
            <p:cNvPr id="43" name="Straight Arrow Connector 42">
              <a:extLst>
                <a:ext uri="{FF2B5EF4-FFF2-40B4-BE49-F238E27FC236}">
                  <a16:creationId xmlns:a16="http://schemas.microsoft.com/office/drawing/2014/main" id="{6D94C96D-3FB2-4BA3-BFBE-D1E444CDD33D}"/>
                </a:ext>
              </a:extLst>
            </p:cNvPr>
            <p:cNvCxnSpPr>
              <a:cxnSpLocks/>
              <a:stCxn id="45" idx="3"/>
            </p:cNvCxnSpPr>
            <p:nvPr/>
          </p:nvCxnSpPr>
          <p:spPr>
            <a:xfrm flipV="1">
              <a:off x="5098188" y="2701872"/>
              <a:ext cx="4561010" cy="1275497"/>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910607" y="2275993"/>
            <a:ext cx="2199832" cy="2680148"/>
            <a:chOff x="1245996" y="1374806"/>
            <a:chExt cx="2199832" cy="2680148"/>
          </a:xfrm>
        </p:grpSpPr>
        <p:pic>
          <p:nvPicPr>
            <p:cNvPr id="45" name="Picture 44">
              <a:extLst>
                <a:ext uri="{FF2B5EF4-FFF2-40B4-BE49-F238E27FC236}">
                  <a16:creationId xmlns:a16="http://schemas.microsoft.com/office/drawing/2014/main" id="{40BE5C4A-E1FF-430E-AC19-E7307B929215}"/>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909937" y="3487454"/>
              <a:ext cx="535891" cy="567500"/>
            </a:xfrm>
            <a:prstGeom prst="rect">
              <a:avLst/>
            </a:prstGeom>
          </p:spPr>
        </p:pic>
        <p:cxnSp>
          <p:nvCxnSpPr>
            <p:cNvPr id="46" name="Straight Arrow Connector 45">
              <a:extLst>
                <a:ext uri="{FF2B5EF4-FFF2-40B4-BE49-F238E27FC236}">
                  <a16:creationId xmlns:a16="http://schemas.microsoft.com/office/drawing/2014/main" id="{6D94C96D-3FB2-4BA3-BFBE-D1E444CDD33D}"/>
                </a:ext>
              </a:extLst>
            </p:cNvPr>
            <p:cNvCxnSpPr>
              <a:cxnSpLocks/>
            </p:cNvCxnSpPr>
            <p:nvPr/>
          </p:nvCxnSpPr>
          <p:spPr>
            <a:xfrm>
              <a:off x="1245996" y="1374806"/>
              <a:ext cx="1743414" cy="2216985"/>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925575" y="1973802"/>
            <a:ext cx="3583655" cy="567500"/>
            <a:chOff x="925575" y="1973802"/>
            <a:chExt cx="3583655" cy="567500"/>
          </a:xfrm>
        </p:grpSpPr>
        <p:pic>
          <p:nvPicPr>
            <p:cNvPr id="47" name="Picture 46">
              <a:extLst>
                <a:ext uri="{FF2B5EF4-FFF2-40B4-BE49-F238E27FC236}">
                  <a16:creationId xmlns:a16="http://schemas.microsoft.com/office/drawing/2014/main" id="{A77DB034-10F9-4952-B483-B539CE1EFFCB}"/>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973339" y="1973802"/>
              <a:ext cx="535891" cy="567500"/>
            </a:xfrm>
            <a:prstGeom prst="rect">
              <a:avLst/>
            </a:prstGeom>
          </p:spPr>
        </p:pic>
        <p:cxnSp>
          <p:nvCxnSpPr>
            <p:cNvPr id="48" name="Straight Arrow Connector 47">
              <a:extLst>
                <a:ext uri="{FF2B5EF4-FFF2-40B4-BE49-F238E27FC236}">
                  <a16:creationId xmlns:a16="http://schemas.microsoft.com/office/drawing/2014/main" id="{6D94C96D-3FB2-4BA3-BFBE-D1E444CDD33D}"/>
                </a:ext>
              </a:extLst>
            </p:cNvPr>
            <p:cNvCxnSpPr>
              <a:cxnSpLocks/>
            </p:cNvCxnSpPr>
            <p:nvPr/>
          </p:nvCxnSpPr>
          <p:spPr>
            <a:xfrm>
              <a:off x="925575" y="2180236"/>
              <a:ext cx="3041959" cy="0"/>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cxnSp>
        <p:nvCxnSpPr>
          <p:cNvPr id="51" name="Straight Arrow Connector 50">
            <a:extLst>
              <a:ext uri="{FF2B5EF4-FFF2-40B4-BE49-F238E27FC236}">
                <a16:creationId xmlns:a16="http://schemas.microsoft.com/office/drawing/2014/main" id="{6D94C96D-3FB2-4BA3-BFBE-D1E444CDD33D}"/>
              </a:ext>
            </a:extLst>
          </p:cNvPr>
          <p:cNvCxnSpPr>
            <a:cxnSpLocks/>
          </p:cNvCxnSpPr>
          <p:nvPr/>
        </p:nvCxnSpPr>
        <p:spPr>
          <a:xfrm>
            <a:off x="4515483" y="2245898"/>
            <a:ext cx="5508927" cy="367828"/>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02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Tier 1 </a:t>
            </a:r>
            <a:r>
              <a:rPr lang="mr-IN" dirty="0"/>
              <a:t>–</a:t>
            </a:r>
            <a:r>
              <a:rPr lang="en-US" dirty="0"/>
              <a:t> Secure Boot</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22</a:t>
            </a:fld>
            <a:endParaRPr lang="de-DE" dirty="0"/>
          </a:p>
        </p:txBody>
      </p:sp>
      <p:sp>
        <p:nvSpPr>
          <p:cNvPr id="6" name="Rectangle 5"/>
          <p:cNvSpPr/>
          <p:nvPr/>
        </p:nvSpPr>
        <p:spPr>
          <a:xfrm>
            <a:off x="7597951" y="1469973"/>
            <a:ext cx="4534865" cy="815072"/>
          </a:xfrm>
          <a:prstGeom prst="rect">
            <a:avLst/>
          </a:prstGeom>
          <a:solidFill>
            <a:srgbClr val="FF0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8DD8751-CE75-4A9B-98F6-42DB184789F1}"/>
              </a:ext>
            </a:extLst>
          </p:cNvPr>
          <p:cNvGrpSpPr/>
          <p:nvPr/>
        </p:nvGrpSpPr>
        <p:grpSpPr>
          <a:xfrm>
            <a:off x="111807" y="1528069"/>
            <a:ext cx="3291485" cy="1320405"/>
            <a:chOff x="165959" y="1481408"/>
            <a:chExt cx="3291485" cy="1320405"/>
          </a:xfrm>
        </p:grpSpPr>
        <p:sp>
          <p:nvSpPr>
            <p:cNvPr id="10" name="Rectangle 9">
              <a:extLst>
                <a:ext uri="{FF2B5EF4-FFF2-40B4-BE49-F238E27FC236}">
                  <a16:creationId xmlns:a16="http://schemas.microsoft.com/office/drawing/2014/main" id="{6F46C220-ED35-4302-B8AB-D85B0F7A77BA}"/>
                </a:ext>
              </a:extLst>
            </p:cNvPr>
            <p:cNvSpPr/>
            <p:nvPr/>
          </p:nvSpPr>
          <p:spPr>
            <a:xfrm>
              <a:off x="241121" y="1531161"/>
              <a:ext cx="2973133" cy="1270652"/>
            </a:xfrm>
            <a:prstGeom prst="rect">
              <a:avLst/>
            </a:prstGeom>
            <a:solidFill>
              <a:srgbClr val="4471A9">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D977955-7753-495C-8EF9-F542B636753A}"/>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165959" y="1700153"/>
              <a:ext cx="758536" cy="758536"/>
            </a:xfrm>
            <a:prstGeom prst="rect">
              <a:avLst/>
            </a:prstGeom>
          </p:spPr>
        </p:pic>
        <p:sp>
          <p:nvSpPr>
            <p:cNvPr id="12" name="TextBox 11">
              <a:extLst>
                <a:ext uri="{FF2B5EF4-FFF2-40B4-BE49-F238E27FC236}">
                  <a16:creationId xmlns:a16="http://schemas.microsoft.com/office/drawing/2014/main" id="{C7DAD8E5-0B36-426A-ACC7-C4DFB25D03B6}"/>
                </a:ext>
              </a:extLst>
            </p:cNvPr>
            <p:cNvSpPr txBox="1"/>
            <p:nvPr/>
          </p:nvSpPr>
          <p:spPr>
            <a:xfrm>
              <a:off x="171358" y="1481408"/>
              <a:ext cx="3286086" cy="338554"/>
            </a:xfrm>
            <a:prstGeom prst="rect">
              <a:avLst/>
            </a:prstGeom>
            <a:noFill/>
          </p:spPr>
          <p:txBody>
            <a:bodyPr wrap="square" rtlCol="0">
              <a:spAutoFit/>
            </a:bodyPr>
            <a:lstStyle/>
            <a:p>
              <a:r>
                <a:rPr lang="en-US" sz="1600" b="1" u="sng" dirty="0"/>
                <a:t>OEM Firmware Release Tools</a:t>
              </a:r>
            </a:p>
          </p:txBody>
        </p:sp>
      </p:grpSp>
      <p:sp>
        <p:nvSpPr>
          <p:cNvPr id="13" name="Rectangle 12">
            <a:extLst>
              <a:ext uri="{FF2B5EF4-FFF2-40B4-BE49-F238E27FC236}">
                <a16:creationId xmlns:a16="http://schemas.microsoft.com/office/drawing/2014/main" id="{E12A4FD0-763F-4D4E-938F-1A0EA5319BD4}"/>
              </a:ext>
            </a:extLst>
          </p:cNvPr>
          <p:cNvSpPr/>
          <p:nvPr/>
        </p:nvSpPr>
        <p:spPr>
          <a:xfrm>
            <a:off x="46186" y="3816054"/>
            <a:ext cx="5883559" cy="2483146"/>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4D13A0-42AD-4098-AA91-5D60861D1AC4}"/>
              </a:ext>
            </a:extLst>
          </p:cNvPr>
          <p:cNvSpPr/>
          <p:nvPr/>
        </p:nvSpPr>
        <p:spPr>
          <a:xfrm>
            <a:off x="7547319" y="1445399"/>
            <a:ext cx="4646474" cy="1856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DD2653-7172-42D9-819F-CEE0EF7B8F71}"/>
              </a:ext>
            </a:extLst>
          </p:cNvPr>
          <p:cNvSpPr txBox="1"/>
          <p:nvPr/>
        </p:nvSpPr>
        <p:spPr>
          <a:xfrm>
            <a:off x="7597951" y="1073392"/>
            <a:ext cx="2833772" cy="369332"/>
          </a:xfrm>
          <a:prstGeom prst="rect">
            <a:avLst/>
          </a:prstGeom>
          <a:noFill/>
        </p:spPr>
        <p:txBody>
          <a:bodyPr wrap="square" rtlCol="0">
            <a:spAutoFit/>
          </a:bodyPr>
          <a:lstStyle/>
          <a:p>
            <a:r>
              <a:rPr lang="en-US" b="1" u="sng" dirty="0"/>
              <a:t>MCU</a:t>
            </a:r>
          </a:p>
        </p:txBody>
      </p:sp>
      <p:sp>
        <p:nvSpPr>
          <p:cNvPr id="16" name="TextBox 15">
            <a:extLst>
              <a:ext uri="{FF2B5EF4-FFF2-40B4-BE49-F238E27FC236}">
                <a16:creationId xmlns:a16="http://schemas.microsoft.com/office/drawing/2014/main" id="{69985165-9558-476E-B5DB-641E67091FD8}"/>
              </a:ext>
            </a:extLst>
          </p:cNvPr>
          <p:cNvSpPr txBox="1"/>
          <p:nvPr/>
        </p:nvSpPr>
        <p:spPr>
          <a:xfrm>
            <a:off x="7743121" y="3258395"/>
            <a:ext cx="1904488" cy="523220"/>
          </a:xfrm>
          <a:prstGeom prst="rect">
            <a:avLst/>
          </a:prstGeom>
          <a:noFill/>
        </p:spPr>
        <p:txBody>
          <a:bodyPr wrap="square" rtlCol="0">
            <a:spAutoFit/>
          </a:bodyPr>
          <a:lstStyle/>
          <a:p>
            <a:pPr algn="ctr"/>
            <a:r>
              <a:rPr lang="en-US" sz="1000" dirty="0"/>
              <a:t>Write protected</a:t>
            </a:r>
          </a:p>
          <a:p>
            <a:pPr algn="ctr"/>
            <a:r>
              <a:rPr lang="en-US" sz="800" dirty="0"/>
              <a:t>OTP @ Initial Flash</a:t>
            </a:r>
          </a:p>
          <a:p>
            <a:pPr algn="ctr"/>
            <a:endParaRPr lang="en-US" sz="1000" dirty="0"/>
          </a:p>
        </p:txBody>
      </p:sp>
      <p:sp>
        <p:nvSpPr>
          <p:cNvPr id="17" name="TextBox 16">
            <a:extLst>
              <a:ext uri="{FF2B5EF4-FFF2-40B4-BE49-F238E27FC236}">
                <a16:creationId xmlns:a16="http://schemas.microsoft.com/office/drawing/2014/main" id="{56685051-99C6-46E5-9565-75833246ED71}"/>
              </a:ext>
            </a:extLst>
          </p:cNvPr>
          <p:cNvSpPr txBox="1"/>
          <p:nvPr/>
        </p:nvSpPr>
        <p:spPr>
          <a:xfrm>
            <a:off x="6463361" y="1473924"/>
            <a:ext cx="1022981" cy="400110"/>
          </a:xfrm>
          <a:prstGeom prst="rect">
            <a:avLst/>
          </a:prstGeom>
          <a:noFill/>
        </p:spPr>
        <p:txBody>
          <a:bodyPr wrap="square" rtlCol="0">
            <a:spAutoFit/>
          </a:bodyPr>
          <a:lstStyle/>
          <a:p>
            <a:pPr algn="ctr"/>
            <a:r>
              <a:rPr lang="en-US" sz="1000" dirty="0"/>
              <a:t>Read protected</a:t>
            </a:r>
          </a:p>
        </p:txBody>
      </p:sp>
      <p:cxnSp>
        <p:nvCxnSpPr>
          <p:cNvPr id="18" name="Straight Connector 17">
            <a:extLst>
              <a:ext uri="{FF2B5EF4-FFF2-40B4-BE49-F238E27FC236}">
                <a16:creationId xmlns:a16="http://schemas.microsoft.com/office/drawing/2014/main" id="{9E349812-1619-4E98-8DBE-3E075DC41924}"/>
              </a:ext>
            </a:extLst>
          </p:cNvPr>
          <p:cNvCxnSpPr>
            <a:cxnSpLocks/>
          </p:cNvCxnSpPr>
          <p:nvPr/>
        </p:nvCxnSpPr>
        <p:spPr>
          <a:xfrm>
            <a:off x="9937968" y="1469972"/>
            <a:ext cx="0" cy="1845914"/>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BACB2F3-CAEC-477D-BB01-0EA79AD16846}"/>
              </a:ext>
            </a:extLst>
          </p:cNvPr>
          <p:cNvCxnSpPr>
            <a:cxnSpLocks/>
            <a:endCxn id="19" idx="3"/>
          </p:cNvCxnSpPr>
          <p:nvPr/>
        </p:nvCxnSpPr>
        <p:spPr>
          <a:xfrm>
            <a:off x="7547319" y="2341001"/>
            <a:ext cx="4646474" cy="32491"/>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sp>
        <p:nvSpPr>
          <p:cNvPr id="20" name="Left Brace 19">
            <a:extLst>
              <a:ext uri="{FF2B5EF4-FFF2-40B4-BE49-F238E27FC236}">
                <a16:creationId xmlns:a16="http://schemas.microsoft.com/office/drawing/2014/main" id="{5B199D5B-120F-4716-A04B-8CC4DDFB07CC}"/>
              </a:ext>
            </a:extLst>
          </p:cNvPr>
          <p:cNvSpPr/>
          <p:nvPr/>
        </p:nvSpPr>
        <p:spPr>
          <a:xfrm rot="16200000">
            <a:off x="8576854" y="2406672"/>
            <a:ext cx="323273" cy="2378216"/>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A1894740-B7C9-4247-984E-152700BE80EC}"/>
              </a:ext>
            </a:extLst>
          </p:cNvPr>
          <p:cNvSpPr/>
          <p:nvPr/>
        </p:nvSpPr>
        <p:spPr>
          <a:xfrm>
            <a:off x="7071816" y="1445398"/>
            <a:ext cx="378691" cy="895603"/>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02931DD8-6569-4B9D-9B75-81BBBC33BDCC}"/>
              </a:ext>
            </a:extLst>
          </p:cNvPr>
          <p:cNvSpPr/>
          <p:nvPr/>
        </p:nvSpPr>
        <p:spPr>
          <a:xfrm>
            <a:off x="198587" y="4168156"/>
            <a:ext cx="3125707" cy="19951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32FC0D-D2BE-4A63-8456-AAA236F13FC6}"/>
              </a:ext>
            </a:extLst>
          </p:cNvPr>
          <p:cNvSpPr txBox="1"/>
          <p:nvPr/>
        </p:nvSpPr>
        <p:spPr>
          <a:xfrm>
            <a:off x="300258" y="3966301"/>
            <a:ext cx="1494828" cy="369332"/>
          </a:xfrm>
          <a:prstGeom prst="rect">
            <a:avLst/>
          </a:prstGeom>
          <a:solidFill>
            <a:schemeClr val="bg1"/>
          </a:solidFill>
        </p:spPr>
        <p:txBody>
          <a:bodyPr wrap="square" rtlCol="0">
            <a:spAutoFit/>
          </a:bodyPr>
          <a:lstStyle/>
          <a:p>
            <a:r>
              <a:rPr lang="en-US" dirty="0"/>
              <a:t>Programmer</a:t>
            </a:r>
          </a:p>
        </p:txBody>
      </p:sp>
      <p:sp>
        <p:nvSpPr>
          <p:cNvPr id="25" name="Rectangle 24">
            <a:extLst>
              <a:ext uri="{FF2B5EF4-FFF2-40B4-BE49-F238E27FC236}">
                <a16:creationId xmlns:a16="http://schemas.microsoft.com/office/drawing/2014/main" id="{5FA6FD33-4354-46E8-9F80-17B68051419C}"/>
              </a:ext>
            </a:extLst>
          </p:cNvPr>
          <p:cNvSpPr/>
          <p:nvPr/>
        </p:nvSpPr>
        <p:spPr>
          <a:xfrm>
            <a:off x="3592127" y="1603206"/>
            <a:ext cx="2550892" cy="1245267"/>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8B94B5-F5D2-45B8-A6B9-AE4D0E2A1294}"/>
              </a:ext>
            </a:extLst>
          </p:cNvPr>
          <p:cNvSpPr txBox="1"/>
          <p:nvPr/>
        </p:nvSpPr>
        <p:spPr>
          <a:xfrm>
            <a:off x="3666376" y="1416491"/>
            <a:ext cx="1736727" cy="523220"/>
          </a:xfrm>
          <a:prstGeom prst="rect">
            <a:avLst/>
          </a:prstGeom>
          <a:solidFill>
            <a:schemeClr val="bg1"/>
          </a:solidFill>
        </p:spPr>
        <p:txBody>
          <a:bodyPr wrap="square" rtlCol="0">
            <a:spAutoFit/>
          </a:bodyPr>
          <a:lstStyle/>
          <a:p>
            <a:r>
              <a:rPr lang="en-US" b="1" u="sng" dirty="0"/>
              <a:t>Data Center</a:t>
            </a:r>
          </a:p>
          <a:p>
            <a:r>
              <a:rPr lang="en-US" sz="1000" i="1" dirty="0"/>
              <a:t>FW Update Infrastructure</a:t>
            </a:r>
          </a:p>
        </p:txBody>
      </p:sp>
      <p:grpSp>
        <p:nvGrpSpPr>
          <p:cNvPr id="27" name="Group 26"/>
          <p:cNvGrpSpPr/>
          <p:nvPr/>
        </p:nvGrpSpPr>
        <p:grpSpPr>
          <a:xfrm>
            <a:off x="9798145" y="3789229"/>
            <a:ext cx="2263454" cy="2205269"/>
            <a:chOff x="3983525" y="-171639"/>
            <a:chExt cx="2263454" cy="2205269"/>
          </a:xfrm>
        </p:grpSpPr>
        <p:pic>
          <p:nvPicPr>
            <p:cNvPr id="28" name="Picture 27">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3983525" y="197693"/>
              <a:ext cx="2263454" cy="1835937"/>
            </a:xfrm>
            <a:prstGeom prst="rect">
              <a:avLst/>
            </a:prstGeom>
          </p:spPr>
        </p:pic>
        <p:sp>
          <p:nvSpPr>
            <p:cNvPr id="29" name="TextBox 28">
              <a:extLst>
                <a:ext uri="{FF2B5EF4-FFF2-40B4-BE49-F238E27FC236}">
                  <a16:creationId xmlns:a16="http://schemas.microsoft.com/office/drawing/2014/main" id="{E55462F3-ED98-41FA-8B8E-E65719493429}"/>
                </a:ext>
              </a:extLst>
            </p:cNvPr>
            <p:cNvSpPr txBox="1"/>
            <p:nvPr/>
          </p:nvSpPr>
          <p:spPr>
            <a:xfrm>
              <a:off x="4063141" y="-171639"/>
              <a:ext cx="2104221" cy="369332"/>
            </a:xfrm>
            <a:prstGeom prst="rect">
              <a:avLst/>
            </a:prstGeom>
            <a:noFill/>
          </p:spPr>
          <p:txBody>
            <a:bodyPr wrap="square" rtlCol="0">
              <a:spAutoFit/>
            </a:bodyPr>
            <a:lstStyle/>
            <a:p>
              <a:r>
                <a:rPr lang="en-US" b="1" u="sng" dirty="0"/>
                <a:t>Cloud Operations</a:t>
              </a:r>
            </a:p>
          </p:txBody>
        </p:sp>
      </p:grpSp>
      <p:grpSp>
        <p:nvGrpSpPr>
          <p:cNvPr id="30" name="Group 29">
            <a:extLst>
              <a:ext uri="{FF2B5EF4-FFF2-40B4-BE49-F238E27FC236}">
                <a16:creationId xmlns:a16="http://schemas.microsoft.com/office/drawing/2014/main" id="{05B0253F-3BF2-49B8-8AB0-70B5FB5FECFA}"/>
              </a:ext>
            </a:extLst>
          </p:cNvPr>
          <p:cNvGrpSpPr/>
          <p:nvPr/>
        </p:nvGrpSpPr>
        <p:grpSpPr>
          <a:xfrm>
            <a:off x="0" y="2920761"/>
            <a:ext cx="1701771" cy="700067"/>
            <a:chOff x="6111565" y="4251231"/>
            <a:chExt cx="1701771" cy="745698"/>
          </a:xfrm>
        </p:grpSpPr>
        <p:sp>
          <p:nvSpPr>
            <p:cNvPr id="31" name="Rectangle: Rounded Corners 38">
              <a:extLst>
                <a:ext uri="{FF2B5EF4-FFF2-40B4-BE49-F238E27FC236}">
                  <a16:creationId xmlns:a16="http://schemas.microsoft.com/office/drawing/2014/main" id="{23660C2F-56C8-4190-AF0A-C5CC78E5D767}"/>
                </a:ext>
              </a:extLst>
            </p:cNvPr>
            <p:cNvSpPr/>
            <p:nvPr/>
          </p:nvSpPr>
          <p:spPr>
            <a:xfrm>
              <a:off x="6261917" y="4291334"/>
              <a:ext cx="1363568" cy="705595"/>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2926C1B-9F8C-4EAD-8B4C-E595872EFE4A}"/>
                </a:ext>
              </a:extLst>
            </p:cNvPr>
            <p:cNvSpPr txBox="1"/>
            <p:nvPr/>
          </p:nvSpPr>
          <p:spPr>
            <a:xfrm>
              <a:off x="6239073" y="4432537"/>
              <a:ext cx="879940" cy="235701"/>
            </a:xfrm>
            <a:prstGeom prst="rect">
              <a:avLst/>
            </a:prstGeom>
            <a:noFill/>
          </p:spPr>
          <p:txBody>
            <a:bodyPr wrap="square" rtlCol="0">
              <a:spAutoFit/>
            </a:bodyPr>
            <a:lstStyle/>
            <a:p>
              <a:r>
                <a:rPr lang="en-US" sz="900" dirty="0"/>
                <a:t>Physical</a:t>
              </a:r>
            </a:p>
          </p:txBody>
        </p:sp>
        <p:cxnSp>
          <p:nvCxnSpPr>
            <p:cNvPr id="33" name="Straight Arrow Connector 32">
              <a:extLst>
                <a:ext uri="{FF2B5EF4-FFF2-40B4-BE49-F238E27FC236}">
                  <a16:creationId xmlns:a16="http://schemas.microsoft.com/office/drawing/2014/main" id="{111CBC1C-DBFA-4404-9046-04B5CB784F37}"/>
                </a:ext>
              </a:extLst>
            </p:cNvPr>
            <p:cNvCxnSpPr>
              <a:cxnSpLocks/>
              <a:stCxn id="32" idx="3"/>
            </p:cNvCxnSpPr>
            <p:nvPr/>
          </p:nvCxnSpPr>
          <p:spPr>
            <a:xfrm flipV="1">
              <a:off x="7119013" y="4549785"/>
              <a:ext cx="393377" cy="602"/>
            </a:xfrm>
            <a:prstGeom prst="straightConnector1">
              <a:avLst/>
            </a:prstGeom>
            <a:ln>
              <a:solidFill>
                <a:srgbClr val="FF0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B53D19D-9177-440E-AD53-36B12315CA03}"/>
                </a:ext>
              </a:extLst>
            </p:cNvPr>
            <p:cNvCxnSpPr>
              <a:cxnSpLocks/>
            </p:cNvCxnSpPr>
            <p:nvPr/>
          </p:nvCxnSpPr>
          <p:spPr>
            <a:xfrm>
              <a:off x="7116757" y="4702417"/>
              <a:ext cx="393377" cy="0"/>
            </a:xfrm>
            <a:prstGeom prst="straightConnector1">
              <a:avLst/>
            </a:prstGeom>
            <a:ln>
              <a:solidFill>
                <a:srgbClr val="FFC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7E62F1E-D62D-4E38-B01B-5D0A80FE2C2E}"/>
                </a:ext>
              </a:extLst>
            </p:cNvPr>
            <p:cNvSpPr txBox="1"/>
            <p:nvPr/>
          </p:nvSpPr>
          <p:spPr>
            <a:xfrm>
              <a:off x="6230862" y="4584565"/>
              <a:ext cx="898550" cy="235701"/>
            </a:xfrm>
            <a:prstGeom prst="rect">
              <a:avLst/>
            </a:prstGeom>
            <a:noFill/>
          </p:spPr>
          <p:txBody>
            <a:bodyPr wrap="square" rtlCol="0">
              <a:spAutoFit/>
            </a:bodyPr>
            <a:lstStyle/>
            <a:p>
              <a:r>
                <a:rPr lang="en-US" sz="900" dirty="0"/>
                <a:t>Cryptographic</a:t>
              </a:r>
            </a:p>
          </p:txBody>
        </p:sp>
        <p:cxnSp>
          <p:nvCxnSpPr>
            <p:cNvPr id="36" name="Straight Arrow Connector 35">
              <a:extLst>
                <a:ext uri="{FF2B5EF4-FFF2-40B4-BE49-F238E27FC236}">
                  <a16:creationId xmlns:a16="http://schemas.microsoft.com/office/drawing/2014/main" id="{A6DFFCC0-7EC6-436B-BD33-1FEA4BCA0C75}"/>
                </a:ext>
              </a:extLst>
            </p:cNvPr>
            <p:cNvCxnSpPr>
              <a:cxnSpLocks/>
            </p:cNvCxnSpPr>
            <p:nvPr/>
          </p:nvCxnSpPr>
          <p:spPr>
            <a:xfrm>
              <a:off x="7139879" y="4882339"/>
              <a:ext cx="380722" cy="0"/>
            </a:xfrm>
            <a:prstGeom prst="straightConnector1">
              <a:avLst/>
            </a:prstGeom>
            <a:ln>
              <a:solidFill>
                <a:srgbClr val="00CC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D2053A1-9CC1-4E02-B441-9028EFA84EC8}"/>
                </a:ext>
              </a:extLst>
            </p:cNvPr>
            <p:cNvSpPr txBox="1"/>
            <p:nvPr/>
          </p:nvSpPr>
          <p:spPr>
            <a:xfrm>
              <a:off x="6239073" y="4761224"/>
              <a:ext cx="964026" cy="235701"/>
            </a:xfrm>
            <a:prstGeom prst="rect">
              <a:avLst/>
            </a:prstGeom>
            <a:noFill/>
          </p:spPr>
          <p:txBody>
            <a:bodyPr wrap="square" rtlCol="0">
              <a:spAutoFit/>
            </a:bodyPr>
            <a:lstStyle/>
            <a:p>
              <a:r>
                <a:rPr lang="en-US" sz="900" dirty="0"/>
                <a:t>None Required</a:t>
              </a:r>
            </a:p>
          </p:txBody>
        </p:sp>
        <p:sp>
          <p:nvSpPr>
            <p:cNvPr id="38" name="TextBox 37">
              <a:extLst>
                <a:ext uri="{FF2B5EF4-FFF2-40B4-BE49-F238E27FC236}">
                  <a16:creationId xmlns:a16="http://schemas.microsoft.com/office/drawing/2014/main" id="{18BD0501-F789-4CB0-BEFB-3FE912F375F1}"/>
                </a:ext>
              </a:extLst>
            </p:cNvPr>
            <p:cNvSpPr txBox="1"/>
            <p:nvPr/>
          </p:nvSpPr>
          <p:spPr>
            <a:xfrm>
              <a:off x="6111565" y="4251231"/>
              <a:ext cx="1701771" cy="235701"/>
            </a:xfrm>
            <a:prstGeom prst="rect">
              <a:avLst/>
            </a:prstGeom>
            <a:noFill/>
          </p:spPr>
          <p:txBody>
            <a:bodyPr wrap="square" rtlCol="0">
              <a:spAutoFit/>
            </a:bodyPr>
            <a:lstStyle/>
            <a:p>
              <a:pPr algn="ctr"/>
              <a:r>
                <a:rPr lang="en-US" sz="900" b="1" u="sng" dirty="0"/>
                <a:t>Security</a:t>
              </a:r>
            </a:p>
          </p:txBody>
        </p:sp>
      </p:grpSp>
      <p:sp>
        <p:nvSpPr>
          <p:cNvPr id="42" name="Rectangle 41"/>
          <p:cNvSpPr/>
          <p:nvPr/>
        </p:nvSpPr>
        <p:spPr>
          <a:xfrm>
            <a:off x="7587583" y="1489573"/>
            <a:ext cx="2253574" cy="1812012"/>
          </a:xfrm>
          <a:prstGeom prst="rect">
            <a:avLst/>
          </a:prstGeom>
          <a:solidFill>
            <a:srgbClr val="FFC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2EEDFE5-770F-4B76-B96B-F6A74230E926}"/>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9927609" y="2400805"/>
            <a:ext cx="813567" cy="737407"/>
          </a:xfrm>
          <a:prstGeom prst="rect">
            <a:avLst/>
          </a:prstGeom>
        </p:spPr>
      </p:pic>
      <p:pic>
        <p:nvPicPr>
          <p:cNvPr id="45" name="Picture 44">
            <a:extLst>
              <a:ext uri="{FF2B5EF4-FFF2-40B4-BE49-F238E27FC236}">
                <a16:creationId xmlns:a16="http://schemas.microsoft.com/office/drawing/2014/main" id="{40BE5C4A-E1FF-430E-AC19-E7307B929215}"/>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574548" y="4388641"/>
            <a:ext cx="535891" cy="567500"/>
          </a:xfrm>
          <a:prstGeom prst="rect">
            <a:avLst/>
          </a:prstGeom>
        </p:spPr>
      </p:pic>
      <p:pic>
        <p:nvPicPr>
          <p:cNvPr id="47" name="Picture 46">
            <a:extLst>
              <a:ext uri="{FF2B5EF4-FFF2-40B4-BE49-F238E27FC236}">
                <a16:creationId xmlns:a16="http://schemas.microsoft.com/office/drawing/2014/main" id="{A77DB034-10F9-4952-B483-B539CE1EFFCB}"/>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973339" y="1973802"/>
            <a:ext cx="535891" cy="567500"/>
          </a:xfrm>
          <a:prstGeom prst="rect">
            <a:avLst/>
          </a:prstGeom>
        </p:spPr>
      </p:pic>
      <p:grpSp>
        <p:nvGrpSpPr>
          <p:cNvPr id="49" name="Group 48"/>
          <p:cNvGrpSpPr/>
          <p:nvPr/>
        </p:nvGrpSpPr>
        <p:grpSpPr>
          <a:xfrm>
            <a:off x="1396771" y="1873429"/>
            <a:ext cx="2023217" cy="873300"/>
            <a:chOff x="1297877" y="685058"/>
            <a:chExt cx="2023217" cy="873300"/>
          </a:xfrm>
        </p:grpSpPr>
        <p:grpSp>
          <p:nvGrpSpPr>
            <p:cNvPr id="52" name="Group 51"/>
            <p:cNvGrpSpPr/>
            <p:nvPr/>
          </p:nvGrpSpPr>
          <p:grpSpPr>
            <a:xfrm>
              <a:off x="1600802" y="685058"/>
              <a:ext cx="1076703" cy="643725"/>
              <a:chOff x="1600802" y="685058"/>
              <a:chExt cx="1076703" cy="643725"/>
            </a:xfrm>
          </p:grpSpPr>
          <p:grpSp>
            <p:nvGrpSpPr>
              <p:cNvPr id="54" name="Group 53">
                <a:extLst>
                  <a:ext uri="{FF2B5EF4-FFF2-40B4-BE49-F238E27FC236}">
                    <a16:creationId xmlns:a16="http://schemas.microsoft.com/office/drawing/2014/main" id="{664DE8D4-2083-4F9D-B48F-E8CB3438E395}"/>
                  </a:ext>
                </a:extLst>
              </p:cNvPr>
              <p:cNvGrpSpPr/>
              <p:nvPr/>
            </p:nvGrpSpPr>
            <p:grpSpPr>
              <a:xfrm>
                <a:off x="1696191" y="815781"/>
                <a:ext cx="836122" cy="513002"/>
                <a:chOff x="1241179" y="1806364"/>
                <a:chExt cx="836122" cy="513002"/>
              </a:xfrm>
            </p:grpSpPr>
            <p:pic>
              <p:nvPicPr>
                <p:cNvPr id="56" name="Picture 55">
                  <a:extLst>
                    <a:ext uri="{FF2B5EF4-FFF2-40B4-BE49-F238E27FC236}">
                      <a16:creationId xmlns:a16="http://schemas.microsoft.com/office/drawing/2014/main" id="{ED3DE870-6110-45DC-A66A-4B47311A7C31}"/>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241179" y="1812229"/>
                  <a:ext cx="507137" cy="507137"/>
                </a:xfrm>
                <a:prstGeom prst="rect">
                  <a:avLst/>
                </a:prstGeom>
              </p:spPr>
            </p:pic>
            <p:pic>
              <p:nvPicPr>
                <p:cNvPr id="57" name="Picture 56">
                  <a:extLst>
                    <a:ext uri="{FF2B5EF4-FFF2-40B4-BE49-F238E27FC236}">
                      <a16:creationId xmlns:a16="http://schemas.microsoft.com/office/drawing/2014/main" id="{CA642B83-6998-4A6A-95BF-D47FCF0E29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4474" y="1915987"/>
                  <a:ext cx="222827" cy="222827"/>
                </a:xfrm>
                <a:prstGeom prst="rect">
                  <a:avLst/>
                </a:prstGeom>
              </p:spPr>
            </p:pic>
            <p:sp>
              <p:nvSpPr>
                <p:cNvPr id="58" name="Rectangle 57">
                  <a:extLst>
                    <a:ext uri="{FF2B5EF4-FFF2-40B4-BE49-F238E27FC236}">
                      <a16:creationId xmlns:a16="http://schemas.microsoft.com/office/drawing/2014/main" id="{9D245E4D-D9BA-4C87-8D3A-006EF4596CDF}"/>
                    </a:ext>
                  </a:extLst>
                </p:cNvPr>
                <p:cNvSpPr/>
                <p:nvPr/>
              </p:nvSpPr>
              <p:spPr>
                <a:xfrm>
                  <a:off x="1797166" y="180636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2CB5C47A-48E4-4672-8C14-821315B82B70}"/>
                  </a:ext>
                </a:extLst>
              </p:cNvPr>
              <p:cNvSpPr/>
              <p:nvPr/>
            </p:nvSpPr>
            <p:spPr>
              <a:xfrm>
                <a:off x="1600802" y="685058"/>
                <a:ext cx="1076703" cy="643725"/>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419FF84B-23E1-42B3-A0B5-04F5F72CFC55}"/>
                </a:ext>
              </a:extLst>
            </p:cNvPr>
            <p:cNvSpPr txBox="1"/>
            <p:nvPr/>
          </p:nvSpPr>
          <p:spPr>
            <a:xfrm>
              <a:off x="1297877" y="1312137"/>
              <a:ext cx="2023217" cy="246221"/>
            </a:xfrm>
            <a:prstGeom prst="rect">
              <a:avLst/>
            </a:prstGeom>
            <a:noFill/>
          </p:spPr>
          <p:txBody>
            <a:bodyPr wrap="square" rtlCol="0">
              <a:spAutoFit/>
            </a:bodyPr>
            <a:lstStyle/>
            <a:p>
              <a:r>
                <a:rPr lang="en-US" sz="1000" dirty="0"/>
                <a:t>Create OEM Secured Identity</a:t>
              </a:r>
            </a:p>
          </p:txBody>
        </p:sp>
      </p:grpSp>
      <p:grpSp>
        <p:nvGrpSpPr>
          <p:cNvPr id="4" name="Group 3"/>
          <p:cNvGrpSpPr/>
          <p:nvPr/>
        </p:nvGrpSpPr>
        <p:grpSpPr>
          <a:xfrm>
            <a:off x="134412" y="4311882"/>
            <a:ext cx="2103635" cy="1845054"/>
            <a:chOff x="134412" y="4311882"/>
            <a:chExt cx="2103635" cy="1845054"/>
          </a:xfrm>
        </p:grpSpPr>
        <p:grpSp>
          <p:nvGrpSpPr>
            <p:cNvPr id="59" name="Group 58">
              <a:extLst>
                <a:ext uri="{FF2B5EF4-FFF2-40B4-BE49-F238E27FC236}">
                  <a16:creationId xmlns:a16="http://schemas.microsoft.com/office/drawing/2014/main" id="{A89C6C3A-0350-49C4-9206-FE8FB24D29AE}"/>
                </a:ext>
              </a:extLst>
            </p:cNvPr>
            <p:cNvGrpSpPr/>
            <p:nvPr/>
          </p:nvGrpSpPr>
          <p:grpSpPr>
            <a:xfrm>
              <a:off x="370747" y="4311882"/>
              <a:ext cx="1268890" cy="1386669"/>
              <a:chOff x="4972715" y="1782743"/>
              <a:chExt cx="1268890" cy="1386669"/>
            </a:xfrm>
          </p:grpSpPr>
          <p:grpSp>
            <p:nvGrpSpPr>
              <p:cNvPr id="60" name="Group 59">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62" name="Picture 61">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63" name="TextBox 62">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64" name="Picture 63">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61"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419FF84B-23E1-42B3-A0B5-04F5F72CFC55}"/>
                </a:ext>
              </a:extLst>
            </p:cNvPr>
            <p:cNvSpPr txBox="1"/>
            <p:nvPr/>
          </p:nvSpPr>
          <p:spPr>
            <a:xfrm>
              <a:off x="134412" y="5756826"/>
              <a:ext cx="2103635" cy="400110"/>
            </a:xfrm>
            <a:prstGeom prst="rect">
              <a:avLst/>
            </a:prstGeom>
            <a:noFill/>
          </p:spPr>
          <p:txBody>
            <a:bodyPr wrap="square" rtlCol="0">
              <a:spAutoFit/>
            </a:bodyPr>
            <a:lstStyle/>
            <a:p>
              <a:pPr algn="ctr"/>
              <a:r>
                <a:rPr lang="en-US" sz="1000" dirty="0"/>
                <a:t>Setup Boot Loader with OEM Identity used to validate releases</a:t>
              </a:r>
            </a:p>
          </p:txBody>
        </p:sp>
      </p:grpSp>
      <p:sp>
        <p:nvSpPr>
          <p:cNvPr id="67" name="Rectangle 66">
            <a:extLst>
              <a:ext uri="{FF2B5EF4-FFF2-40B4-BE49-F238E27FC236}">
                <a16:creationId xmlns:a16="http://schemas.microsoft.com/office/drawing/2014/main" id="{E12A4FD0-763F-4D4E-938F-1A0EA5319BD4}"/>
              </a:ext>
            </a:extLst>
          </p:cNvPr>
          <p:cNvSpPr/>
          <p:nvPr/>
        </p:nvSpPr>
        <p:spPr>
          <a:xfrm>
            <a:off x="46185" y="3821587"/>
            <a:ext cx="5883559" cy="2492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F6EA12D-9E10-4D2B-9D49-ADBCDCDD8090}"/>
              </a:ext>
            </a:extLst>
          </p:cNvPr>
          <p:cNvSpPr txBox="1"/>
          <p:nvPr/>
        </p:nvSpPr>
        <p:spPr>
          <a:xfrm>
            <a:off x="134069" y="3622773"/>
            <a:ext cx="4144420" cy="369332"/>
          </a:xfrm>
          <a:prstGeom prst="rect">
            <a:avLst/>
          </a:prstGeom>
          <a:solidFill>
            <a:schemeClr val="bg1"/>
          </a:solidFill>
        </p:spPr>
        <p:txBody>
          <a:bodyPr wrap="square" rtlCol="0">
            <a:spAutoFit/>
          </a:bodyPr>
          <a:lstStyle/>
          <a:p>
            <a:r>
              <a:rPr lang="en-US" b="1" u="sng"/>
              <a:t>Manufacturing Programming </a:t>
            </a:r>
            <a:r>
              <a:rPr lang="en-US" b="1" u="sng" dirty="0"/>
              <a:t>Center</a:t>
            </a:r>
          </a:p>
        </p:txBody>
      </p:sp>
      <p:grpSp>
        <p:nvGrpSpPr>
          <p:cNvPr id="79" name="Group 78"/>
          <p:cNvGrpSpPr/>
          <p:nvPr/>
        </p:nvGrpSpPr>
        <p:grpSpPr>
          <a:xfrm>
            <a:off x="1345605" y="1501956"/>
            <a:ext cx="7562090" cy="3297867"/>
            <a:chOff x="1345605" y="1501956"/>
            <a:chExt cx="7562090" cy="3297867"/>
          </a:xfrm>
        </p:grpSpPr>
        <p:cxnSp>
          <p:nvCxnSpPr>
            <p:cNvPr id="68" name="Straight Arrow Connector 67">
              <a:extLst>
                <a:ext uri="{FF2B5EF4-FFF2-40B4-BE49-F238E27FC236}">
                  <a16:creationId xmlns:a16="http://schemas.microsoft.com/office/drawing/2014/main" id="{46F7DF97-B5B1-4D42-8365-360E2096540B}"/>
                </a:ext>
              </a:extLst>
            </p:cNvPr>
            <p:cNvCxnSpPr>
              <a:cxnSpLocks/>
            </p:cNvCxnSpPr>
            <p:nvPr/>
          </p:nvCxnSpPr>
          <p:spPr>
            <a:xfrm flipV="1">
              <a:off x="1345605" y="2531833"/>
              <a:ext cx="6288053" cy="2267990"/>
            </a:xfrm>
            <a:prstGeom prst="straightConnector1">
              <a:avLst/>
            </a:prstGeom>
            <a:ln>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71" name="Group 70">
              <a:extLst>
                <a:ext uri="{FF2B5EF4-FFF2-40B4-BE49-F238E27FC236}">
                  <a16:creationId xmlns:a16="http://schemas.microsoft.com/office/drawing/2014/main" id="{A89C6C3A-0350-49C4-9206-FE8FB24D29AE}"/>
                </a:ext>
              </a:extLst>
            </p:cNvPr>
            <p:cNvGrpSpPr/>
            <p:nvPr/>
          </p:nvGrpSpPr>
          <p:grpSpPr>
            <a:xfrm>
              <a:off x="7638805" y="1501956"/>
              <a:ext cx="1268890" cy="1386669"/>
              <a:chOff x="4972715" y="1782743"/>
              <a:chExt cx="1268890" cy="1386669"/>
            </a:xfrm>
          </p:grpSpPr>
          <p:grpSp>
            <p:nvGrpSpPr>
              <p:cNvPr id="73" name="Group 72">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75" name="Picture 74">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76" name="TextBox 75">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77" name="Picture 76">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74"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p:cNvGrpSpPr/>
          <p:nvPr/>
        </p:nvGrpSpPr>
        <p:grpSpPr>
          <a:xfrm>
            <a:off x="2610453" y="2412467"/>
            <a:ext cx="1859221" cy="1204479"/>
            <a:chOff x="2610453" y="2412467"/>
            <a:chExt cx="1859221" cy="1204479"/>
          </a:xfrm>
        </p:grpSpPr>
        <p:grpSp>
          <p:nvGrpSpPr>
            <p:cNvPr id="80" name="Group 79"/>
            <p:cNvGrpSpPr/>
            <p:nvPr/>
          </p:nvGrpSpPr>
          <p:grpSpPr>
            <a:xfrm>
              <a:off x="2610453" y="2412467"/>
              <a:ext cx="785607" cy="1204479"/>
              <a:chOff x="2681366" y="1338757"/>
              <a:chExt cx="785607" cy="1204479"/>
            </a:xfrm>
          </p:grpSpPr>
          <p:pic>
            <p:nvPicPr>
              <p:cNvPr id="81" name="Picture 80">
                <a:extLst>
                  <a:ext uri="{FF2B5EF4-FFF2-40B4-BE49-F238E27FC236}">
                    <a16:creationId xmlns:a16="http://schemas.microsoft.com/office/drawing/2014/main" id="{925D2703-5DAC-4737-9ACC-0174F0A262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36185" y="2192936"/>
                <a:ext cx="330788" cy="350300"/>
              </a:xfrm>
              <a:prstGeom prst="rect">
                <a:avLst/>
              </a:prstGeom>
            </p:spPr>
          </p:pic>
          <p:pic>
            <p:nvPicPr>
              <p:cNvPr id="82" name="Picture 81">
                <a:extLst>
                  <a:ext uri="{FF2B5EF4-FFF2-40B4-BE49-F238E27FC236}">
                    <a16:creationId xmlns:a16="http://schemas.microsoft.com/office/drawing/2014/main" id="{E5C2FBA8-E4D5-4E0B-BBAA-31D0C28A7EB0}"/>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725424" y="1909186"/>
                <a:ext cx="535891" cy="567500"/>
              </a:xfrm>
              <a:prstGeom prst="rect">
                <a:avLst/>
              </a:prstGeom>
            </p:spPr>
          </p:pic>
          <p:cxnSp>
            <p:nvCxnSpPr>
              <p:cNvPr id="83" name="Straight Arrow Connector 82">
                <a:extLst>
                  <a:ext uri="{FF2B5EF4-FFF2-40B4-BE49-F238E27FC236}">
                    <a16:creationId xmlns:a16="http://schemas.microsoft.com/office/drawing/2014/main" id="{91E56B1D-4B82-4E91-8CB3-4436F5ED4E3B}"/>
                  </a:ext>
                </a:extLst>
              </p:cNvPr>
              <p:cNvCxnSpPr>
                <a:cxnSpLocks/>
              </p:cNvCxnSpPr>
              <p:nvPr/>
            </p:nvCxnSpPr>
            <p:spPr>
              <a:xfrm>
                <a:off x="2681366" y="1338757"/>
                <a:ext cx="170765" cy="661189"/>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85" name="TextBox 84">
              <a:extLst>
                <a:ext uri="{FF2B5EF4-FFF2-40B4-BE49-F238E27FC236}">
                  <a16:creationId xmlns:a16="http://schemas.microsoft.com/office/drawing/2014/main" id="{419FF84B-23E1-42B3-A0B5-04F5F72CFC55}"/>
                </a:ext>
              </a:extLst>
            </p:cNvPr>
            <p:cNvSpPr txBox="1"/>
            <p:nvPr/>
          </p:nvSpPr>
          <p:spPr>
            <a:xfrm>
              <a:off x="3143968" y="3006457"/>
              <a:ext cx="1325706" cy="400110"/>
            </a:xfrm>
            <a:prstGeom prst="rect">
              <a:avLst/>
            </a:prstGeom>
            <a:noFill/>
          </p:spPr>
          <p:txBody>
            <a:bodyPr wrap="square" rtlCol="0">
              <a:spAutoFit/>
            </a:bodyPr>
            <a:lstStyle/>
            <a:p>
              <a:pPr algn="ctr"/>
              <a:r>
                <a:rPr lang="en-US" sz="1000" dirty="0"/>
                <a:t>Firmware Signed with Private Key</a:t>
              </a:r>
            </a:p>
          </p:txBody>
        </p:sp>
      </p:grpSp>
      <p:grpSp>
        <p:nvGrpSpPr>
          <p:cNvPr id="87" name="Group 86"/>
          <p:cNvGrpSpPr/>
          <p:nvPr/>
        </p:nvGrpSpPr>
        <p:grpSpPr>
          <a:xfrm>
            <a:off x="2913673" y="3565075"/>
            <a:ext cx="430778" cy="1533215"/>
            <a:chOff x="2913673" y="3565075"/>
            <a:chExt cx="430778" cy="1533215"/>
          </a:xfrm>
        </p:grpSpPr>
        <p:pic>
          <p:nvPicPr>
            <p:cNvPr id="88" name="Picture 87">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3663" y="4747990"/>
              <a:ext cx="330788" cy="350300"/>
            </a:xfrm>
            <a:prstGeom prst="rect">
              <a:avLst/>
            </a:prstGeom>
          </p:spPr>
        </p:pic>
        <p:cxnSp>
          <p:nvCxnSpPr>
            <p:cNvPr id="89" name="Straight Arrow Connector 88">
              <a:extLst>
                <a:ext uri="{FF2B5EF4-FFF2-40B4-BE49-F238E27FC236}">
                  <a16:creationId xmlns:a16="http://schemas.microsoft.com/office/drawing/2014/main" id="{6536DF89-AA3F-48F9-BB57-6FA11B1F735B}"/>
                </a:ext>
              </a:extLst>
            </p:cNvPr>
            <p:cNvCxnSpPr>
              <a:cxnSpLocks/>
            </p:cNvCxnSpPr>
            <p:nvPr/>
          </p:nvCxnSpPr>
          <p:spPr>
            <a:xfrm>
              <a:off x="2913673" y="3565075"/>
              <a:ext cx="130089" cy="917732"/>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3190402" y="2874620"/>
            <a:ext cx="7748178" cy="1773424"/>
            <a:chOff x="2913673" y="1791651"/>
            <a:chExt cx="7748178" cy="1773424"/>
          </a:xfrm>
        </p:grpSpPr>
        <p:pic>
          <p:nvPicPr>
            <p:cNvPr id="93" name="Picture 92">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31063" y="1791651"/>
              <a:ext cx="330788" cy="350300"/>
            </a:xfrm>
            <a:prstGeom prst="rect">
              <a:avLst/>
            </a:prstGeom>
          </p:spPr>
        </p:pic>
        <p:cxnSp>
          <p:nvCxnSpPr>
            <p:cNvPr id="94" name="Straight Arrow Connector 93">
              <a:extLst>
                <a:ext uri="{FF2B5EF4-FFF2-40B4-BE49-F238E27FC236}">
                  <a16:creationId xmlns:a16="http://schemas.microsoft.com/office/drawing/2014/main" id="{6536DF89-AA3F-48F9-BB57-6FA11B1F735B}"/>
                </a:ext>
              </a:extLst>
            </p:cNvPr>
            <p:cNvCxnSpPr>
              <a:cxnSpLocks/>
            </p:cNvCxnSpPr>
            <p:nvPr/>
          </p:nvCxnSpPr>
          <p:spPr>
            <a:xfrm flipV="1">
              <a:off x="2913673" y="1839811"/>
              <a:ext cx="6889598" cy="1725264"/>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3139594" y="2316383"/>
            <a:ext cx="1565426" cy="774037"/>
            <a:chOff x="1779025" y="4747990"/>
            <a:chExt cx="1565426" cy="774037"/>
          </a:xfrm>
        </p:grpSpPr>
        <p:pic>
          <p:nvPicPr>
            <p:cNvPr id="97" name="Picture 96">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3663" y="4747990"/>
              <a:ext cx="330788" cy="350300"/>
            </a:xfrm>
            <a:prstGeom prst="rect">
              <a:avLst/>
            </a:prstGeom>
          </p:spPr>
        </p:pic>
        <p:cxnSp>
          <p:nvCxnSpPr>
            <p:cNvPr id="98" name="Straight Arrow Connector 97">
              <a:extLst>
                <a:ext uri="{FF2B5EF4-FFF2-40B4-BE49-F238E27FC236}">
                  <a16:creationId xmlns:a16="http://schemas.microsoft.com/office/drawing/2014/main" id="{6536DF89-AA3F-48F9-BB57-6FA11B1F735B}"/>
                </a:ext>
              </a:extLst>
            </p:cNvPr>
            <p:cNvCxnSpPr>
              <a:cxnSpLocks/>
            </p:cNvCxnSpPr>
            <p:nvPr/>
          </p:nvCxnSpPr>
          <p:spPr>
            <a:xfrm flipV="1">
              <a:off x="1779025" y="4768209"/>
              <a:ext cx="931125" cy="753818"/>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6D94C96D-3FB2-4BA3-BFBE-D1E444CDD33D}"/>
              </a:ext>
            </a:extLst>
          </p:cNvPr>
          <p:cNvCxnSpPr>
            <a:cxnSpLocks/>
          </p:cNvCxnSpPr>
          <p:nvPr/>
        </p:nvCxnSpPr>
        <p:spPr>
          <a:xfrm>
            <a:off x="4515483" y="2245898"/>
            <a:ext cx="5508927" cy="367828"/>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8355266" y="2666683"/>
            <a:ext cx="1669144" cy="506177"/>
            <a:chOff x="8355266" y="2666683"/>
            <a:chExt cx="1669144" cy="506177"/>
          </a:xfrm>
        </p:grpSpPr>
        <p:sp>
          <p:nvSpPr>
            <p:cNvPr id="103" name="TextBox 102"/>
            <p:cNvSpPr txBox="1"/>
            <p:nvPr/>
          </p:nvSpPr>
          <p:spPr>
            <a:xfrm>
              <a:off x="8355266" y="2772750"/>
              <a:ext cx="1389153" cy="400110"/>
            </a:xfrm>
            <a:prstGeom prst="rect">
              <a:avLst/>
            </a:prstGeom>
            <a:noFill/>
          </p:spPr>
          <p:txBody>
            <a:bodyPr wrap="square" rtlCol="0">
              <a:spAutoFit/>
            </a:bodyPr>
            <a:lstStyle/>
            <a:p>
              <a:r>
                <a:rPr lang="en-US" sz="1000" b="1" dirty="0">
                  <a:solidFill>
                    <a:srgbClr val="FF0000"/>
                  </a:solidFill>
                </a:rPr>
                <a:t>Validates </a:t>
              </a:r>
              <a:r>
                <a:rPr lang="en-US" sz="1000" b="1">
                  <a:solidFill>
                    <a:srgbClr val="FF0000"/>
                  </a:solidFill>
                </a:rPr>
                <a:t>Firmware Signature</a:t>
              </a:r>
            </a:p>
          </p:txBody>
        </p:sp>
        <p:cxnSp>
          <p:nvCxnSpPr>
            <p:cNvPr id="105" name="Straight Arrow Connector 104"/>
            <p:cNvCxnSpPr/>
            <p:nvPr/>
          </p:nvCxnSpPr>
          <p:spPr>
            <a:xfrm>
              <a:off x="8416244" y="2666683"/>
              <a:ext cx="1608166" cy="22194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251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45"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2000"/>
                                        <p:tgtEl>
                                          <p:spTgt spid="67"/>
                                        </p:tgtEl>
                                      </p:cBhvr>
                                    </p:animEffect>
                                    <p:anim calcmode="lin" valueType="num">
                                      <p:cBhvr>
                                        <p:cTn id="22" dur="2000" fill="hold"/>
                                        <p:tgtEl>
                                          <p:spTgt spid="67"/>
                                        </p:tgtEl>
                                        <p:attrNameLst>
                                          <p:attrName>ppt_w</p:attrName>
                                        </p:attrNameLst>
                                      </p:cBhvr>
                                      <p:tavLst>
                                        <p:tav tm="0" fmla="#ppt_w*sin(2.5*pi*$)">
                                          <p:val>
                                            <p:fltVal val="0"/>
                                          </p:val>
                                        </p:tav>
                                        <p:tav tm="100000">
                                          <p:val>
                                            <p:fltVal val="1"/>
                                          </p:val>
                                        </p:tav>
                                      </p:tavLst>
                                    </p:anim>
                                    <p:anim calcmode="lin" valueType="num">
                                      <p:cBhvr>
                                        <p:cTn id="23" dur="2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2931DD8-6569-4B9D-9B75-81BBBC33BDCC}"/>
              </a:ext>
            </a:extLst>
          </p:cNvPr>
          <p:cNvSpPr/>
          <p:nvPr/>
        </p:nvSpPr>
        <p:spPr>
          <a:xfrm>
            <a:off x="198587" y="4168156"/>
            <a:ext cx="3125707" cy="19951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Tier 2 </a:t>
            </a:r>
            <a:r>
              <a:rPr lang="mr-IN" dirty="0"/>
              <a:t>–</a:t>
            </a:r>
            <a:r>
              <a:rPr lang="en-US" dirty="0"/>
              <a:t> trusted device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23</a:t>
            </a:fld>
            <a:endParaRPr lang="de-DE" dirty="0"/>
          </a:p>
        </p:txBody>
      </p:sp>
      <p:sp>
        <p:nvSpPr>
          <p:cNvPr id="6" name="Rectangle 5"/>
          <p:cNvSpPr/>
          <p:nvPr/>
        </p:nvSpPr>
        <p:spPr>
          <a:xfrm>
            <a:off x="7597951" y="1469973"/>
            <a:ext cx="4534865" cy="815072"/>
          </a:xfrm>
          <a:prstGeom prst="rect">
            <a:avLst/>
          </a:prstGeom>
          <a:solidFill>
            <a:srgbClr val="FF0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8DD8751-CE75-4A9B-98F6-42DB184789F1}"/>
              </a:ext>
            </a:extLst>
          </p:cNvPr>
          <p:cNvGrpSpPr/>
          <p:nvPr/>
        </p:nvGrpSpPr>
        <p:grpSpPr>
          <a:xfrm>
            <a:off x="111807" y="1528069"/>
            <a:ext cx="3291485" cy="1320405"/>
            <a:chOff x="165959" y="1481408"/>
            <a:chExt cx="3291485" cy="1320405"/>
          </a:xfrm>
        </p:grpSpPr>
        <p:sp>
          <p:nvSpPr>
            <p:cNvPr id="10" name="Rectangle 9">
              <a:extLst>
                <a:ext uri="{FF2B5EF4-FFF2-40B4-BE49-F238E27FC236}">
                  <a16:creationId xmlns:a16="http://schemas.microsoft.com/office/drawing/2014/main" id="{6F46C220-ED35-4302-B8AB-D85B0F7A77BA}"/>
                </a:ext>
              </a:extLst>
            </p:cNvPr>
            <p:cNvSpPr/>
            <p:nvPr/>
          </p:nvSpPr>
          <p:spPr>
            <a:xfrm>
              <a:off x="241121" y="1531161"/>
              <a:ext cx="2973133" cy="1270652"/>
            </a:xfrm>
            <a:prstGeom prst="rect">
              <a:avLst/>
            </a:prstGeom>
            <a:solidFill>
              <a:srgbClr val="4471A9">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D977955-7753-495C-8EF9-F542B636753A}"/>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165959" y="1700153"/>
              <a:ext cx="758536" cy="758536"/>
            </a:xfrm>
            <a:prstGeom prst="rect">
              <a:avLst/>
            </a:prstGeom>
          </p:spPr>
        </p:pic>
        <p:sp>
          <p:nvSpPr>
            <p:cNvPr id="12" name="TextBox 11">
              <a:extLst>
                <a:ext uri="{FF2B5EF4-FFF2-40B4-BE49-F238E27FC236}">
                  <a16:creationId xmlns:a16="http://schemas.microsoft.com/office/drawing/2014/main" id="{C7DAD8E5-0B36-426A-ACC7-C4DFB25D03B6}"/>
                </a:ext>
              </a:extLst>
            </p:cNvPr>
            <p:cNvSpPr txBox="1"/>
            <p:nvPr/>
          </p:nvSpPr>
          <p:spPr>
            <a:xfrm>
              <a:off x="171358" y="1481408"/>
              <a:ext cx="3286086" cy="338554"/>
            </a:xfrm>
            <a:prstGeom prst="rect">
              <a:avLst/>
            </a:prstGeom>
            <a:noFill/>
          </p:spPr>
          <p:txBody>
            <a:bodyPr wrap="square" rtlCol="0">
              <a:spAutoFit/>
            </a:bodyPr>
            <a:lstStyle/>
            <a:p>
              <a:r>
                <a:rPr lang="en-US" sz="1600" b="1" u="sng" dirty="0"/>
                <a:t>OEM Firmware Release Tools</a:t>
              </a:r>
            </a:p>
          </p:txBody>
        </p:sp>
      </p:grpSp>
      <p:sp>
        <p:nvSpPr>
          <p:cNvPr id="14" name="Rectangle 13">
            <a:extLst>
              <a:ext uri="{FF2B5EF4-FFF2-40B4-BE49-F238E27FC236}">
                <a16:creationId xmlns:a16="http://schemas.microsoft.com/office/drawing/2014/main" id="{874D13A0-42AD-4098-AA91-5D60861D1AC4}"/>
              </a:ext>
            </a:extLst>
          </p:cNvPr>
          <p:cNvSpPr/>
          <p:nvPr/>
        </p:nvSpPr>
        <p:spPr>
          <a:xfrm>
            <a:off x="7547319" y="1445399"/>
            <a:ext cx="4646474" cy="1856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DD2653-7172-42D9-819F-CEE0EF7B8F71}"/>
              </a:ext>
            </a:extLst>
          </p:cNvPr>
          <p:cNvSpPr txBox="1"/>
          <p:nvPr/>
        </p:nvSpPr>
        <p:spPr>
          <a:xfrm>
            <a:off x="7597951" y="1073392"/>
            <a:ext cx="2833772" cy="369332"/>
          </a:xfrm>
          <a:prstGeom prst="rect">
            <a:avLst/>
          </a:prstGeom>
          <a:noFill/>
        </p:spPr>
        <p:txBody>
          <a:bodyPr wrap="square" rtlCol="0">
            <a:spAutoFit/>
          </a:bodyPr>
          <a:lstStyle/>
          <a:p>
            <a:r>
              <a:rPr lang="en-US" b="1" u="sng" dirty="0"/>
              <a:t>MCU</a:t>
            </a:r>
          </a:p>
        </p:txBody>
      </p:sp>
      <p:sp>
        <p:nvSpPr>
          <p:cNvPr id="16" name="TextBox 15">
            <a:extLst>
              <a:ext uri="{FF2B5EF4-FFF2-40B4-BE49-F238E27FC236}">
                <a16:creationId xmlns:a16="http://schemas.microsoft.com/office/drawing/2014/main" id="{69985165-9558-476E-B5DB-641E67091FD8}"/>
              </a:ext>
            </a:extLst>
          </p:cNvPr>
          <p:cNvSpPr txBox="1"/>
          <p:nvPr/>
        </p:nvSpPr>
        <p:spPr>
          <a:xfrm>
            <a:off x="7743121" y="3258395"/>
            <a:ext cx="1904488" cy="523220"/>
          </a:xfrm>
          <a:prstGeom prst="rect">
            <a:avLst/>
          </a:prstGeom>
          <a:noFill/>
        </p:spPr>
        <p:txBody>
          <a:bodyPr wrap="square" rtlCol="0">
            <a:spAutoFit/>
          </a:bodyPr>
          <a:lstStyle/>
          <a:p>
            <a:pPr algn="ctr"/>
            <a:r>
              <a:rPr lang="en-US" sz="1000" dirty="0"/>
              <a:t>Write protected</a:t>
            </a:r>
          </a:p>
          <a:p>
            <a:pPr algn="ctr"/>
            <a:r>
              <a:rPr lang="en-US" sz="800" dirty="0"/>
              <a:t>OTP @ Initial Flash</a:t>
            </a:r>
          </a:p>
          <a:p>
            <a:pPr algn="ctr"/>
            <a:endParaRPr lang="en-US" sz="1000" dirty="0"/>
          </a:p>
        </p:txBody>
      </p:sp>
      <p:sp>
        <p:nvSpPr>
          <p:cNvPr id="17" name="TextBox 16">
            <a:extLst>
              <a:ext uri="{FF2B5EF4-FFF2-40B4-BE49-F238E27FC236}">
                <a16:creationId xmlns:a16="http://schemas.microsoft.com/office/drawing/2014/main" id="{56685051-99C6-46E5-9565-75833246ED71}"/>
              </a:ext>
            </a:extLst>
          </p:cNvPr>
          <p:cNvSpPr txBox="1"/>
          <p:nvPr/>
        </p:nvSpPr>
        <p:spPr>
          <a:xfrm>
            <a:off x="6463361" y="1473924"/>
            <a:ext cx="1022981" cy="400110"/>
          </a:xfrm>
          <a:prstGeom prst="rect">
            <a:avLst/>
          </a:prstGeom>
          <a:noFill/>
        </p:spPr>
        <p:txBody>
          <a:bodyPr wrap="square" rtlCol="0">
            <a:spAutoFit/>
          </a:bodyPr>
          <a:lstStyle/>
          <a:p>
            <a:pPr algn="ctr"/>
            <a:r>
              <a:rPr lang="en-US" sz="1000" dirty="0"/>
              <a:t>Read protected</a:t>
            </a:r>
          </a:p>
        </p:txBody>
      </p:sp>
      <p:cxnSp>
        <p:nvCxnSpPr>
          <p:cNvPr id="18" name="Straight Connector 17">
            <a:extLst>
              <a:ext uri="{FF2B5EF4-FFF2-40B4-BE49-F238E27FC236}">
                <a16:creationId xmlns:a16="http://schemas.microsoft.com/office/drawing/2014/main" id="{9E349812-1619-4E98-8DBE-3E075DC41924}"/>
              </a:ext>
            </a:extLst>
          </p:cNvPr>
          <p:cNvCxnSpPr>
            <a:cxnSpLocks/>
          </p:cNvCxnSpPr>
          <p:nvPr/>
        </p:nvCxnSpPr>
        <p:spPr>
          <a:xfrm>
            <a:off x="9937968" y="1469972"/>
            <a:ext cx="0" cy="1845914"/>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BACB2F3-CAEC-477D-BB01-0EA79AD16846}"/>
              </a:ext>
            </a:extLst>
          </p:cNvPr>
          <p:cNvCxnSpPr>
            <a:cxnSpLocks/>
            <a:endCxn id="19" idx="3"/>
          </p:cNvCxnSpPr>
          <p:nvPr/>
        </p:nvCxnSpPr>
        <p:spPr>
          <a:xfrm>
            <a:off x="7547319" y="2341001"/>
            <a:ext cx="4646474" cy="32491"/>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sp>
        <p:nvSpPr>
          <p:cNvPr id="20" name="Left Brace 19">
            <a:extLst>
              <a:ext uri="{FF2B5EF4-FFF2-40B4-BE49-F238E27FC236}">
                <a16:creationId xmlns:a16="http://schemas.microsoft.com/office/drawing/2014/main" id="{5B199D5B-120F-4716-A04B-8CC4DDFB07CC}"/>
              </a:ext>
            </a:extLst>
          </p:cNvPr>
          <p:cNvSpPr/>
          <p:nvPr/>
        </p:nvSpPr>
        <p:spPr>
          <a:xfrm rot="16200000">
            <a:off x="8576854" y="2406672"/>
            <a:ext cx="323273" cy="2378216"/>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A1894740-B7C9-4247-984E-152700BE80EC}"/>
              </a:ext>
            </a:extLst>
          </p:cNvPr>
          <p:cNvSpPr/>
          <p:nvPr/>
        </p:nvSpPr>
        <p:spPr>
          <a:xfrm>
            <a:off x="7071816" y="1445398"/>
            <a:ext cx="378691" cy="895603"/>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5FA6FD33-4354-46E8-9F80-17B68051419C}"/>
              </a:ext>
            </a:extLst>
          </p:cNvPr>
          <p:cNvSpPr/>
          <p:nvPr/>
        </p:nvSpPr>
        <p:spPr>
          <a:xfrm>
            <a:off x="3592127" y="1603206"/>
            <a:ext cx="2550892" cy="1245267"/>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8B94B5-F5D2-45B8-A6B9-AE4D0E2A1294}"/>
              </a:ext>
            </a:extLst>
          </p:cNvPr>
          <p:cNvSpPr txBox="1"/>
          <p:nvPr/>
        </p:nvSpPr>
        <p:spPr>
          <a:xfrm>
            <a:off x="3666376" y="1416491"/>
            <a:ext cx="1736727" cy="523220"/>
          </a:xfrm>
          <a:prstGeom prst="rect">
            <a:avLst/>
          </a:prstGeom>
          <a:solidFill>
            <a:schemeClr val="bg1"/>
          </a:solidFill>
        </p:spPr>
        <p:txBody>
          <a:bodyPr wrap="square" rtlCol="0">
            <a:spAutoFit/>
          </a:bodyPr>
          <a:lstStyle/>
          <a:p>
            <a:r>
              <a:rPr lang="en-US" b="1" u="sng" dirty="0"/>
              <a:t>Data Center</a:t>
            </a:r>
          </a:p>
          <a:p>
            <a:r>
              <a:rPr lang="en-US" sz="1000" i="1" dirty="0"/>
              <a:t>FW Update Infrastructure</a:t>
            </a:r>
          </a:p>
        </p:txBody>
      </p:sp>
      <p:grpSp>
        <p:nvGrpSpPr>
          <p:cNvPr id="27" name="Group 26"/>
          <p:cNvGrpSpPr/>
          <p:nvPr/>
        </p:nvGrpSpPr>
        <p:grpSpPr>
          <a:xfrm>
            <a:off x="9798145" y="3789229"/>
            <a:ext cx="2263454" cy="2205269"/>
            <a:chOff x="3983525" y="-171639"/>
            <a:chExt cx="2263454" cy="2205269"/>
          </a:xfrm>
        </p:grpSpPr>
        <p:pic>
          <p:nvPicPr>
            <p:cNvPr id="28" name="Picture 27">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3983525" y="197693"/>
              <a:ext cx="2263454" cy="1835937"/>
            </a:xfrm>
            <a:prstGeom prst="rect">
              <a:avLst/>
            </a:prstGeom>
          </p:spPr>
        </p:pic>
        <p:sp>
          <p:nvSpPr>
            <p:cNvPr id="29" name="TextBox 28">
              <a:extLst>
                <a:ext uri="{FF2B5EF4-FFF2-40B4-BE49-F238E27FC236}">
                  <a16:creationId xmlns:a16="http://schemas.microsoft.com/office/drawing/2014/main" id="{E55462F3-ED98-41FA-8B8E-E65719493429}"/>
                </a:ext>
              </a:extLst>
            </p:cNvPr>
            <p:cNvSpPr txBox="1"/>
            <p:nvPr/>
          </p:nvSpPr>
          <p:spPr>
            <a:xfrm>
              <a:off x="4063141" y="-171639"/>
              <a:ext cx="2104221" cy="369332"/>
            </a:xfrm>
            <a:prstGeom prst="rect">
              <a:avLst/>
            </a:prstGeom>
            <a:noFill/>
          </p:spPr>
          <p:txBody>
            <a:bodyPr wrap="square" rtlCol="0">
              <a:spAutoFit/>
            </a:bodyPr>
            <a:lstStyle/>
            <a:p>
              <a:r>
                <a:rPr lang="en-US" b="1" u="sng" dirty="0"/>
                <a:t>Cloud Operations</a:t>
              </a:r>
            </a:p>
          </p:txBody>
        </p:sp>
      </p:grpSp>
      <p:grpSp>
        <p:nvGrpSpPr>
          <p:cNvPr id="30" name="Group 29">
            <a:extLst>
              <a:ext uri="{FF2B5EF4-FFF2-40B4-BE49-F238E27FC236}">
                <a16:creationId xmlns:a16="http://schemas.microsoft.com/office/drawing/2014/main" id="{05B0253F-3BF2-49B8-8AB0-70B5FB5FECFA}"/>
              </a:ext>
            </a:extLst>
          </p:cNvPr>
          <p:cNvGrpSpPr/>
          <p:nvPr/>
        </p:nvGrpSpPr>
        <p:grpSpPr>
          <a:xfrm>
            <a:off x="0" y="2920761"/>
            <a:ext cx="1701771" cy="700067"/>
            <a:chOff x="6111565" y="4251231"/>
            <a:chExt cx="1701771" cy="745698"/>
          </a:xfrm>
        </p:grpSpPr>
        <p:sp>
          <p:nvSpPr>
            <p:cNvPr id="31" name="Rectangle: Rounded Corners 38">
              <a:extLst>
                <a:ext uri="{FF2B5EF4-FFF2-40B4-BE49-F238E27FC236}">
                  <a16:creationId xmlns:a16="http://schemas.microsoft.com/office/drawing/2014/main" id="{23660C2F-56C8-4190-AF0A-C5CC78E5D767}"/>
                </a:ext>
              </a:extLst>
            </p:cNvPr>
            <p:cNvSpPr/>
            <p:nvPr/>
          </p:nvSpPr>
          <p:spPr>
            <a:xfrm>
              <a:off x="6261917" y="4291334"/>
              <a:ext cx="1363568" cy="705595"/>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2926C1B-9F8C-4EAD-8B4C-E595872EFE4A}"/>
                </a:ext>
              </a:extLst>
            </p:cNvPr>
            <p:cNvSpPr txBox="1"/>
            <p:nvPr/>
          </p:nvSpPr>
          <p:spPr>
            <a:xfrm>
              <a:off x="6239073" y="4432537"/>
              <a:ext cx="879940" cy="235701"/>
            </a:xfrm>
            <a:prstGeom prst="rect">
              <a:avLst/>
            </a:prstGeom>
            <a:noFill/>
          </p:spPr>
          <p:txBody>
            <a:bodyPr wrap="square" rtlCol="0">
              <a:spAutoFit/>
            </a:bodyPr>
            <a:lstStyle/>
            <a:p>
              <a:r>
                <a:rPr lang="en-US" sz="900" dirty="0"/>
                <a:t>Physical</a:t>
              </a:r>
            </a:p>
          </p:txBody>
        </p:sp>
        <p:cxnSp>
          <p:nvCxnSpPr>
            <p:cNvPr id="33" name="Straight Arrow Connector 32">
              <a:extLst>
                <a:ext uri="{FF2B5EF4-FFF2-40B4-BE49-F238E27FC236}">
                  <a16:creationId xmlns:a16="http://schemas.microsoft.com/office/drawing/2014/main" id="{111CBC1C-DBFA-4404-9046-04B5CB784F37}"/>
                </a:ext>
              </a:extLst>
            </p:cNvPr>
            <p:cNvCxnSpPr>
              <a:cxnSpLocks/>
              <a:stCxn id="32" idx="3"/>
            </p:cNvCxnSpPr>
            <p:nvPr/>
          </p:nvCxnSpPr>
          <p:spPr>
            <a:xfrm flipV="1">
              <a:off x="7119013" y="4549785"/>
              <a:ext cx="393377" cy="602"/>
            </a:xfrm>
            <a:prstGeom prst="straightConnector1">
              <a:avLst/>
            </a:prstGeom>
            <a:ln>
              <a:solidFill>
                <a:srgbClr val="FF0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B53D19D-9177-440E-AD53-36B12315CA03}"/>
                </a:ext>
              </a:extLst>
            </p:cNvPr>
            <p:cNvCxnSpPr>
              <a:cxnSpLocks/>
            </p:cNvCxnSpPr>
            <p:nvPr/>
          </p:nvCxnSpPr>
          <p:spPr>
            <a:xfrm>
              <a:off x="7116757" y="4702417"/>
              <a:ext cx="393377" cy="0"/>
            </a:xfrm>
            <a:prstGeom prst="straightConnector1">
              <a:avLst/>
            </a:prstGeom>
            <a:ln>
              <a:solidFill>
                <a:srgbClr val="FFC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7E62F1E-D62D-4E38-B01B-5D0A80FE2C2E}"/>
                </a:ext>
              </a:extLst>
            </p:cNvPr>
            <p:cNvSpPr txBox="1"/>
            <p:nvPr/>
          </p:nvSpPr>
          <p:spPr>
            <a:xfrm>
              <a:off x="6230862" y="4584565"/>
              <a:ext cx="898550" cy="235701"/>
            </a:xfrm>
            <a:prstGeom prst="rect">
              <a:avLst/>
            </a:prstGeom>
            <a:noFill/>
          </p:spPr>
          <p:txBody>
            <a:bodyPr wrap="square" rtlCol="0">
              <a:spAutoFit/>
            </a:bodyPr>
            <a:lstStyle/>
            <a:p>
              <a:r>
                <a:rPr lang="en-US" sz="900" dirty="0"/>
                <a:t>Cryptographic</a:t>
              </a:r>
            </a:p>
          </p:txBody>
        </p:sp>
        <p:cxnSp>
          <p:nvCxnSpPr>
            <p:cNvPr id="36" name="Straight Arrow Connector 35">
              <a:extLst>
                <a:ext uri="{FF2B5EF4-FFF2-40B4-BE49-F238E27FC236}">
                  <a16:creationId xmlns:a16="http://schemas.microsoft.com/office/drawing/2014/main" id="{A6DFFCC0-7EC6-436B-BD33-1FEA4BCA0C75}"/>
                </a:ext>
              </a:extLst>
            </p:cNvPr>
            <p:cNvCxnSpPr>
              <a:cxnSpLocks/>
            </p:cNvCxnSpPr>
            <p:nvPr/>
          </p:nvCxnSpPr>
          <p:spPr>
            <a:xfrm>
              <a:off x="7139879" y="4882339"/>
              <a:ext cx="380722" cy="0"/>
            </a:xfrm>
            <a:prstGeom prst="straightConnector1">
              <a:avLst/>
            </a:prstGeom>
            <a:ln>
              <a:solidFill>
                <a:srgbClr val="00CC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D2053A1-9CC1-4E02-B441-9028EFA84EC8}"/>
                </a:ext>
              </a:extLst>
            </p:cNvPr>
            <p:cNvSpPr txBox="1"/>
            <p:nvPr/>
          </p:nvSpPr>
          <p:spPr>
            <a:xfrm>
              <a:off x="6239073" y="4761224"/>
              <a:ext cx="964026" cy="235701"/>
            </a:xfrm>
            <a:prstGeom prst="rect">
              <a:avLst/>
            </a:prstGeom>
            <a:noFill/>
          </p:spPr>
          <p:txBody>
            <a:bodyPr wrap="square" rtlCol="0">
              <a:spAutoFit/>
            </a:bodyPr>
            <a:lstStyle/>
            <a:p>
              <a:r>
                <a:rPr lang="en-US" sz="900" dirty="0"/>
                <a:t>None Required</a:t>
              </a:r>
            </a:p>
          </p:txBody>
        </p:sp>
        <p:sp>
          <p:nvSpPr>
            <p:cNvPr id="38" name="TextBox 37">
              <a:extLst>
                <a:ext uri="{FF2B5EF4-FFF2-40B4-BE49-F238E27FC236}">
                  <a16:creationId xmlns:a16="http://schemas.microsoft.com/office/drawing/2014/main" id="{18BD0501-F789-4CB0-BEFB-3FE912F375F1}"/>
                </a:ext>
              </a:extLst>
            </p:cNvPr>
            <p:cNvSpPr txBox="1"/>
            <p:nvPr/>
          </p:nvSpPr>
          <p:spPr>
            <a:xfrm>
              <a:off x="6111565" y="4251231"/>
              <a:ext cx="1701771" cy="235701"/>
            </a:xfrm>
            <a:prstGeom prst="rect">
              <a:avLst/>
            </a:prstGeom>
            <a:noFill/>
          </p:spPr>
          <p:txBody>
            <a:bodyPr wrap="square" rtlCol="0">
              <a:spAutoFit/>
            </a:bodyPr>
            <a:lstStyle/>
            <a:p>
              <a:pPr algn="ctr"/>
              <a:r>
                <a:rPr lang="en-US" sz="900" b="1" u="sng" dirty="0"/>
                <a:t>Security</a:t>
              </a:r>
            </a:p>
          </p:txBody>
        </p:sp>
      </p:grpSp>
      <p:sp>
        <p:nvSpPr>
          <p:cNvPr id="42" name="Rectangle 41"/>
          <p:cNvSpPr/>
          <p:nvPr/>
        </p:nvSpPr>
        <p:spPr>
          <a:xfrm>
            <a:off x="7587583" y="1489573"/>
            <a:ext cx="2253574" cy="1812012"/>
          </a:xfrm>
          <a:prstGeom prst="rect">
            <a:avLst/>
          </a:prstGeom>
          <a:solidFill>
            <a:srgbClr val="FFC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2EEDFE5-770F-4B76-B96B-F6A74230E926}"/>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9927609" y="2400805"/>
            <a:ext cx="813567" cy="737407"/>
          </a:xfrm>
          <a:prstGeom prst="rect">
            <a:avLst/>
          </a:prstGeom>
        </p:spPr>
      </p:pic>
      <p:pic>
        <p:nvPicPr>
          <p:cNvPr id="45" name="Picture 44">
            <a:extLst>
              <a:ext uri="{FF2B5EF4-FFF2-40B4-BE49-F238E27FC236}">
                <a16:creationId xmlns:a16="http://schemas.microsoft.com/office/drawing/2014/main" id="{40BE5C4A-E1FF-430E-AC19-E7307B929215}"/>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574548" y="4388641"/>
            <a:ext cx="535891" cy="567500"/>
          </a:xfrm>
          <a:prstGeom prst="rect">
            <a:avLst/>
          </a:prstGeom>
        </p:spPr>
      </p:pic>
      <p:pic>
        <p:nvPicPr>
          <p:cNvPr id="47" name="Picture 46">
            <a:extLst>
              <a:ext uri="{FF2B5EF4-FFF2-40B4-BE49-F238E27FC236}">
                <a16:creationId xmlns:a16="http://schemas.microsoft.com/office/drawing/2014/main" id="{A77DB034-10F9-4952-B483-B539CE1EFFCB}"/>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973339" y="1973802"/>
            <a:ext cx="535891" cy="567500"/>
          </a:xfrm>
          <a:prstGeom prst="rect">
            <a:avLst/>
          </a:prstGeom>
        </p:spPr>
      </p:pic>
      <p:grpSp>
        <p:nvGrpSpPr>
          <p:cNvPr id="52" name="Group 51"/>
          <p:cNvGrpSpPr/>
          <p:nvPr/>
        </p:nvGrpSpPr>
        <p:grpSpPr>
          <a:xfrm>
            <a:off x="1699696" y="1873429"/>
            <a:ext cx="1076703" cy="643725"/>
            <a:chOff x="1600802" y="685058"/>
            <a:chExt cx="1076703" cy="643725"/>
          </a:xfrm>
        </p:grpSpPr>
        <p:grpSp>
          <p:nvGrpSpPr>
            <p:cNvPr id="54" name="Group 53">
              <a:extLst>
                <a:ext uri="{FF2B5EF4-FFF2-40B4-BE49-F238E27FC236}">
                  <a16:creationId xmlns:a16="http://schemas.microsoft.com/office/drawing/2014/main" id="{664DE8D4-2083-4F9D-B48F-E8CB3438E395}"/>
                </a:ext>
              </a:extLst>
            </p:cNvPr>
            <p:cNvGrpSpPr/>
            <p:nvPr/>
          </p:nvGrpSpPr>
          <p:grpSpPr>
            <a:xfrm>
              <a:off x="1696191" y="815781"/>
              <a:ext cx="836122" cy="513002"/>
              <a:chOff x="1241179" y="1806364"/>
              <a:chExt cx="836122" cy="513002"/>
            </a:xfrm>
          </p:grpSpPr>
          <p:pic>
            <p:nvPicPr>
              <p:cNvPr id="56" name="Picture 55">
                <a:extLst>
                  <a:ext uri="{FF2B5EF4-FFF2-40B4-BE49-F238E27FC236}">
                    <a16:creationId xmlns:a16="http://schemas.microsoft.com/office/drawing/2014/main" id="{ED3DE870-6110-45DC-A66A-4B47311A7C31}"/>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241179" y="1812229"/>
                <a:ext cx="507137" cy="507137"/>
              </a:xfrm>
              <a:prstGeom prst="rect">
                <a:avLst/>
              </a:prstGeom>
            </p:spPr>
          </p:pic>
          <p:pic>
            <p:nvPicPr>
              <p:cNvPr id="57" name="Picture 56">
                <a:extLst>
                  <a:ext uri="{FF2B5EF4-FFF2-40B4-BE49-F238E27FC236}">
                    <a16:creationId xmlns:a16="http://schemas.microsoft.com/office/drawing/2014/main" id="{CA642B83-6998-4A6A-95BF-D47FCF0E29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4474" y="1915987"/>
                <a:ext cx="222827" cy="222827"/>
              </a:xfrm>
              <a:prstGeom prst="rect">
                <a:avLst/>
              </a:prstGeom>
            </p:spPr>
          </p:pic>
          <p:sp>
            <p:nvSpPr>
              <p:cNvPr id="58" name="Rectangle 57">
                <a:extLst>
                  <a:ext uri="{FF2B5EF4-FFF2-40B4-BE49-F238E27FC236}">
                    <a16:creationId xmlns:a16="http://schemas.microsoft.com/office/drawing/2014/main" id="{9D245E4D-D9BA-4C87-8D3A-006EF4596CDF}"/>
                  </a:ext>
                </a:extLst>
              </p:cNvPr>
              <p:cNvSpPr/>
              <p:nvPr/>
            </p:nvSpPr>
            <p:spPr>
              <a:xfrm>
                <a:off x="1797166" y="180636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2CB5C47A-48E4-4672-8C14-821315B82B70}"/>
                </a:ext>
              </a:extLst>
            </p:cNvPr>
            <p:cNvSpPr/>
            <p:nvPr/>
          </p:nvSpPr>
          <p:spPr>
            <a:xfrm>
              <a:off x="1600802" y="685058"/>
              <a:ext cx="1076703" cy="643725"/>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E12A4FD0-763F-4D4E-938F-1A0EA5319BD4}"/>
              </a:ext>
            </a:extLst>
          </p:cNvPr>
          <p:cNvSpPr/>
          <p:nvPr/>
        </p:nvSpPr>
        <p:spPr>
          <a:xfrm>
            <a:off x="46185" y="3821587"/>
            <a:ext cx="5883559" cy="2492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F6EA12D-9E10-4D2B-9D49-ADBCDCDD8090}"/>
              </a:ext>
            </a:extLst>
          </p:cNvPr>
          <p:cNvSpPr txBox="1"/>
          <p:nvPr/>
        </p:nvSpPr>
        <p:spPr>
          <a:xfrm>
            <a:off x="134069" y="3622773"/>
            <a:ext cx="4144420" cy="369332"/>
          </a:xfrm>
          <a:prstGeom prst="rect">
            <a:avLst/>
          </a:prstGeom>
          <a:solidFill>
            <a:schemeClr val="bg1"/>
          </a:solidFill>
        </p:spPr>
        <p:txBody>
          <a:bodyPr wrap="square" rtlCol="0">
            <a:spAutoFit/>
          </a:bodyPr>
          <a:lstStyle/>
          <a:p>
            <a:r>
              <a:rPr lang="en-US" b="1" u="sng"/>
              <a:t>Manufacturing Programming </a:t>
            </a:r>
            <a:r>
              <a:rPr lang="en-US" b="1" u="sng" dirty="0"/>
              <a:t>Center</a:t>
            </a:r>
          </a:p>
        </p:txBody>
      </p:sp>
      <p:grpSp>
        <p:nvGrpSpPr>
          <p:cNvPr id="71" name="Group 70">
            <a:extLst>
              <a:ext uri="{FF2B5EF4-FFF2-40B4-BE49-F238E27FC236}">
                <a16:creationId xmlns:a16="http://schemas.microsoft.com/office/drawing/2014/main" id="{A89C6C3A-0350-49C4-9206-FE8FB24D29AE}"/>
              </a:ext>
            </a:extLst>
          </p:cNvPr>
          <p:cNvGrpSpPr/>
          <p:nvPr/>
        </p:nvGrpSpPr>
        <p:grpSpPr>
          <a:xfrm>
            <a:off x="7638805" y="1501956"/>
            <a:ext cx="1268890" cy="1386669"/>
            <a:chOff x="4972715" y="1782743"/>
            <a:chExt cx="1268890" cy="1386669"/>
          </a:xfrm>
        </p:grpSpPr>
        <p:grpSp>
          <p:nvGrpSpPr>
            <p:cNvPr id="73" name="Group 72">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75" name="Picture 74">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76" name="TextBox 75">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77" name="Picture 76">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74"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3663" y="4747990"/>
            <a:ext cx="330788" cy="350300"/>
          </a:xfrm>
          <a:prstGeom prst="rect">
            <a:avLst/>
          </a:prstGeom>
        </p:spPr>
      </p:pic>
      <p:pic>
        <p:nvPicPr>
          <p:cNvPr id="93" name="Picture 92">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07792" y="2874620"/>
            <a:ext cx="330788" cy="350300"/>
          </a:xfrm>
          <a:prstGeom prst="rect">
            <a:avLst/>
          </a:prstGeom>
        </p:spPr>
      </p:pic>
      <p:pic>
        <p:nvPicPr>
          <p:cNvPr id="97" name="Picture 96">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4232" y="2316383"/>
            <a:ext cx="330788" cy="350300"/>
          </a:xfrm>
          <a:prstGeom prst="rect">
            <a:avLst/>
          </a:prstGeom>
        </p:spPr>
      </p:pic>
      <p:grpSp>
        <p:nvGrpSpPr>
          <p:cNvPr id="7" name="Group 6"/>
          <p:cNvGrpSpPr/>
          <p:nvPr/>
        </p:nvGrpSpPr>
        <p:grpSpPr>
          <a:xfrm>
            <a:off x="953708" y="4317124"/>
            <a:ext cx="2103635" cy="1871855"/>
            <a:chOff x="953708" y="4317124"/>
            <a:chExt cx="2103635" cy="1871855"/>
          </a:xfrm>
        </p:grpSpPr>
        <p:grpSp>
          <p:nvGrpSpPr>
            <p:cNvPr id="108" name="Group 107"/>
            <p:cNvGrpSpPr/>
            <p:nvPr/>
          </p:nvGrpSpPr>
          <p:grpSpPr>
            <a:xfrm>
              <a:off x="1448937" y="4317124"/>
              <a:ext cx="1098223" cy="1349096"/>
              <a:chOff x="5542169" y="711698"/>
              <a:chExt cx="1098223" cy="1349096"/>
            </a:xfrm>
          </p:grpSpPr>
          <p:sp>
            <p:nvSpPr>
              <p:cNvPr id="113" name="Rectangle: Rounded Corners 31">
                <a:extLst>
                  <a:ext uri="{FF2B5EF4-FFF2-40B4-BE49-F238E27FC236}">
                    <a16:creationId xmlns:a16="http://schemas.microsoft.com/office/drawing/2014/main" id="{321F13B6-F40E-4E3E-9E83-A00F8B570ED6}"/>
                  </a:ext>
                </a:extLst>
              </p:cNvPr>
              <p:cNvSpPr/>
              <p:nvPr/>
            </p:nvSpPr>
            <p:spPr>
              <a:xfrm>
                <a:off x="5542169" y="741658"/>
                <a:ext cx="1098223"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1883" y="1553657"/>
                <a:ext cx="507137" cy="507137"/>
              </a:xfrm>
              <a:prstGeom prst="rect">
                <a:avLst/>
              </a:prstGeom>
            </p:spPr>
          </p:pic>
          <p:sp>
            <p:nvSpPr>
              <p:cNvPr id="111" name="TextBox 110">
                <a:extLst>
                  <a:ext uri="{FF2B5EF4-FFF2-40B4-BE49-F238E27FC236}">
                    <a16:creationId xmlns:a16="http://schemas.microsoft.com/office/drawing/2014/main" id="{D0446ADB-C4F0-41A1-B45B-DC2BEEE80839}"/>
                  </a:ext>
                </a:extLst>
              </p:cNvPr>
              <p:cNvSpPr txBox="1"/>
              <p:nvPr/>
            </p:nvSpPr>
            <p:spPr>
              <a:xfrm>
                <a:off x="5645011" y="711698"/>
                <a:ext cx="856774" cy="276999"/>
              </a:xfrm>
              <a:prstGeom prst="rect">
                <a:avLst/>
              </a:prstGeom>
              <a:noFill/>
            </p:spPr>
            <p:txBody>
              <a:bodyPr wrap="square" rtlCol="0">
                <a:spAutoFit/>
              </a:bodyPr>
              <a:lstStyle/>
              <a:p>
                <a:r>
                  <a:rPr lang="en-US" sz="1200" dirty="0"/>
                  <a:t>OEM ID</a:t>
                </a:r>
              </a:p>
            </p:txBody>
          </p:sp>
        </p:grpSp>
        <p:sp>
          <p:nvSpPr>
            <p:cNvPr id="116" name="TextBox 115">
              <a:extLst>
                <a:ext uri="{FF2B5EF4-FFF2-40B4-BE49-F238E27FC236}">
                  <a16:creationId xmlns:a16="http://schemas.microsoft.com/office/drawing/2014/main" id="{419FF84B-23E1-42B3-A0B5-04F5F72CFC55}"/>
                </a:ext>
              </a:extLst>
            </p:cNvPr>
            <p:cNvSpPr txBox="1"/>
            <p:nvPr/>
          </p:nvSpPr>
          <p:spPr>
            <a:xfrm>
              <a:off x="953708" y="5634981"/>
              <a:ext cx="2103635" cy="553998"/>
            </a:xfrm>
            <a:prstGeom prst="rect">
              <a:avLst/>
            </a:prstGeom>
            <a:noFill/>
          </p:spPr>
          <p:txBody>
            <a:bodyPr wrap="square" rtlCol="0">
              <a:spAutoFit/>
            </a:bodyPr>
            <a:lstStyle/>
            <a:p>
              <a:pPr algn="ctr"/>
              <a:r>
                <a:rPr lang="en-US" sz="1000" dirty="0"/>
                <a:t>OEM Identity is created and provisioned to MCU</a:t>
              </a:r>
            </a:p>
            <a:p>
              <a:pPr algn="ctr"/>
              <a:r>
                <a:rPr lang="en-US" sz="1000" dirty="0"/>
                <a:t>(Key Injection)</a:t>
              </a:r>
            </a:p>
          </p:txBody>
        </p:sp>
      </p:grpSp>
      <p:grpSp>
        <p:nvGrpSpPr>
          <p:cNvPr id="46" name="Group 45"/>
          <p:cNvGrpSpPr/>
          <p:nvPr/>
        </p:nvGrpSpPr>
        <p:grpSpPr>
          <a:xfrm>
            <a:off x="1826191" y="4596371"/>
            <a:ext cx="272058" cy="413224"/>
            <a:chOff x="1826191" y="4596371"/>
            <a:chExt cx="272058" cy="413224"/>
          </a:xfrm>
        </p:grpSpPr>
        <p:pic>
          <p:nvPicPr>
            <p:cNvPr id="119" name="Picture 118">
              <a:extLst>
                <a:ext uri="{FF2B5EF4-FFF2-40B4-BE49-F238E27FC236}">
                  <a16:creationId xmlns:a16="http://schemas.microsoft.com/office/drawing/2014/main" id="{F33E27B3-68B2-480D-9D16-9135FD9569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61349" y="4722900"/>
              <a:ext cx="222827" cy="222827"/>
            </a:xfrm>
            <a:prstGeom prst="rect">
              <a:avLst/>
            </a:prstGeom>
          </p:spPr>
        </p:pic>
        <p:sp>
          <p:nvSpPr>
            <p:cNvPr id="120" name="Rectangle 119">
              <a:extLst>
                <a:ext uri="{FF2B5EF4-FFF2-40B4-BE49-F238E27FC236}">
                  <a16:creationId xmlns:a16="http://schemas.microsoft.com/office/drawing/2014/main" id="{98D122DF-F14D-46FE-B5BE-6C7B127A8315}"/>
                </a:ext>
              </a:extLst>
            </p:cNvPr>
            <p:cNvSpPr/>
            <p:nvPr/>
          </p:nvSpPr>
          <p:spPr>
            <a:xfrm>
              <a:off x="1826191" y="4596371"/>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356282" y="4603369"/>
            <a:ext cx="10898997" cy="1757397"/>
            <a:chOff x="1356282" y="4603369"/>
            <a:chExt cx="10898997" cy="1757397"/>
          </a:xfrm>
        </p:grpSpPr>
        <p:sp>
          <p:nvSpPr>
            <p:cNvPr id="121" name="TextBox 120">
              <a:extLst>
                <a:ext uri="{FF2B5EF4-FFF2-40B4-BE49-F238E27FC236}">
                  <a16:creationId xmlns:a16="http://schemas.microsoft.com/office/drawing/2014/main" id="{419FF84B-23E1-42B3-A0B5-04F5F72CFC55}"/>
                </a:ext>
              </a:extLst>
            </p:cNvPr>
            <p:cNvSpPr txBox="1"/>
            <p:nvPr/>
          </p:nvSpPr>
          <p:spPr>
            <a:xfrm>
              <a:off x="1356282" y="4603369"/>
              <a:ext cx="1232899" cy="553998"/>
            </a:xfrm>
            <a:prstGeom prst="rect">
              <a:avLst/>
            </a:prstGeom>
            <a:noFill/>
          </p:spPr>
          <p:txBody>
            <a:bodyPr wrap="square" rtlCol="0">
              <a:spAutoFit/>
            </a:bodyPr>
            <a:lstStyle/>
            <a:p>
              <a:pPr algn="ctr"/>
              <a:r>
                <a:rPr lang="en-US" sz="1000" b="1" dirty="0">
                  <a:solidFill>
                    <a:schemeClr val="accent3">
                      <a:lumMod val="75000"/>
                    </a:schemeClr>
                  </a:solidFill>
                </a:rPr>
                <a:t>Option: Key Generation on Device</a:t>
              </a:r>
              <a:r>
                <a:rPr lang="en-US" sz="1000" b="1" baseline="30000" dirty="0">
                  <a:solidFill>
                    <a:schemeClr val="accent3">
                      <a:lumMod val="75000"/>
                    </a:schemeClr>
                  </a:solidFill>
                </a:rPr>
                <a:t>1</a:t>
              </a:r>
              <a:endParaRPr lang="en-US" sz="1000" b="1" dirty="0">
                <a:solidFill>
                  <a:schemeClr val="accent3">
                    <a:lumMod val="75000"/>
                  </a:schemeClr>
                </a:solidFill>
              </a:endParaRPr>
            </a:p>
          </p:txBody>
        </p:sp>
        <p:sp>
          <p:nvSpPr>
            <p:cNvPr id="122" name="TextBox 121">
              <a:extLst>
                <a:ext uri="{FF2B5EF4-FFF2-40B4-BE49-F238E27FC236}">
                  <a16:creationId xmlns:a16="http://schemas.microsoft.com/office/drawing/2014/main" id="{419FF84B-23E1-42B3-A0B5-04F5F72CFC55}"/>
                </a:ext>
              </a:extLst>
            </p:cNvPr>
            <p:cNvSpPr txBox="1"/>
            <p:nvPr/>
          </p:nvSpPr>
          <p:spPr>
            <a:xfrm>
              <a:off x="6316786" y="6022212"/>
              <a:ext cx="5938493" cy="338554"/>
            </a:xfrm>
            <a:prstGeom prst="rect">
              <a:avLst/>
            </a:prstGeom>
            <a:noFill/>
          </p:spPr>
          <p:txBody>
            <a:bodyPr wrap="square" rtlCol="0">
              <a:spAutoFit/>
            </a:bodyPr>
            <a:lstStyle/>
            <a:p>
              <a:r>
                <a:rPr lang="en-US" sz="800" baseline="30000" dirty="0">
                  <a:solidFill>
                    <a:schemeClr val="accent3">
                      <a:lumMod val="75000"/>
                    </a:schemeClr>
                  </a:solidFill>
                </a:rPr>
                <a:t>2</a:t>
              </a:r>
              <a:r>
                <a:rPr lang="en-US" sz="800" dirty="0">
                  <a:solidFill>
                    <a:schemeClr val="accent3">
                      <a:lumMod val="75000"/>
                    </a:schemeClr>
                  </a:solidFill>
                </a:rPr>
                <a:t> Private key never leaves MCU. Key pair is generated on the MCU, the public key is sent to the Programmer and a certificate is issued and sent to the MCU</a:t>
              </a:r>
            </a:p>
          </p:txBody>
        </p:sp>
      </p:grpSp>
      <p:sp>
        <p:nvSpPr>
          <p:cNvPr id="127" name="TextBox 126">
            <a:extLst>
              <a:ext uri="{FF2B5EF4-FFF2-40B4-BE49-F238E27FC236}">
                <a16:creationId xmlns:a16="http://schemas.microsoft.com/office/drawing/2014/main" id="{419FF84B-23E1-42B3-A0B5-04F5F72CFC55}"/>
              </a:ext>
            </a:extLst>
          </p:cNvPr>
          <p:cNvSpPr txBox="1"/>
          <p:nvPr/>
        </p:nvSpPr>
        <p:spPr>
          <a:xfrm>
            <a:off x="6319474" y="5880078"/>
            <a:ext cx="5636945" cy="215444"/>
          </a:xfrm>
          <a:prstGeom prst="rect">
            <a:avLst/>
          </a:prstGeom>
          <a:noFill/>
        </p:spPr>
        <p:txBody>
          <a:bodyPr wrap="square" rtlCol="0">
            <a:spAutoFit/>
          </a:bodyPr>
          <a:lstStyle/>
          <a:p>
            <a:r>
              <a:rPr lang="en-US" sz="800" baseline="30000">
                <a:solidFill>
                  <a:srgbClr val="FF0000"/>
                </a:solidFill>
              </a:rPr>
              <a:t>1</a:t>
            </a:r>
            <a:r>
              <a:rPr lang="en-US" sz="800">
                <a:solidFill>
                  <a:srgbClr val="FF0000"/>
                </a:solidFill>
              </a:rPr>
              <a:t> </a:t>
            </a:r>
            <a:r>
              <a:rPr lang="en-US" sz="800" dirty="0">
                <a:solidFill>
                  <a:srgbClr val="FF0000"/>
                </a:solidFill>
              </a:rPr>
              <a:t>Hardware Security Module </a:t>
            </a:r>
            <a:r>
              <a:rPr lang="mr-IN" sz="800" dirty="0">
                <a:solidFill>
                  <a:srgbClr val="FF0000"/>
                </a:solidFill>
              </a:rPr>
              <a:t>–</a:t>
            </a:r>
            <a:r>
              <a:rPr lang="en-US" sz="800" dirty="0">
                <a:solidFill>
                  <a:srgbClr val="FF0000"/>
                </a:solidFill>
              </a:rPr>
              <a:t> Computing appliance platform w/ extremely high physical security &amp; cryptographic speed</a:t>
            </a:r>
          </a:p>
        </p:txBody>
      </p:sp>
      <p:grpSp>
        <p:nvGrpSpPr>
          <p:cNvPr id="133" name="Group 132"/>
          <p:cNvGrpSpPr/>
          <p:nvPr/>
        </p:nvGrpSpPr>
        <p:grpSpPr>
          <a:xfrm>
            <a:off x="2342141" y="4007296"/>
            <a:ext cx="3339797" cy="2165219"/>
            <a:chOff x="2342141" y="4007296"/>
            <a:chExt cx="3339797" cy="2165219"/>
          </a:xfrm>
        </p:grpSpPr>
        <p:sp>
          <p:nvSpPr>
            <p:cNvPr id="124" name="Rectangle 123">
              <a:extLst>
                <a:ext uri="{FF2B5EF4-FFF2-40B4-BE49-F238E27FC236}">
                  <a16:creationId xmlns:a16="http://schemas.microsoft.com/office/drawing/2014/main" id="{B695947C-9CBA-4092-AC14-3E6DB39FBD73}"/>
                </a:ext>
              </a:extLst>
            </p:cNvPr>
            <p:cNvSpPr/>
            <p:nvPr/>
          </p:nvSpPr>
          <p:spPr>
            <a:xfrm>
              <a:off x="3481825" y="4168156"/>
              <a:ext cx="2200113" cy="20043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DE80679-7447-4B5E-AE56-73F00224F56E}"/>
                </a:ext>
              </a:extLst>
            </p:cNvPr>
            <p:cNvSpPr txBox="1"/>
            <p:nvPr/>
          </p:nvSpPr>
          <p:spPr>
            <a:xfrm>
              <a:off x="3601674" y="4007296"/>
              <a:ext cx="1880626" cy="523220"/>
            </a:xfrm>
            <a:prstGeom prst="rect">
              <a:avLst/>
            </a:prstGeom>
            <a:solidFill>
              <a:schemeClr val="bg1"/>
            </a:solidFill>
          </p:spPr>
          <p:txBody>
            <a:bodyPr wrap="square" rtlCol="0">
              <a:spAutoFit/>
            </a:bodyPr>
            <a:lstStyle/>
            <a:p>
              <a:pPr algn="ctr"/>
              <a:r>
                <a:rPr lang="en-US" dirty="0"/>
                <a:t>Cert Authority</a:t>
              </a:r>
            </a:p>
            <a:p>
              <a:pPr algn="ctr"/>
              <a:r>
                <a:rPr lang="en-US" sz="1000" dirty="0"/>
                <a:t>(Typically hosted in an HSM</a:t>
              </a:r>
              <a:r>
                <a:rPr lang="en-US" sz="1000" baseline="30000" dirty="0"/>
                <a:t>1</a:t>
              </a:r>
              <a:r>
                <a:rPr lang="en-US" sz="1000" dirty="0"/>
                <a:t>)</a:t>
              </a:r>
            </a:p>
          </p:txBody>
        </p:sp>
        <p:pic>
          <p:nvPicPr>
            <p:cNvPr id="130" name="Picture 129">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1914" y="5144982"/>
              <a:ext cx="507137" cy="507137"/>
            </a:xfrm>
            <a:prstGeom prst="rect">
              <a:avLst/>
            </a:prstGeom>
          </p:spPr>
        </p:pic>
        <p:sp>
          <p:nvSpPr>
            <p:cNvPr id="65" name="Left Arrow 64"/>
            <p:cNvSpPr/>
            <p:nvPr/>
          </p:nvSpPr>
          <p:spPr>
            <a:xfrm>
              <a:off x="2342141" y="5219852"/>
              <a:ext cx="1249986" cy="2935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419FF84B-23E1-42B3-A0B5-04F5F72CFC55}"/>
                </a:ext>
              </a:extLst>
            </p:cNvPr>
            <p:cNvSpPr txBox="1"/>
            <p:nvPr/>
          </p:nvSpPr>
          <p:spPr>
            <a:xfrm>
              <a:off x="3394784" y="5599834"/>
              <a:ext cx="1511959" cy="492443"/>
            </a:xfrm>
            <a:prstGeom prst="rect">
              <a:avLst/>
            </a:prstGeom>
            <a:noFill/>
          </p:spPr>
          <p:txBody>
            <a:bodyPr wrap="square" rtlCol="0">
              <a:spAutoFit/>
            </a:bodyPr>
            <a:lstStyle/>
            <a:p>
              <a:pPr algn="ctr"/>
              <a:r>
                <a:rPr lang="en-US" sz="1000" dirty="0"/>
                <a:t>Issues cert</a:t>
              </a:r>
            </a:p>
            <a:p>
              <a:pPr algn="ctr"/>
              <a:r>
                <a:rPr lang="en-US" sz="800" dirty="0"/>
                <a:t>(Using public key provided by Programmer)</a:t>
              </a:r>
            </a:p>
          </p:txBody>
        </p:sp>
      </p:grpSp>
      <p:grpSp>
        <p:nvGrpSpPr>
          <p:cNvPr id="43" name="Group 42"/>
          <p:cNvGrpSpPr/>
          <p:nvPr/>
        </p:nvGrpSpPr>
        <p:grpSpPr>
          <a:xfrm>
            <a:off x="2418912" y="1486898"/>
            <a:ext cx="7148738" cy="2901743"/>
            <a:chOff x="2418912" y="1486898"/>
            <a:chExt cx="7148738" cy="2901743"/>
          </a:xfrm>
        </p:grpSpPr>
        <p:grpSp>
          <p:nvGrpSpPr>
            <p:cNvPr id="5" name="Group 4"/>
            <p:cNvGrpSpPr/>
            <p:nvPr/>
          </p:nvGrpSpPr>
          <p:grpSpPr>
            <a:xfrm>
              <a:off x="8681773" y="1486898"/>
              <a:ext cx="885877" cy="1349096"/>
              <a:chOff x="5645011" y="711698"/>
              <a:chExt cx="885877" cy="1349096"/>
            </a:xfrm>
          </p:grpSpPr>
          <p:grpSp>
            <p:nvGrpSpPr>
              <p:cNvPr id="100" name="Group 99">
                <a:extLst>
                  <a:ext uri="{FF2B5EF4-FFF2-40B4-BE49-F238E27FC236}">
                    <a16:creationId xmlns:a16="http://schemas.microsoft.com/office/drawing/2014/main" id="{3FEC1388-C6D0-489E-83B6-7E739932F7C6}"/>
                  </a:ext>
                </a:extLst>
              </p:cNvPr>
              <p:cNvGrpSpPr/>
              <p:nvPr/>
            </p:nvGrpSpPr>
            <p:grpSpPr>
              <a:xfrm>
                <a:off x="5666628" y="741658"/>
                <a:ext cx="864260" cy="1319136"/>
                <a:chOff x="6853250" y="1932064"/>
                <a:chExt cx="864260" cy="1319136"/>
              </a:xfrm>
            </p:grpSpPr>
            <p:grpSp>
              <p:nvGrpSpPr>
                <p:cNvPr id="101" name="Group 100">
                  <a:extLst>
                    <a:ext uri="{FF2B5EF4-FFF2-40B4-BE49-F238E27FC236}">
                      <a16:creationId xmlns:a16="http://schemas.microsoft.com/office/drawing/2014/main" id="{EB107236-98ED-4845-B00D-F742C7744B15}"/>
                    </a:ext>
                  </a:extLst>
                </p:cNvPr>
                <p:cNvGrpSpPr/>
                <p:nvPr/>
              </p:nvGrpSpPr>
              <p:grpSpPr>
                <a:xfrm>
                  <a:off x="7106045" y="2181351"/>
                  <a:ext cx="272058" cy="413224"/>
                  <a:chOff x="4238465" y="4723914"/>
                  <a:chExt cx="272058" cy="413224"/>
                </a:xfrm>
              </p:grpSpPr>
              <p:pic>
                <p:nvPicPr>
                  <p:cNvPr id="104" name="Picture 103">
                    <a:extLst>
                      <a:ext uri="{FF2B5EF4-FFF2-40B4-BE49-F238E27FC236}">
                        <a16:creationId xmlns:a16="http://schemas.microsoft.com/office/drawing/2014/main" id="{F33E27B3-68B2-480D-9D16-9135FD9569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05" name="Rectangle 104">
                    <a:extLst>
                      <a:ext uri="{FF2B5EF4-FFF2-40B4-BE49-F238E27FC236}">
                        <a16:creationId xmlns:a16="http://schemas.microsoft.com/office/drawing/2014/main" id="{98D122DF-F14D-46FE-B5BE-6C7B127A8315}"/>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Rectangle: Rounded Corners 31">
                  <a:extLst>
                    <a:ext uri="{FF2B5EF4-FFF2-40B4-BE49-F238E27FC236}">
                      <a16:creationId xmlns:a16="http://schemas.microsoft.com/office/drawing/2014/main" id="{321F13B6-F40E-4E3E-9E83-A00F8B570ED6}"/>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1883" y="1553657"/>
                <a:ext cx="507137" cy="507137"/>
              </a:xfrm>
              <a:prstGeom prst="rect">
                <a:avLst/>
              </a:prstGeom>
            </p:spPr>
          </p:pic>
          <p:sp>
            <p:nvSpPr>
              <p:cNvPr id="107" name="TextBox 106">
                <a:extLst>
                  <a:ext uri="{FF2B5EF4-FFF2-40B4-BE49-F238E27FC236}">
                    <a16:creationId xmlns:a16="http://schemas.microsoft.com/office/drawing/2014/main" id="{D0446ADB-C4F0-41A1-B45B-DC2BEEE80839}"/>
                  </a:ext>
                </a:extLst>
              </p:cNvPr>
              <p:cNvSpPr txBox="1"/>
              <p:nvPr/>
            </p:nvSpPr>
            <p:spPr>
              <a:xfrm>
                <a:off x="5645011" y="711698"/>
                <a:ext cx="856774" cy="276999"/>
              </a:xfrm>
              <a:prstGeom prst="rect">
                <a:avLst/>
              </a:prstGeom>
              <a:noFill/>
            </p:spPr>
            <p:txBody>
              <a:bodyPr wrap="square" rtlCol="0">
                <a:spAutoFit/>
              </a:bodyPr>
              <a:lstStyle/>
              <a:p>
                <a:r>
                  <a:rPr lang="en-US" sz="1200" dirty="0"/>
                  <a:t>OEM ID</a:t>
                </a:r>
              </a:p>
            </p:txBody>
          </p:sp>
        </p:grpSp>
        <p:cxnSp>
          <p:nvCxnSpPr>
            <p:cNvPr id="117" name="Straight Arrow Connector 116">
              <a:extLst>
                <a:ext uri="{FF2B5EF4-FFF2-40B4-BE49-F238E27FC236}">
                  <a16:creationId xmlns:a16="http://schemas.microsoft.com/office/drawing/2014/main" id="{C61E33BD-9ED1-4BC2-B9D2-B67E168FB151}"/>
                </a:ext>
              </a:extLst>
            </p:cNvPr>
            <p:cNvCxnSpPr>
              <a:cxnSpLocks/>
            </p:cNvCxnSpPr>
            <p:nvPr/>
          </p:nvCxnSpPr>
          <p:spPr>
            <a:xfrm flipV="1">
              <a:off x="2418912" y="2835995"/>
              <a:ext cx="6414758" cy="1552646"/>
            </a:xfrm>
            <a:prstGeom prst="straightConnector1">
              <a:avLst/>
            </a:prstGeom>
            <a:ln>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4139051" y="4711115"/>
            <a:ext cx="1585448" cy="1289392"/>
            <a:chOff x="4139051" y="4711115"/>
            <a:chExt cx="1585448" cy="1289392"/>
          </a:xfrm>
        </p:grpSpPr>
        <p:grpSp>
          <p:nvGrpSpPr>
            <p:cNvPr id="137" name="Group 136">
              <a:extLst>
                <a:ext uri="{FF2B5EF4-FFF2-40B4-BE49-F238E27FC236}">
                  <a16:creationId xmlns:a16="http://schemas.microsoft.com/office/drawing/2014/main" id="{3D5FBED4-136C-4BC4-B6CD-2AB610B36724}"/>
                </a:ext>
              </a:extLst>
            </p:cNvPr>
            <p:cNvGrpSpPr/>
            <p:nvPr/>
          </p:nvGrpSpPr>
          <p:grpSpPr>
            <a:xfrm>
              <a:off x="5034388" y="4711115"/>
              <a:ext cx="500376" cy="711027"/>
              <a:chOff x="6853250" y="1932064"/>
              <a:chExt cx="864260" cy="1319136"/>
            </a:xfrm>
          </p:grpSpPr>
          <p:grpSp>
            <p:nvGrpSpPr>
              <p:cNvPr id="139" name="Group 138">
                <a:extLst>
                  <a:ext uri="{FF2B5EF4-FFF2-40B4-BE49-F238E27FC236}">
                    <a16:creationId xmlns:a16="http://schemas.microsoft.com/office/drawing/2014/main" id="{5860E042-28F7-4A01-837E-6174EE8E1989}"/>
                  </a:ext>
                </a:extLst>
              </p:cNvPr>
              <p:cNvGrpSpPr/>
              <p:nvPr/>
            </p:nvGrpSpPr>
            <p:grpSpPr>
              <a:xfrm>
                <a:off x="6988505" y="2181351"/>
                <a:ext cx="507137" cy="1069849"/>
                <a:chOff x="4120925" y="4723914"/>
                <a:chExt cx="507137" cy="1069849"/>
              </a:xfrm>
            </p:grpSpPr>
            <p:pic>
              <p:nvPicPr>
                <p:cNvPr id="141" name="Picture 140">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120925" y="5286626"/>
                  <a:ext cx="507137" cy="507137"/>
                </a:xfrm>
                <a:prstGeom prst="rect">
                  <a:avLst/>
                </a:prstGeom>
              </p:spPr>
            </p:pic>
            <p:pic>
              <p:nvPicPr>
                <p:cNvPr id="142" name="Picture 141">
                  <a:extLst>
                    <a:ext uri="{FF2B5EF4-FFF2-40B4-BE49-F238E27FC236}">
                      <a16:creationId xmlns:a16="http://schemas.microsoft.com/office/drawing/2014/main" id="{ED138C6F-1530-444B-A7CD-88668A29B4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43" name="Rectangle 142">
                  <a:extLst>
                    <a:ext uri="{FF2B5EF4-FFF2-40B4-BE49-F238E27FC236}">
                      <a16:creationId xmlns:a16="http://schemas.microsoft.com/office/drawing/2014/main" id="{A8CC71D7-2CF4-41D3-BE28-FF0B29B9B144}"/>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Rectangle: Rounded Corners 185">
                <a:extLst>
                  <a:ext uri="{FF2B5EF4-FFF2-40B4-BE49-F238E27FC236}">
                    <a16:creationId xmlns:a16="http://schemas.microsoft.com/office/drawing/2014/main" id="{7886BFD2-059B-445A-9AA8-4B64B1D9F6ED}"/>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a:extLst>
                <a:ext uri="{FF2B5EF4-FFF2-40B4-BE49-F238E27FC236}">
                  <a16:creationId xmlns:a16="http://schemas.microsoft.com/office/drawing/2014/main" id="{22F4F0EA-A8D5-4793-A9EB-A66230F889A1}"/>
                </a:ext>
              </a:extLst>
            </p:cNvPr>
            <p:cNvCxnSpPr>
              <a:cxnSpLocks/>
              <a:stCxn id="143" idx="1"/>
              <a:endCxn id="130" idx="3"/>
            </p:cNvCxnSpPr>
            <p:nvPr/>
          </p:nvCxnSpPr>
          <p:spPr>
            <a:xfrm flipH="1">
              <a:off x="4139051" y="4956849"/>
              <a:ext cx="1041696" cy="441702"/>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419FF84B-23E1-42B3-A0B5-04F5F72CFC55}"/>
                </a:ext>
              </a:extLst>
            </p:cNvPr>
            <p:cNvSpPr txBox="1"/>
            <p:nvPr/>
          </p:nvSpPr>
          <p:spPr>
            <a:xfrm>
              <a:off x="4646160" y="5446509"/>
              <a:ext cx="1078339" cy="553998"/>
            </a:xfrm>
            <a:prstGeom prst="rect">
              <a:avLst/>
            </a:prstGeom>
            <a:noFill/>
          </p:spPr>
          <p:txBody>
            <a:bodyPr wrap="square" rtlCol="0">
              <a:spAutoFit/>
            </a:bodyPr>
            <a:lstStyle/>
            <a:p>
              <a:pPr algn="ctr"/>
              <a:r>
                <a:rPr lang="en-US" sz="1000" b="1" dirty="0"/>
                <a:t>May be issued with local identity</a:t>
              </a:r>
              <a:endParaRPr lang="en-US" sz="800" b="1" dirty="0"/>
            </a:p>
          </p:txBody>
        </p:sp>
      </p:grpSp>
      <p:grpSp>
        <p:nvGrpSpPr>
          <p:cNvPr id="182" name="Group 181"/>
          <p:cNvGrpSpPr/>
          <p:nvPr/>
        </p:nvGrpSpPr>
        <p:grpSpPr>
          <a:xfrm>
            <a:off x="208531" y="4158561"/>
            <a:ext cx="3115763" cy="2115879"/>
            <a:chOff x="208531" y="4158561"/>
            <a:chExt cx="3115763" cy="2115879"/>
          </a:xfrm>
        </p:grpSpPr>
        <p:sp>
          <p:nvSpPr>
            <p:cNvPr id="118" name="Rectangle 117">
              <a:extLst>
                <a:ext uri="{FF2B5EF4-FFF2-40B4-BE49-F238E27FC236}">
                  <a16:creationId xmlns:a16="http://schemas.microsoft.com/office/drawing/2014/main" id="{02931DD8-6569-4B9D-9B75-81BBBC33BDCC}"/>
                </a:ext>
              </a:extLst>
            </p:cNvPr>
            <p:cNvSpPr/>
            <p:nvPr/>
          </p:nvSpPr>
          <p:spPr>
            <a:xfrm>
              <a:off x="208531" y="4158561"/>
              <a:ext cx="3115763" cy="20084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263006" y="5997441"/>
              <a:ext cx="1341090" cy="276999"/>
            </a:xfrm>
            <a:prstGeom prst="rect">
              <a:avLst/>
            </a:prstGeom>
            <a:solidFill>
              <a:schemeClr val="bg1"/>
            </a:solidFill>
          </p:spPr>
          <p:txBody>
            <a:bodyPr wrap="square" rtlCol="0">
              <a:spAutoFit/>
            </a:bodyPr>
            <a:lstStyle/>
            <a:p>
              <a:r>
                <a:rPr lang="en-US" sz="1200" b="1" i="1">
                  <a:solidFill>
                    <a:srgbClr val="FF0000"/>
                  </a:solidFill>
                </a:rPr>
                <a:t>Contains HSM</a:t>
              </a:r>
              <a:r>
                <a:rPr lang="en-US" sz="1200" b="1" i="1" baseline="30000">
                  <a:solidFill>
                    <a:srgbClr val="FF0000"/>
                  </a:solidFill>
                </a:rPr>
                <a:t>1</a:t>
              </a:r>
              <a:endParaRPr lang="en-US" sz="1200" b="1" i="1">
                <a:solidFill>
                  <a:srgbClr val="FF0000"/>
                </a:solidFill>
              </a:endParaRPr>
            </a:p>
          </p:txBody>
        </p:sp>
      </p:grpSp>
      <p:sp>
        <p:nvSpPr>
          <p:cNvPr id="24" name="TextBox 23">
            <a:extLst>
              <a:ext uri="{FF2B5EF4-FFF2-40B4-BE49-F238E27FC236}">
                <a16:creationId xmlns:a16="http://schemas.microsoft.com/office/drawing/2014/main" id="{EC32FC0D-D2BE-4A63-8456-AAA236F13FC6}"/>
              </a:ext>
            </a:extLst>
          </p:cNvPr>
          <p:cNvSpPr txBox="1"/>
          <p:nvPr/>
        </p:nvSpPr>
        <p:spPr>
          <a:xfrm>
            <a:off x="300258" y="3966301"/>
            <a:ext cx="1494828" cy="369332"/>
          </a:xfrm>
          <a:prstGeom prst="rect">
            <a:avLst/>
          </a:prstGeom>
          <a:solidFill>
            <a:schemeClr val="bg1"/>
          </a:solidFill>
        </p:spPr>
        <p:txBody>
          <a:bodyPr wrap="square" rtlCol="0">
            <a:spAutoFit/>
          </a:bodyPr>
          <a:lstStyle/>
          <a:p>
            <a:r>
              <a:rPr lang="en-US" dirty="0"/>
              <a:t>Programmer</a:t>
            </a:r>
          </a:p>
        </p:txBody>
      </p:sp>
      <p:grpSp>
        <p:nvGrpSpPr>
          <p:cNvPr id="59" name="Group 58">
            <a:extLst>
              <a:ext uri="{FF2B5EF4-FFF2-40B4-BE49-F238E27FC236}">
                <a16:creationId xmlns:a16="http://schemas.microsoft.com/office/drawing/2014/main" id="{A89C6C3A-0350-49C4-9206-FE8FB24D29AE}"/>
              </a:ext>
            </a:extLst>
          </p:cNvPr>
          <p:cNvGrpSpPr/>
          <p:nvPr/>
        </p:nvGrpSpPr>
        <p:grpSpPr>
          <a:xfrm>
            <a:off x="370747" y="4311882"/>
            <a:ext cx="1268890" cy="1386669"/>
            <a:chOff x="4972715" y="1782743"/>
            <a:chExt cx="1268890" cy="1386669"/>
          </a:xfrm>
        </p:grpSpPr>
        <p:grpSp>
          <p:nvGrpSpPr>
            <p:cNvPr id="60" name="Group 59">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62" name="Picture 61">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63" name="TextBox 62">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64" name="Picture 63">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61"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p:cNvGrpSpPr/>
          <p:nvPr/>
        </p:nvGrpSpPr>
        <p:grpSpPr>
          <a:xfrm>
            <a:off x="9157767" y="2883630"/>
            <a:ext cx="2688548" cy="2812911"/>
            <a:chOff x="9157767" y="2883630"/>
            <a:chExt cx="2688548" cy="2812911"/>
          </a:xfrm>
        </p:grpSpPr>
        <p:grpSp>
          <p:nvGrpSpPr>
            <p:cNvPr id="177" name="Group 176"/>
            <p:cNvGrpSpPr/>
            <p:nvPr/>
          </p:nvGrpSpPr>
          <p:grpSpPr>
            <a:xfrm>
              <a:off x="10012449" y="4831919"/>
              <a:ext cx="1833866" cy="864622"/>
              <a:chOff x="10012449" y="4831919"/>
              <a:chExt cx="1833866" cy="864622"/>
            </a:xfrm>
          </p:grpSpPr>
          <p:pic>
            <p:nvPicPr>
              <p:cNvPr id="146" name="Picture 145">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649545" y="4831919"/>
                <a:ext cx="411292" cy="382909"/>
              </a:xfrm>
              <a:prstGeom prst="rect">
                <a:avLst/>
              </a:prstGeom>
            </p:spPr>
          </p:pic>
          <p:sp>
            <p:nvSpPr>
              <p:cNvPr id="176" name="TextBox 175">
                <a:extLst>
                  <a:ext uri="{FF2B5EF4-FFF2-40B4-BE49-F238E27FC236}">
                    <a16:creationId xmlns:a16="http://schemas.microsoft.com/office/drawing/2014/main" id="{419FF84B-23E1-42B3-A0B5-04F5F72CFC55}"/>
                  </a:ext>
                </a:extLst>
              </p:cNvPr>
              <p:cNvSpPr txBox="1"/>
              <p:nvPr/>
            </p:nvSpPr>
            <p:spPr>
              <a:xfrm>
                <a:off x="10012449" y="5142543"/>
                <a:ext cx="1833866" cy="553998"/>
              </a:xfrm>
              <a:prstGeom prst="rect">
                <a:avLst/>
              </a:prstGeom>
              <a:noFill/>
            </p:spPr>
            <p:txBody>
              <a:bodyPr wrap="square" rtlCol="0">
                <a:spAutoFit/>
              </a:bodyPr>
              <a:lstStyle/>
              <a:p>
                <a:pPr algn="ctr"/>
                <a:r>
                  <a:rPr lang="en-US" sz="1000" dirty="0"/>
                  <a:t>Cert Authority root certificate used to validate </a:t>
                </a:r>
                <a:r>
                  <a:rPr lang="en-US" sz="1000"/>
                  <a:t>device identities</a:t>
                </a:r>
                <a:endParaRPr lang="en-US" sz="800" dirty="0"/>
              </a:p>
            </p:txBody>
          </p:sp>
        </p:grpSp>
        <p:cxnSp>
          <p:nvCxnSpPr>
            <p:cNvPr id="184" name="Straight Arrow Connector 183"/>
            <p:cNvCxnSpPr/>
            <p:nvPr/>
          </p:nvCxnSpPr>
          <p:spPr>
            <a:xfrm flipH="1" flipV="1">
              <a:off x="9157767" y="2883630"/>
              <a:ext cx="1450025" cy="2096470"/>
            </a:xfrm>
            <a:prstGeom prst="straightConnector1">
              <a:avLst/>
            </a:prstGeom>
            <a:ln w="76200">
              <a:solidFill>
                <a:srgbClr val="C00000"/>
              </a:solidFill>
              <a:prstDash val="lgDash"/>
              <a:tailEnd type="triangle"/>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663647" y="3744757"/>
            <a:ext cx="3622386" cy="2135592"/>
            <a:chOff x="5663647" y="3744757"/>
            <a:chExt cx="3622386" cy="2135592"/>
          </a:xfrm>
        </p:grpSpPr>
        <p:grpSp>
          <p:nvGrpSpPr>
            <p:cNvPr id="78" name="Group 77"/>
            <p:cNvGrpSpPr/>
            <p:nvPr/>
          </p:nvGrpSpPr>
          <p:grpSpPr>
            <a:xfrm>
              <a:off x="5663647" y="3744757"/>
              <a:ext cx="3622386" cy="2135592"/>
              <a:chOff x="5663647" y="3744757"/>
              <a:chExt cx="3622386" cy="2135592"/>
            </a:xfrm>
          </p:grpSpPr>
          <p:pic>
            <p:nvPicPr>
              <p:cNvPr id="132" name="Picture 131">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6120701" y="3744757"/>
                <a:ext cx="712616" cy="578018"/>
              </a:xfrm>
              <a:prstGeom prst="rect">
                <a:avLst/>
              </a:prstGeom>
            </p:spPr>
          </p:pic>
          <p:sp>
            <p:nvSpPr>
              <p:cNvPr id="69" name="Rectangle 68"/>
              <p:cNvSpPr/>
              <p:nvPr/>
            </p:nvSpPr>
            <p:spPr>
              <a:xfrm>
                <a:off x="6277390" y="4310568"/>
                <a:ext cx="2954772" cy="1569781"/>
              </a:xfrm>
              <a:prstGeom prst="rect">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E55462F3-ED98-41FA-8B8E-E65719493429}"/>
                  </a:ext>
                </a:extLst>
              </p:cNvPr>
              <p:cNvSpPr txBox="1"/>
              <p:nvPr/>
            </p:nvSpPr>
            <p:spPr>
              <a:xfrm>
                <a:off x="6764589" y="3850811"/>
                <a:ext cx="2521444" cy="369332"/>
              </a:xfrm>
              <a:prstGeom prst="rect">
                <a:avLst/>
              </a:prstGeom>
              <a:noFill/>
            </p:spPr>
            <p:txBody>
              <a:bodyPr wrap="square" rtlCol="0">
                <a:spAutoFit/>
              </a:bodyPr>
              <a:lstStyle/>
              <a:p>
                <a:r>
                  <a:rPr lang="en-US" b="1" u="sng" dirty="0"/>
                  <a:t>Cloud Cert Authority</a:t>
                </a:r>
              </a:p>
            </p:txBody>
          </p:sp>
          <p:pic>
            <p:nvPicPr>
              <p:cNvPr id="129" name="Picture 128"/>
              <p:cNvPicPr>
                <a:picLocks noChangeAspect="1"/>
              </p:cNvPicPr>
              <p:nvPr/>
            </p:nvPicPr>
            <p:blipFill>
              <a:blip r:embed="rId8"/>
              <a:stretch>
                <a:fillRect/>
              </a:stretch>
            </p:blipFill>
            <p:spPr>
              <a:xfrm>
                <a:off x="6247921" y="3822131"/>
                <a:ext cx="397708" cy="397708"/>
              </a:xfrm>
              <a:prstGeom prst="rect">
                <a:avLst/>
              </a:prstGeom>
            </p:spPr>
          </p:pic>
          <p:sp>
            <p:nvSpPr>
              <p:cNvPr id="70" name="Left Arrow 69"/>
              <p:cNvSpPr/>
              <p:nvPr/>
            </p:nvSpPr>
            <p:spPr>
              <a:xfrm>
                <a:off x="5692776" y="4669344"/>
                <a:ext cx="584613" cy="488023"/>
              </a:xfrm>
              <a:prstGeom prst="lef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663647" y="4769563"/>
                <a:ext cx="751914" cy="246221"/>
              </a:xfrm>
              <a:prstGeom prst="rect">
                <a:avLst/>
              </a:prstGeom>
              <a:noFill/>
            </p:spPr>
            <p:txBody>
              <a:bodyPr wrap="square" rtlCol="0">
                <a:spAutoFit/>
              </a:bodyPr>
              <a:lstStyle/>
              <a:p>
                <a:r>
                  <a:rPr lang="en-US" sz="1000" b="1" dirty="0">
                    <a:solidFill>
                      <a:schemeClr val="bg1"/>
                    </a:solidFill>
                  </a:rPr>
                  <a:t>Delegate</a:t>
                </a:r>
              </a:p>
            </p:txBody>
          </p:sp>
          <p:sp>
            <p:nvSpPr>
              <p:cNvPr id="51" name="Rectangle 50"/>
              <p:cNvSpPr/>
              <p:nvPr/>
            </p:nvSpPr>
            <p:spPr>
              <a:xfrm>
                <a:off x="6944058" y="4373958"/>
                <a:ext cx="2282913" cy="1384995"/>
              </a:xfrm>
              <a:prstGeom prst="rect">
                <a:avLst/>
              </a:prstGeom>
            </p:spPr>
            <p:txBody>
              <a:bodyPr wrap="square">
                <a:spAutoFit/>
              </a:bodyPr>
              <a:lstStyle/>
              <a:p>
                <a:pPr lvl="0">
                  <a:defRPr/>
                </a:pPr>
                <a:r>
                  <a:rPr lang="en-US" sz="1000" b="1" dirty="0">
                    <a:solidFill>
                      <a:schemeClr val="accent3">
                        <a:lumMod val="75000"/>
                      </a:schemeClr>
                    </a:solidFill>
                  </a:rPr>
                  <a:t>Centralized Cert Lifecycle Management Option</a:t>
                </a:r>
              </a:p>
              <a:p>
                <a:pPr marL="228600" lvl="0" indent="-228600">
                  <a:buFont typeface="+mj-lt"/>
                  <a:buAutoNum type="arabicPeriod"/>
                  <a:defRPr/>
                </a:pPr>
                <a:r>
                  <a:rPr lang="en-US" sz="800" dirty="0">
                    <a:solidFill>
                      <a:schemeClr val="accent3">
                        <a:lumMod val="75000"/>
                      </a:schemeClr>
                    </a:solidFill>
                  </a:rPr>
                  <a:t>Expire / renew cert</a:t>
                </a:r>
              </a:p>
              <a:p>
                <a:pPr marL="228600" lvl="0" indent="-228600">
                  <a:buFont typeface="+mj-lt"/>
                  <a:buAutoNum type="arabicPeriod"/>
                  <a:defRPr/>
                </a:pPr>
                <a:r>
                  <a:rPr lang="en-US" sz="800" dirty="0">
                    <a:solidFill>
                      <a:schemeClr val="accent3">
                        <a:lumMod val="75000"/>
                      </a:schemeClr>
                    </a:solidFill>
                  </a:rPr>
                  <a:t>Invalidate and/or authorize new delegate</a:t>
                </a:r>
              </a:p>
              <a:p>
                <a:pPr marL="228600" lvl="0" indent="-228600">
                  <a:buFont typeface="+mj-lt"/>
                  <a:buAutoNum type="arabicPeriod"/>
                  <a:defRPr/>
                </a:pPr>
                <a:r>
                  <a:rPr lang="en-US" sz="800" dirty="0">
                    <a:solidFill>
                      <a:schemeClr val="accent3">
                        <a:lumMod val="75000"/>
                      </a:schemeClr>
                    </a:solidFill>
                  </a:rPr>
                  <a:t>Invalidate device cert manually (e.g. decommission device)</a:t>
                </a:r>
              </a:p>
              <a:p>
                <a:pPr marL="228600" lvl="0" indent="-228600">
                  <a:buFont typeface="+mj-lt"/>
                  <a:buAutoNum type="arabicPeriod"/>
                  <a:defRPr/>
                </a:pPr>
                <a:r>
                  <a:rPr lang="en-US" sz="800" dirty="0">
                    <a:solidFill>
                      <a:schemeClr val="accent3">
                        <a:lumMod val="75000"/>
                      </a:schemeClr>
                    </a:solidFill>
                  </a:rPr>
                  <a:t>Analytics </a:t>
                </a:r>
                <a:r>
                  <a:rPr lang="mr-IN" sz="800" dirty="0">
                    <a:solidFill>
                      <a:schemeClr val="accent3">
                        <a:lumMod val="75000"/>
                      </a:schemeClr>
                    </a:solidFill>
                  </a:rPr>
                  <a:t>–</a:t>
                </a:r>
                <a:r>
                  <a:rPr lang="en-US" sz="800" dirty="0">
                    <a:solidFill>
                      <a:schemeClr val="accent3">
                        <a:lumMod val="75000"/>
                      </a:schemeClr>
                    </a:solidFill>
                  </a:rPr>
                  <a:t> detect compromised cert + cert invalidation and re-issuing</a:t>
                </a:r>
              </a:p>
              <a:p>
                <a:pPr marL="228600" lvl="0" indent="-228600">
                  <a:buFont typeface="+mj-lt"/>
                  <a:buAutoNum type="arabicPeriod"/>
                  <a:defRPr/>
                </a:pPr>
                <a:r>
                  <a:rPr lang="en-US" sz="800" dirty="0">
                    <a:solidFill>
                      <a:schemeClr val="accent3">
                        <a:lumMod val="75000"/>
                      </a:schemeClr>
                    </a:solidFill>
                  </a:rPr>
                  <a:t>Can Issue certs only from Centralized OEM controlled facility</a:t>
                </a:r>
              </a:p>
            </p:txBody>
          </p:sp>
        </p:grpSp>
        <p:grpSp>
          <p:nvGrpSpPr>
            <p:cNvPr id="150" name="Group 149"/>
            <p:cNvGrpSpPr/>
            <p:nvPr/>
          </p:nvGrpSpPr>
          <p:grpSpPr>
            <a:xfrm>
              <a:off x="6182822" y="4563542"/>
              <a:ext cx="911257" cy="1114760"/>
              <a:chOff x="4840843" y="4711115"/>
              <a:chExt cx="911257" cy="1114760"/>
            </a:xfrm>
          </p:grpSpPr>
          <p:grpSp>
            <p:nvGrpSpPr>
              <p:cNvPr id="151" name="Group 150">
                <a:extLst>
                  <a:ext uri="{FF2B5EF4-FFF2-40B4-BE49-F238E27FC236}">
                    <a16:creationId xmlns:a16="http://schemas.microsoft.com/office/drawing/2014/main" id="{3D5FBED4-136C-4BC4-B6CD-2AB610B36724}"/>
                  </a:ext>
                </a:extLst>
              </p:cNvPr>
              <p:cNvGrpSpPr/>
              <p:nvPr/>
            </p:nvGrpSpPr>
            <p:grpSpPr>
              <a:xfrm>
                <a:off x="5034388" y="4711115"/>
                <a:ext cx="500376" cy="711027"/>
                <a:chOff x="6853250" y="1932064"/>
                <a:chExt cx="864260" cy="1319136"/>
              </a:xfrm>
            </p:grpSpPr>
            <p:grpSp>
              <p:nvGrpSpPr>
                <p:cNvPr id="154" name="Group 153">
                  <a:extLst>
                    <a:ext uri="{FF2B5EF4-FFF2-40B4-BE49-F238E27FC236}">
                      <a16:creationId xmlns:a16="http://schemas.microsoft.com/office/drawing/2014/main" id="{5860E042-28F7-4A01-837E-6174EE8E1989}"/>
                    </a:ext>
                  </a:extLst>
                </p:cNvPr>
                <p:cNvGrpSpPr/>
                <p:nvPr/>
              </p:nvGrpSpPr>
              <p:grpSpPr>
                <a:xfrm>
                  <a:off x="6988505" y="2181351"/>
                  <a:ext cx="507137" cy="1069849"/>
                  <a:chOff x="4120925" y="4723914"/>
                  <a:chExt cx="507137" cy="1069849"/>
                </a:xfrm>
              </p:grpSpPr>
              <p:pic>
                <p:nvPicPr>
                  <p:cNvPr id="156" name="Picture 155">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120925" y="5286626"/>
                    <a:ext cx="507137" cy="507137"/>
                  </a:xfrm>
                  <a:prstGeom prst="rect">
                    <a:avLst/>
                  </a:prstGeom>
                </p:spPr>
              </p:pic>
              <p:pic>
                <p:nvPicPr>
                  <p:cNvPr id="157" name="Picture 156">
                    <a:extLst>
                      <a:ext uri="{FF2B5EF4-FFF2-40B4-BE49-F238E27FC236}">
                        <a16:creationId xmlns:a16="http://schemas.microsoft.com/office/drawing/2014/main" id="{ED138C6F-1530-444B-A7CD-88668A29B4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58" name="Rectangle 157">
                    <a:extLst>
                      <a:ext uri="{FF2B5EF4-FFF2-40B4-BE49-F238E27FC236}">
                        <a16:creationId xmlns:a16="http://schemas.microsoft.com/office/drawing/2014/main" id="{A8CC71D7-2CF4-41D3-BE28-FF0B29B9B144}"/>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Rounded Corners 185">
                  <a:extLst>
                    <a:ext uri="{FF2B5EF4-FFF2-40B4-BE49-F238E27FC236}">
                      <a16:creationId xmlns:a16="http://schemas.microsoft.com/office/drawing/2014/main" id="{7886BFD2-059B-445A-9AA8-4B64B1D9F6ED}"/>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TextBox 152">
                <a:extLst>
                  <a:ext uri="{FF2B5EF4-FFF2-40B4-BE49-F238E27FC236}">
                    <a16:creationId xmlns:a16="http://schemas.microsoft.com/office/drawing/2014/main" id="{419FF84B-23E1-42B3-A0B5-04F5F72CFC55}"/>
                  </a:ext>
                </a:extLst>
              </p:cNvPr>
              <p:cNvSpPr txBox="1"/>
              <p:nvPr/>
            </p:nvSpPr>
            <p:spPr>
              <a:xfrm>
                <a:off x="4840843" y="5425765"/>
                <a:ext cx="911257" cy="400110"/>
              </a:xfrm>
              <a:prstGeom prst="rect">
                <a:avLst/>
              </a:prstGeom>
              <a:noFill/>
            </p:spPr>
            <p:txBody>
              <a:bodyPr wrap="square" rtlCol="0">
                <a:spAutoFit/>
              </a:bodyPr>
              <a:lstStyle/>
              <a:p>
                <a:pPr algn="ctr"/>
                <a:r>
                  <a:rPr lang="en-US" sz="1000" b="1"/>
                  <a:t>Or Centralized</a:t>
                </a:r>
                <a:endParaRPr lang="en-US" sz="800" b="1" dirty="0"/>
              </a:p>
            </p:txBody>
          </p:sp>
        </p:grpSp>
        <p:pic>
          <p:nvPicPr>
            <p:cNvPr id="126" name="Picture 125"/>
            <p:cNvPicPr>
              <a:picLocks noChangeAspect="1"/>
            </p:cNvPicPr>
            <p:nvPr/>
          </p:nvPicPr>
          <p:blipFill>
            <a:blip r:embed="rId9"/>
            <a:stretch>
              <a:fillRect/>
            </a:stretch>
          </p:blipFill>
          <p:spPr>
            <a:xfrm>
              <a:off x="8611378" y="4414792"/>
              <a:ext cx="331249" cy="331249"/>
            </a:xfrm>
            <a:prstGeom prst="rect">
              <a:avLst/>
            </a:prstGeom>
          </p:spPr>
        </p:pic>
      </p:grpSp>
    </p:spTree>
    <p:extLst>
      <p:ext uri="{BB962C8B-B14F-4D97-AF65-F5344CB8AC3E}">
        <p14:creationId xmlns:p14="http://schemas.microsoft.com/office/powerpoint/2010/main" val="679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45" presetClass="entr" presetSubtype="0" fill="hold" nodeType="with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2000"/>
                                        <p:tgtEl>
                                          <p:spTgt spid="182"/>
                                        </p:tgtEl>
                                      </p:cBhvr>
                                    </p:animEffect>
                                    <p:anim calcmode="lin" valueType="num">
                                      <p:cBhvr>
                                        <p:cTn id="24" dur="2000" fill="hold"/>
                                        <p:tgtEl>
                                          <p:spTgt spid="182"/>
                                        </p:tgtEl>
                                        <p:attrNameLst>
                                          <p:attrName>ppt_w</p:attrName>
                                        </p:attrNameLst>
                                      </p:cBhvr>
                                      <p:tavLst>
                                        <p:tav tm="0" fmla="#ppt_w*sin(2.5*pi*$)">
                                          <p:val>
                                            <p:fltVal val="0"/>
                                          </p:val>
                                        </p:tav>
                                        <p:tav tm="100000">
                                          <p:val>
                                            <p:fltVal val="1"/>
                                          </p:val>
                                        </p:tav>
                                      </p:tavLst>
                                    </p:anim>
                                    <p:anim calcmode="lin" valueType="num">
                                      <p:cBhvr>
                                        <p:cTn id="25" dur="2000" fill="hold"/>
                                        <p:tgtEl>
                                          <p:spTgt spid="182"/>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fade">
                                      <p:cBhvr>
                                        <p:cTn id="41" dur="500"/>
                                        <p:tgtEl>
                                          <p:spTgt spid="1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6"/>
                                        </p:tgtEl>
                                        <p:attrNameLst>
                                          <p:attrName>style.visibility</p:attrName>
                                        </p:attrNameLst>
                                      </p:cBhvr>
                                      <p:to>
                                        <p:strVal val="visible"/>
                                      </p:to>
                                    </p:set>
                                    <p:animEffect transition="in" filter="fade">
                                      <p:cBhvr>
                                        <p:cTn id="5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208531" y="4158561"/>
            <a:ext cx="3115763" cy="2115879"/>
            <a:chOff x="208531" y="4158561"/>
            <a:chExt cx="3115763" cy="2115879"/>
          </a:xfrm>
        </p:grpSpPr>
        <p:sp>
          <p:nvSpPr>
            <p:cNvPr id="118" name="Rectangle 117">
              <a:extLst>
                <a:ext uri="{FF2B5EF4-FFF2-40B4-BE49-F238E27FC236}">
                  <a16:creationId xmlns:a16="http://schemas.microsoft.com/office/drawing/2014/main" id="{02931DD8-6569-4B9D-9B75-81BBBC33BDCC}"/>
                </a:ext>
              </a:extLst>
            </p:cNvPr>
            <p:cNvSpPr/>
            <p:nvPr/>
          </p:nvSpPr>
          <p:spPr>
            <a:xfrm>
              <a:off x="208531" y="4158561"/>
              <a:ext cx="3115763" cy="20084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263006" y="5997441"/>
              <a:ext cx="1341090" cy="276999"/>
            </a:xfrm>
            <a:prstGeom prst="rect">
              <a:avLst/>
            </a:prstGeom>
            <a:solidFill>
              <a:schemeClr val="bg1"/>
            </a:solidFill>
          </p:spPr>
          <p:txBody>
            <a:bodyPr wrap="square" rtlCol="0">
              <a:spAutoFit/>
            </a:bodyPr>
            <a:lstStyle/>
            <a:p>
              <a:r>
                <a:rPr lang="en-US" sz="1200" b="1" i="1" dirty="0">
                  <a:solidFill>
                    <a:srgbClr val="FF0000"/>
                  </a:solidFill>
                </a:rPr>
                <a:t>Contains HSM</a:t>
              </a:r>
              <a:r>
                <a:rPr lang="en-US" sz="1200" b="1" i="1" baseline="30000" dirty="0">
                  <a:solidFill>
                    <a:srgbClr val="FF0000"/>
                  </a:solidFill>
                </a:rPr>
                <a:t>1</a:t>
              </a:r>
              <a:endParaRPr lang="en-US" sz="1200" b="1" i="1" dirty="0">
                <a:solidFill>
                  <a:srgbClr val="FF0000"/>
                </a:solidFill>
              </a:endParaRPr>
            </a:p>
          </p:txBody>
        </p:sp>
      </p:grpSp>
      <p:sp>
        <p:nvSpPr>
          <p:cNvPr id="121" name="TextBox 120">
            <a:extLst>
              <a:ext uri="{FF2B5EF4-FFF2-40B4-BE49-F238E27FC236}">
                <a16:creationId xmlns:a16="http://schemas.microsoft.com/office/drawing/2014/main" id="{419FF84B-23E1-42B3-A0B5-04F5F72CFC55}"/>
              </a:ext>
            </a:extLst>
          </p:cNvPr>
          <p:cNvSpPr txBox="1"/>
          <p:nvPr/>
        </p:nvSpPr>
        <p:spPr>
          <a:xfrm>
            <a:off x="1356282" y="4603369"/>
            <a:ext cx="1232899" cy="553998"/>
          </a:xfrm>
          <a:prstGeom prst="rect">
            <a:avLst/>
          </a:prstGeom>
          <a:noFill/>
        </p:spPr>
        <p:txBody>
          <a:bodyPr wrap="square" rtlCol="0">
            <a:spAutoFit/>
          </a:bodyPr>
          <a:lstStyle/>
          <a:p>
            <a:pPr algn="ctr"/>
            <a:r>
              <a:rPr lang="en-US" sz="1000" b="1" dirty="0">
                <a:solidFill>
                  <a:schemeClr val="accent3">
                    <a:lumMod val="75000"/>
                  </a:schemeClr>
                </a:solidFill>
              </a:rPr>
              <a:t>Option: Key Generation on Device</a:t>
            </a:r>
            <a:r>
              <a:rPr lang="en-US" sz="1000" b="1" baseline="30000" dirty="0">
                <a:solidFill>
                  <a:schemeClr val="accent3">
                    <a:lumMod val="75000"/>
                  </a:schemeClr>
                </a:solidFill>
              </a:rPr>
              <a:t>1</a:t>
            </a:r>
            <a:endParaRPr lang="en-US" sz="1000" b="1" dirty="0">
              <a:solidFill>
                <a:schemeClr val="accent3">
                  <a:lumMod val="75000"/>
                </a:schemeClr>
              </a:solidFill>
            </a:endParaRPr>
          </a:p>
        </p:txBody>
      </p:sp>
      <p:sp>
        <p:nvSpPr>
          <p:cNvPr id="2" name="Title 1"/>
          <p:cNvSpPr>
            <a:spLocks noGrp="1"/>
          </p:cNvSpPr>
          <p:nvPr>
            <p:ph type="title"/>
          </p:nvPr>
        </p:nvSpPr>
        <p:spPr>
          <a:xfrm>
            <a:off x="1080000" y="936000"/>
            <a:ext cx="6406342" cy="443198"/>
          </a:xfrm>
        </p:spPr>
        <p:txBody>
          <a:bodyPr/>
          <a:lstStyle/>
          <a:p>
            <a:r>
              <a:rPr lang="en-US" dirty="0"/>
              <a:t>Tier 3 </a:t>
            </a:r>
            <a:r>
              <a:rPr lang="mr-IN" dirty="0"/>
              <a:t>–</a:t>
            </a:r>
            <a:r>
              <a:rPr lang="en-US" dirty="0"/>
              <a:t> trusted device + IP Protection</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24</a:t>
            </a:fld>
            <a:endParaRPr lang="de-DE" dirty="0"/>
          </a:p>
        </p:txBody>
      </p:sp>
      <p:sp>
        <p:nvSpPr>
          <p:cNvPr id="6" name="Rectangle 5"/>
          <p:cNvSpPr/>
          <p:nvPr/>
        </p:nvSpPr>
        <p:spPr>
          <a:xfrm>
            <a:off x="7597951" y="1469973"/>
            <a:ext cx="4534865" cy="815072"/>
          </a:xfrm>
          <a:prstGeom prst="rect">
            <a:avLst/>
          </a:prstGeom>
          <a:solidFill>
            <a:srgbClr val="FF0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8DD8751-CE75-4A9B-98F6-42DB184789F1}"/>
              </a:ext>
            </a:extLst>
          </p:cNvPr>
          <p:cNvGrpSpPr/>
          <p:nvPr/>
        </p:nvGrpSpPr>
        <p:grpSpPr>
          <a:xfrm>
            <a:off x="111807" y="1528069"/>
            <a:ext cx="3291485" cy="1320405"/>
            <a:chOff x="165959" y="1481408"/>
            <a:chExt cx="3291485" cy="1320405"/>
          </a:xfrm>
        </p:grpSpPr>
        <p:sp>
          <p:nvSpPr>
            <p:cNvPr id="10" name="Rectangle 9">
              <a:extLst>
                <a:ext uri="{FF2B5EF4-FFF2-40B4-BE49-F238E27FC236}">
                  <a16:creationId xmlns:a16="http://schemas.microsoft.com/office/drawing/2014/main" id="{6F46C220-ED35-4302-B8AB-D85B0F7A77BA}"/>
                </a:ext>
              </a:extLst>
            </p:cNvPr>
            <p:cNvSpPr/>
            <p:nvPr/>
          </p:nvSpPr>
          <p:spPr>
            <a:xfrm>
              <a:off x="241121" y="1531161"/>
              <a:ext cx="2973133" cy="1270652"/>
            </a:xfrm>
            <a:prstGeom prst="rect">
              <a:avLst/>
            </a:prstGeom>
            <a:solidFill>
              <a:srgbClr val="4471A9">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D977955-7753-495C-8EF9-F542B636753A}"/>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165959" y="1700153"/>
              <a:ext cx="758536" cy="758536"/>
            </a:xfrm>
            <a:prstGeom prst="rect">
              <a:avLst/>
            </a:prstGeom>
          </p:spPr>
        </p:pic>
        <p:sp>
          <p:nvSpPr>
            <p:cNvPr id="12" name="TextBox 11">
              <a:extLst>
                <a:ext uri="{FF2B5EF4-FFF2-40B4-BE49-F238E27FC236}">
                  <a16:creationId xmlns:a16="http://schemas.microsoft.com/office/drawing/2014/main" id="{C7DAD8E5-0B36-426A-ACC7-C4DFB25D03B6}"/>
                </a:ext>
              </a:extLst>
            </p:cNvPr>
            <p:cNvSpPr txBox="1"/>
            <p:nvPr/>
          </p:nvSpPr>
          <p:spPr>
            <a:xfrm>
              <a:off x="171358" y="1481408"/>
              <a:ext cx="3286086" cy="338554"/>
            </a:xfrm>
            <a:prstGeom prst="rect">
              <a:avLst/>
            </a:prstGeom>
            <a:noFill/>
          </p:spPr>
          <p:txBody>
            <a:bodyPr wrap="square" rtlCol="0">
              <a:spAutoFit/>
            </a:bodyPr>
            <a:lstStyle/>
            <a:p>
              <a:r>
                <a:rPr lang="en-US" sz="1600" b="1" u="sng" dirty="0"/>
                <a:t>OEM Firmware Release Tools</a:t>
              </a:r>
            </a:p>
          </p:txBody>
        </p:sp>
      </p:grpSp>
      <p:sp>
        <p:nvSpPr>
          <p:cNvPr id="14" name="Rectangle 13">
            <a:extLst>
              <a:ext uri="{FF2B5EF4-FFF2-40B4-BE49-F238E27FC236}">
                <a16:creationId xmlns:a16="http://schemas.microsoft.com/office/drawing/2014/main" id="{874D13A0-42AD-4098-AA91-5D60861D1AC4}"/>
              </a:ext>
            </a:extLst>
          </p:cNvPr>
          <p:cNvSpPr/>
          <p:nvPr/>
        </p:nvSpPr>
        <p:spPr>
          <a:xfrm>
            <a:off x="7547319" y="1445399"/>
            <a:ext cx="4646474" cy="1856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DD2653-7172-42D9-819F-CEE0EF7B8F71}"/>
              </a:ext>
            </a:extLst>
          </p:cNvPr>
          <p:cNvSpPr txBox="1"/>
          <p:nvPr/>
        </p:nvSpPr>
        <p:spPr>
          <a:xfrm>
            <a:off x="7597951" y="1073392"/>
            <a:ext cx="2833772" cy="369332"/>
          </a:xfrm>
          <a:prstGeom prst="rect">
            <a:avLst/>
          </a:prstGeom>
          <a:noFill/>
        </p:spPr>
        <p:txBody>
          <a:bodyPr wrap="square" rtlCol="0">
            <a:spAutoFit/>
          </a:bodyPr>
          <a:lstStyle/>
          <a:p>
            <a:r>
              <a:rPr lang="en-US" b="1" u="sng" dirty="0"/>
              <a:t>MCU</a:t>
            </a:r>
          </a:p>
        </p:txBody>
      </p:sp>
      <p:sp>
        <p:nvSpPr>
          <p:cNvPr id="16" name="TextBox 15">
            <a:extLst>
              <a:ext uri="{FF2B5EF4-FFF2-40B4-BE49-F238E27FC236}">
                <a16:creationId xmlns:a16="http://schemas.microsoft.com/office/drawing/2014/main" id="{69985165-9558-476E-B5DB-641E67091FD8}"/>
              </a:ext>
            </a:extLst>
          </p:cNvPr>
          <p:cNvSpPr txBox="1"/>
          <p:nvPr/>
        </p:nvSpPr>
        <p:spPr>
          <a:xfrm>
            <a:off x="7743121" y="3258395"/>
            <a:ext cx="1904488" cy="523220"/>
          </a:xfrm>
          <a:prstGeom prst="rect">
            <a:avLst/>
          </a:prstGeom>
          <a:noFill/>
        </p:spPr>
        <p:txBody>
          <a:bodyPr wrap="square" rtlCol="0">
            <a:spAutoFit/>
          </a:bodyPr>
          <a:lstStyle/>
          <a:p>
            <a:pPr algn="ctr"/>
            <a:r>
              <a:rPr lang="en-US" sz="1000" dirty="0"/>
              <a:t>Write protected</a:t>
            </a:r>
          </a:p>
          <a:p>
            <a:pPr algn="ctr"/>
            <a:r>
              <a:rPr lang="en-US" sz="800" dirty="0"/>
              <a:t>OTP @ Initial Flash</a:t>
            </a:r>
          </a:p>
          <a:p>
            <a:pPr algn="ctr"/>
            <a:endParaRPr lang="en-US" sz="1000" dirty="0"/>
          </a:p>
        </p:txBody>
      </p:sp>
      <p:sp>
        <p:nvSpPr>
          <p:cNvPr id="17" name="TextBox 16">
            <a:extLst>
              <a:ext uri="{FF2B5EF4-FFF2-40B4-BE49-F238E27FC236}">
                <a16:creationId xmlns:a16="http://schemas.microsoft.com/office/drawing/2014/main" id="{56685051-99C6-46E5-9565-75833246ED71}"/>
              </a:ext>
            </a:extLst>
          </p:cNvPr>
          <p:cNvSpPr txBox="1"/>
          <p:nvPr/>
        </p:nvSpPr>
        <p:spPr>
          <a:xfrm>
            <a:off x="6463361" y="1473924"/>
            <a:ext cx="1022981" cy="400110"/>
          </a:xfrm>
          <a:prstGeom prst="rect">
            <a:avLst/>
          </a:prstGeom>
          <a:noFill/>
        </p:spPr>
        <p:txBody>
          <a:bodyPr wrap="square" rtlCol="0">
            <a:spAutoFit/>
          </a:bodyPr>
          <a:lstStyle/>
          <a:p>
            <a:pPr algn="ctr"/>
            <a:r>
              <a:rPr lang="en-US" sz="1000" dirty="0"/>
              <a:t>Read protected</a:t>
            </a:r>
          </a:p>
        </p:txBody>
      </p:sp>
      <p:cxnSp>
        <p:nvCxnSpPr>
          <p:cNvPr id="18" name="Straight Connector 17">
            <a:extLst>
              <a:ext uri="{FF2B5EF4-FFF2-40B4-BE49-F238E27FC236}">
                <a16:creationId xmlns:a16="http://schemas.microsoft.com/office/drawing/2014/main" id="{9E349812-1619-4E98-8DBE-3E075DC41924}"/>
              </a:ext>
            </a:extLst>
          </p:cNvPr>
          <p:cNvCxnSpPr>
            <a:cxnSpLocks/>
          </p:cNvCxnSpPr>
          <p:nvPr/>
        </p:nvCxnSpPr>
        <p:spPr>
          <a:xfrm>
            <a:off x="9937968" y="1469972"/>
            <a:ext cx="0" cy="1845914"/>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BACB2F3-CAEC-477D-BB01-0EA79AD16846}"/>
              </a:ext>
            </a:extLst>
          </p:cNvPr>
          <p:cNvCxnSpPr>
            <a:cxnSpLocks/>
            <a:endCxn id="19" idx="3"/>
          </p:cNvCxnSpPr>
          <p:nvPr/>
        </p:nvCxnSpPr>
        <p:spPr>
          <a:xfrm>
            <a:off x="7547319" y="2341001"/>
            <a:ext cx="4646474" cy="32491"/>
          </a:xfrm>
          <a:prstGeom prst="line">
            <a:avLst/>
          </a:prstGeom>
          <a:ln>
            <a:prstDash val="sysDot"/>
            <a:tailEnd type="none"/>
          </a:ln>
        </p:spPr>
        <p:style>
          <a:lnRef idx="2">
            <a:schemeClr val="accent1"/>
          </a:lnRef>
          <a:fillRef idx="0">
            <a:schemeClr val="accent1"/>
          </a:fillRef>
          <a:effectRef idx="1">
            <a:schemeClr val="accent1"/>
          </a:effectRef>
          <a:fontRef idx="minor">
            <a:schemeClr val="tx1"/>
          </a:fontRef>
        </p:style>
      </p:cxnSp>
      <p:sp>
        <p:nvSpPr>
          <p:cNvPr id="20" name="Left Brace 19">
            <a:extLst>
              <a:ext uri="{FF2B5EF4-FFF2-40B4-BE49-F238E27FC236}">
                <a16:creationId xmlns:a16="http://schemas.microsoft.com/office/drawing/2014/main" id="{5B199D5B-120F-4716-A04B-8CC4DDFB07CC}"/>
              </a:ext>
            </a:extLst>
          </p:cNvPr>
          <p:cNvSpPr/>
          <p:nvPr/>
        </p:nvSpPr>
        <p:spPr>
          <a:xfrm rot="16200000">
            <a:off x="8576854" y="2406672"/>
            <a:ext cx="323273" cy="2378216"/>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A1894740-B7C9-4247-984E-152700BE80EC}"/>
              </a:ext>
            </a:extLst>
          </p:cNvPr>
          <p:cNvSpPr/>
          <p:nvPr/>
        </p:nvSpPr>
        <p:spPr>
          <a:xfrm>
            <a:off x="7071816" y="1445398"/>
            <a:ext cx="378691" cy="895603"/>
          </a:xfrm>
          <a:prstGeom prst="leftBrace">
            <a:avLst/>
          </a:prstGeom>
          <a:ln>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5FA6FD33-4354-46E8-9F80-17B68051419C}"/>
              </a:ext>
            </a:extLst>
          </p:cNvPr>
          <p:cNvSpPr/>
          <p:nvPr/>
        </p:nvSpPr>
        <p:spPr>
          <a:xfrm>
            <a:off x="3592127" y="1603206"/>
            <a:ext cx="2550892" cy="1245267"/>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8B94B5-F5D2-45B8-A6B9-AE4D0E2A1294}"/>
              </a:ext>
            </a:extLst>
          </p:cNvPr>
          <p:cNvSpPr txBox="1"/>
          <p:nvPr/>
        </p:nvSpPr>
        <p:spPr>
          <a:xfrm>
            <a:off x="3666376" y="1416491"/>
            <a:ext cx="1736727" cy="523220"/>
          </a:xfrm>
          <a:prstGeom prst="rect">
            <a:avLst/>
          </a:prstGeom>
          <a:solidFill>
            <a:schemeClr val="bg1"/>
          </a:solidFill>
        </p:spPr>
        <p:txBody>
          <a:bodyPr wrap="square" rtlCol="0">
            <a:spAutoFit/>
          </a:bodyPr>
          <a:lstStyle/>
          <a:p>
            <a:r>
              <a:rPr lang="en-US" b="1" u="sng" dirty="0"/>
              <a:t>Data Center</a:t>
            </a:r>
          </a:p>
          <a:p>
            <a:r>
              <a:rPr lang="en-US" sz="1000" i="1" dirty="0"/>
              <a:t>FW Update Infrastructure</a:t>
            </a:r>
          </a:p>
        </p:txBody>
      </p:sp>
      <p:grpSp>
        <p:nvGrpSpPr>
          <p:cNvPr id="27" name="Group 26"/>
          <p:cNvGrpSpPr/>
          <p:nvPr/>
        </p:nvGrpSpPr>
        <p:grpSpPr>
          <a:xfrm>
            <a:off x="9798145" y="3789229"/>
            <a:ext cx="2263454" cy="2205269"/>
            <a:chOff x="3983525" y="-171639"/>
            <a:chExt cx="2263454" cy="2205269"/>
          </a:xfrm>
        </p:grpSpPr>
        <p:pic>
          <p:nvPicPr>
            <p:cNvPr id="28" name="Picture 27">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3983525" y="197693"/>
              <a:ext cx="2263454" cy="1835937"/>
            </a:xfrm>
            <a:prstGeom prst="rect">
              <a:avLst/>
            </a:prstGeom>
          </p:spPr>
        </p:pic>
        <p:sp>
          <p:nvSpPr>
            <p:cNvPr id="29" name="TextBox 28">
              <a:extLst>
                <a:ext uri="{FF2B5EF4-FFF2-40B4-BE49-F238E27FC236}">
                  <a16:creationId xmlns:a16="http://schemas.microsoft.com/office/drawing/2014/main" id="{E55462F3-ED98-41FA-8B8E-E65719493429}"/>
                </a:ext>
              </a:extLst>
            </p:cNvPr>
            <p:cNvSpPr txBox="1"/>
            <p:nvPr/>
          </p:nvSpPr>
          <p:spPr>
            <a:xfrm>
              <a:off x="4063141" y="-171639"/>
              <a:ext cx="2104221" cy="369332"/>
            </a:xfrm>
            <a:prstGeom prst="rect">
              <a:avLst/>
            </a:prstGeom>
            <a:noFill/>
          </p:spPr>
          <p:txBody>
            <a:bodyPr wrap="square" rtlCol="0">
              <a:spAutoFit/>
            </a:bodyPr>
            <a:lstStyle/>
            <a:p>
              <a:r>
                <a:rPr lang="en-US" b="1" u="sng" dirty="0"/>
                <a:t>Cloud Operations</a:t>
              </a:r>
            </a:p>
          </p:txBody>
        </p:sp>
      </p:grpSp>
      <p:sp>
        <p:nvSpPr>
          <p:cNvPr id="42" name="Rectangle 41"/>
          <p:cNvSpPr/>
          <p:nvPr/>
        </p:nvSpPr>
        <p:spPr>
          <a:xfrm>
            <a:off x="7587583" y="1489573"/>
            <a:ext cx="2253574" cy="1812012"/>
          </a:xfrm>
          <a:prstGeom prst="rect">
            <a:avLst/>
          </a:prstGeom>
          <a:solidFill>
            <a:srgbClr val="FFC0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0BE5C4A-E1FF-430E-AC19-E7307B929215}"/>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574548" y="4388641"/>
            <a:ext cx="535891" cy="567500"/>
          </a:xfrm>
          <a:prstGeom prst="rect">
            <a:avLst/>
          </a:prstGeom>
        </p:spPr>
      </p:pic>
      <p:pic>
        <p:nvPicPr>
          <p:cNvPr id="47" name="Picture 46">
            <a:extLst>
              <a:ext uri="{FF2B5EF4-FFF2-40B4-BE49-F238E27FC236}">
                <a16:creationId xmlns:a16="http://schemas.microsoft.com/office/drawing/2014/main" id="{A77DB034-10F9-4952-B483-B539CE1EFFCB}"/>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973339" y="1973802"/>
            <a:ext cx="535891" cy="567500"/>
          </a:xfrm>
          <a:prstGeom prst="rect">
            <a:avLst/>
          </a:prstGeom>
        </p:spPr>
      </p:pic>
      <p:grpSp>
        <p:nvGrpSpPr>
          <p:cNvPr id="52" name="Group 51"/>
          <p:cNvGrpSpPr/>
          <p:nvPr/>
        </p:nvGrpSpPr>
        <p:grpSpPr>
          <a:xfrm>
            <a:off x="1699696" y="1873429"/>
            <a:ext cx="1076703" cy="643725"/>
            <a:chOff x="1600802" y="685058"/>
            <a:chExt cx="1076703" cy="643725"/>
          </a:xfrm>
        </p:grpSpPr>
        <p:grpSp>
          <p:nvGrpSpPr>
            <p:cNvPr id="54" name="Group 53">
              <a:extLst>
                <a:ext uri="{FF2B5EF4-FFF2-40B4-BE49-F238E27FC236}">
                  <a16:creationId xmlns:a16="http://schemas.microsoft.com/office/drawing/2014/main" id="{664DE8D4-2083-4F9D-B48F-E8CB3438E395}"/>
                </a:ext>
              </a:extLst>
            </p:cNvPr>
            <p:cNvGrpSpPr/>
            <p:nvPr/>
          </p:nvGrpSpPr>
          <p:grpSpPr>
            <a:xfrm>
              <a:off x="1696191" y="815781"/>
              <a:ext cx="836122" cy="513002"/>
              <a:chOff x="1241179" y="1806364"/>
              <a:chExt cx="836122" cy="513002"/>
            </a:xfrm>
          </p:grpSpPr>
          <p:pic>
            <p:nvPicPr>
              <p:cNvPr id="56" name="Picture 55">
                <a:extLst>
                  <a:ext uri="{FF2B5EF4-FFF2-40B4-BE49-F238E27FC236}">
                    <a16:creationId xmlns:a16="http://schemas.microsoft.com/office/drawing/2014/main" id="{ED3DE870-6110-45DC-A66A-4B47311A7C31}"/>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241179" y="1812229"/>
                <a:ext cx="507137" cy="507137"/>
              </a:xfrm>
              <a:prstGeom prst="rect">
                <a:avLst/>
              </a:prstGeom>
            </p:spPr>
          </p:pic>
          <p:pic>
            <p:nvPicPr>
              <p:cNvPr id="57" name="Picture 56">
                <a:extLst>
                  <a:ext uri="{FF2B5EF4-FFF2-40B4-BE49-F238E27FC236}">
                    <a16:creationId xmlns:a16="http://schemas.microsoft.com/office/drawing/2014/main" id="{CA642B83-6998-4A6A-95BF-D47FCF0E29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4474" y="1915987"/>
                <a:ext cx="222827" cy="222827"/>
              </a:xfrm>
              <a:prstGeom prst="rect">
                <a:avLst/>
              </a:prstGeom>
            </p:spPr>
          </p:pic>
          <p:sp>
            <p:nvSpPr>
              <p:cNvPr id="58" name="Rectangle 57">
                <a:extLst>
                  <a:ext uri="{FF2B5EF4-FFF2-40B4-BE49-F238E27FC236}">
                    <a16:creationId xmlns:a16="http://schemas.microsoft.com/office/drawing/2014/main" id="{9D245E4D-D9BA-4C87-8D3A-006EF4596CDF}"/>
                  </a:ext>
                </a:extLst>
              </p:cNvPr>
              <p:cNvSpPr/>
              <p:nvPr/>
            </p:nvSpPr>
            <p:spPr>
              <a:xfrm>
                <a:off x="1797166" y="180636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2CB5C47A-48E4-4672-8C14-821315B82B70}"/>
                </a:ext>
              </a:extLst>
            </p:cNvPr>
            <p:cNvSpPr/>
            <p:nvPr/>
          </p:nvSpPr>
          <p:spPr>
            <a:xfrm>
              <a:off x="1600802" y="685058"/>
              <a:ext cx="1076703" cy="643725"/>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E12A4FD0-763F-4D4E-938F-1A0EA5319BD4}"/>
              </a:ext>
            </a:extLst>
          </p:cNvPr>
          <p:cNvSpPr/>
          <p:nvPr/>
        </p:nvSpPr>
        <p:spPr>
          <a:xfrm>
            <a:off x="46185" y="3821587"/>
            <a:ext cx="5883559" cy="2492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F6EA12D-9E10-4D2B-9D49-ADBCDCDD8090}"/>
              </a:ext>
            </a:extLst>
          </p:cNvPr>
          <p:cNvSpPr txBox="1"/>
          <p:nvPr/>
        </p:nvSpPr>
        <p:spPr>
          <a:xfrm>
            <a:off x="134069" y="3622773"/>
            <a:ext cx="4144420" cy="369332"/>
          </a:xfrm>
          <a:prstGeom prst="rect">
            <a:avLst/>
          </a:prstGeom>
          <a:solidFill>
            <a:schemeClr val="bg1"/>
          </a:solidFill>
        </p:spPr>
        <p:txBody>
          <a:bodyPr wrap="square" rtlCol="0">
            <a:spAutoFit/>
          </a:bodyPr>
          <a:lstStyle/>
          <a:p>
            <a:r>
              <a:rPr lang="en-US" b="1" u="sng"/>
              <a:t>Manufacturing Programming </a:t>
            </a:r>
            <a:r>
              <a:rPr lang="en-US" b="1" u="sng" dirty="0"/>
              <a:t>Center</a:t>
            </a:r>
          </a:p>
        </p:txBody>
      </p:sp>
      <p:grpSp>
        <p:nvGrpSpPr>
          <p:cNvPr id="71" name="Group 70">
            <a:extLst>
              <a:ext uri="{FF2B5EF4-FFF2-40B4-BE49-F238E27FC236}">
                <a16:creationId xmlns:a16="http://schemas.microsoft.com/office/drawing/2014/main" id="{A89C6C3A-0350-49C4-9206-FE8FB24D29AE}"/>
              </a:ext>
            </a:extLst>
          </p:cNvPr>
          <p:cNvGrpSpPr/>
          <p:nvPr/>
        </p:nvGrpSpPr>
        <p:grpSpPr>
          <a:xfrm>
            <a:off x="7638805" y="1501956"/>
            <a:ext cx="1268890" cy="1386669"/>
            <a:chOff x="4972715" y="1782743"/>
            <a:chExt cx="1268890" cy="1386669"/>
          </a:xfrm>
        </p:grpSpPr>
        <p:grpSp>
          <p:nvGrpSpPr>
            <p:cNvPr id="73" name="Group 72">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75" name="Picture 74">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76" name="TextBox 75">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77" name="Picture 76">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74"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3663" y="4747990"/>
            <a:ext cx="330788" cy="350300"/>
          </a:xfrm>
          <a:prstGeom prst="rect">
            <a:avLst/>
          </a:prstGeom>
        </p:spPr>
      </p:pic>
      <p:pic>
        <p:nvPicPr>
          <p:cNvPr id="97" name="Picture 96">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4232" y="2316383"/>
            <a:ext cx="330788" cy="350300"/>
          </a:xfrm>
          <a:prstGeom prst="rect">
            <a:avLst/>
          </a:prstGeom>
        </p:spPr>
      </p:pic>
      <p:grpSp>
        <p:nvGrpSpPr>
          <p:cNvPr id="108" name="Group 107"/>
          <p:cNvGrpSpPr/>
          <p:nvPr/>
        </p:nvGrpSpPr>
        <p:grpSpPr>
          <a:xfrm>
            <a:off x="1448937" y="4317124"/>
            <a:ext cx="1098223" cy="1349096"/>
            <a:chOff x="5542169" y="711698"/>
            <a:chExt cx="1098223" cy="1349096"/>
          </a:xfrm>
        </p:grpSpPr>
        <p:sp>
          <p:nvSpPr>
            <p:cNvPr id="113" name="Rectangle: Rounded Corners 31">
              <a:extLst>
                <a:ext uri="{FF2B5EF4-FFF2-40B4-BE49-F238E27FC236}">
                  <a16:creationId xmlns:a16="http://schemas.microsoft.com/office/drawing/2014/main" id="{321F13B6-F40E-4E3E-9E83-A00F8B570ED6}"/>
                </a:ext>
              </a:extLst>
            </p:cNvPr>
            <p:cNvSpPr/>
            <p:nvPr/>
          </p:nvSpPr>
          <p:spPr>
            <a:xfrm>
              <a:off x="5542169" y="741658"/>
              <a:ext cx="1098223"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1883" y="1553657"/>
              <a:ext cx="507137" cy="507137"/>
            </a:xfrm>
            <a:prstGeom prst="rect">
              <a:avLst/>
            </a:prstGeom>
          </p:spPr>
        </p:pic>
        <p:sp>
          <p:nvSpPr>
            <p:cNvPr id="111" name="TextBox 110">
              <a:extLst>
                <a:ext uri="{FF2B5EF4-FFF2-40B4-BE49-F238E27FC236}">
                  <a16:creationId xmlns:a16="http://schemas.microsoft.com/office/drawing/2014/main" id="{D0446ADB-C4F0-41A1-B45B-DC2BEEE80839}"/>
                </a:ext>
              </a:extLst>
            </p:cNvPr>
            <p:cNvSpPr txBox="1"/>
            <p:nvPr/>
          </p:nvSpPr>
          <p:spPr>
            <a:xfrm>
              <a:off x="5645011" y="711698"/>
              <a:ext cx="856774" cy="276999"/>
            </a:xfrm>
            <a:prstGeom prst="rect">
              <a:avLst/>
            </a:prstGeom>
            <a:noFill/>
          </p:spPr>
          <p:txBody>
            <a:bodyPr wrap="square" rtlCol="0">
              <a:spAutoFit/>
            </a:bodyPr>
            <a:lstStyle/>
            <a:p>
              <a:r>
                <a:rPr lang="en-US" sz="1200" dirty="0"/>
                <a:t>OEM ID</a:t>
              </a:r>
            </a:p>
          </p:txBody>
        </p:sp>
      </p:grpSp>
      <p:grpSp>
        <p:nvGrpSpPr>
          <p:cNvPr id="133" name="Group 132"/>
          <p:cNvGrpSpPr/>
          <p:nvPr/>
        </p:nvGrpSpPr>
        <p:grpSpPr>
          <a:xfrm>
            <a:off x="2342141" y="4007296"/>
            <a:ext cx="3339797" cy="2165219"/>
            <a:chOff x="2342141" y="4007296"/>
            <a:chExt cx="3339797" cy="2165219"/>
          </a:xfrm>
        </p:grpSpPr>
        <p:sp>
          <p:nvSpPr>
            <p:cNvPr id="124" name="Rectangle 123">
              <a:extLst>
                <a:ext uri="{FF2B5EF4-FFF2-40B4-BE49-F238E27FC236}">
                  <a16:creationId xmlns:a16="http://schemas.microsoft.com/office/drawing/2014/main" id="{B695947C-9CBA-4092-AC14-3E6DB39FBD73}"/>
                </a:ext>
              </a:extLst>
            </p:cNvPr>
            <p:cNvSpPr/>
            <p:nvPr/>
          </p:nvSpPr>
          <p:spPr>
            <a:xfrm>
              <a:off x="3481825" y="4168156"/>
              <a:ext cx="2200113" cy="20043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DE80679-7447-4B5E-AE56-73F00224F56E}"/>
                </a:ext>
              </a:extLst>
            </p:cNvPr>
            <p:cNvSpPr txBox="1"/>
            <p:nvPr/>
          </p:nvSpPr>
          <p:spPr>
            <a:xfrm>
              <a:off x="3601674" y="4007296"/>
              <a:ext cx="1880626" cy="523220"/>
            </a:xfrm>
            <a:prstGeom prst="rect">
              <a:avLst/>
            </a:prstGeom>
            <a:solidFill>
              <a:schemeClr val="bg1"/>
            </a:solidFill>
          </p:spPr>
          <p:txBody>
            <a:bodyPr wrap="square" rtlCol="0">
              <a:spAutoFit/>
            </a:bodyPr>
            <a:lstStyle/>
            <a:p>
              <a:pPr algn="ctr"/>
              <a:r>
                <a:rPr lang="en-US" dirty="0"/>
                <a:t>Cert Authority</a:t>
              </a:r>
            </a:p>
            <a:p>
              <a:pPr algn="ctr"/>
              <a:r>
                <a:rPr lang="en-US" sz="1000" dirty="0"/>
                <a:t>(Typically hosted in an HSM</a:t>
              </a:r>
              <a:r>
                <a:rPr lang="en-US" sz="1000" baseline="30000" dirty="0"/>
                <a:t>1</a:t>
              </a:r>
              <a:r>
                <a:rPr lang="en-US" sz="1000" dirty="0"/>
                <a:t>)</a:t>
              </a:r>
            </a:p>
          </p:txBody>
        </p:sp>
        <p:pic>
          <p:nvPicPr>
            <p:cNvPr id="130" name="Picture 129">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1914" y="5144982"/>
              <a:ext cx="507137" cy="507137"/>
            </a:xfrm>
            <a:prstGeom prst="rect">
              <a:avLst/>
            </a:prstGeom>
          </p:spPr>
        </p:pic>
        <p:sp>
          <p:nvSpPr>
            <p:cNvPr id="65" name="Left Arrow 64"/>
            <p:cNvSpPr/>
            <p:nvPr/>
          </p:nvSpPr>
          <p:spPr>
            <a:xfrm>
              <a:off x="2342141" y="5219852"/>
              <a:ext cx="1249986" cy="2935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8681773" y="1486898"/>
            <a:ext cx="885877" cy="1349096"/>
            <a:chOff x="5645011" y="711698"/>
            <a:chExt cx="885877" cy="1349096"/>
          </a:xfrm>
        </p:grpSpPr>
        <p:grpSp>
          <p:nvGrpSpPr>
            <p:cNvPr id="100" name="Group 99">
              <a:extLst>
                <a:ext uri="{FF2B5EF4-FFF2-40B4-BE49-F238E27FC236}">
                  <a16:creationId xmlns:a16="http://schemas.microsoft.com/office/drawing/2014/main" id="{3FEC1388-C6D0-489E-83B6-7E739932F7C6}"/>
                </a:ext>
              </a:extLst>
            </p:cNvPr>
            <p:cNvGrpSpPr/>
            <p:nvPr/>
          </p:nvGrpSpPr>
          <p:grpSpPr>
            <a:xfrm>
              <a:off x="5666628" y="741658"/>
              <a:ext cx="864260" cy="1319136"/>
              <a:chOff x="6853250" y="1932064"/>
              <a:chExt cx="864260" cy="1319136"/>
            </a:xfrm>
          </p:grpSpPr>
          <p:grpSp>
            <p:nvGrpSpPr>
              <p:cNvPr id="101" name="Group 100">
                <a:extLst>
                  <a:ext uri="{FF2B5EF4-FFF2-40B4-BE49-F238E27FC236}">
                    <a16:creationId xmlns:a16="http://schemas.microsoft.com/office/drawing/2014/main" id="{EB107236-98ED-4845-B00D-F742C7744B15}"/>
                  </a:ext>
                </a:extLst>
              </p:cNvPr>
              <p:cNvGrpSpPr/>
              <p:nvPr/>
            </p:nvGrpSpPr>
            <p:grpSpPr>
              <a:xfrm>
                <a:off x="7106045" y="2181351"/>
                <a:ext cx="272058" cy="413224"/>
                <a:chOff x="4238465" y="4723914"/>
                <a:chExt cx="272058" cy="413224"/>
              </a:xfrm>
            </p:grpSpPr>
            <p:pic>
              <p:nvPicPr>
                <p:cNvPr id="104" name="Picture 103">
                  <a:extLst>
                    <a:ext uri="{FF2B5EF4-FFF2-40B4-BE49-F238E27FC236}">
                      <a16:creationId xmlns:a16="http://schemas.microsoft.com/office/drawing/2014/main" id="{F33E27B3-68B2-480D-9D16-9135FD9569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05" name="Rectangle 104">
                  <a:extLst>
                    <a:ext uri="{FF2B5EF4-FFF2-40B4-BE49-F238E27FC236}">
                      <a16:creationId xmlns:a16="http://schemas.microsoft.com/office/drawing/2014/main" id="{98D122DF-F14D-46FE-B5BE-6C7B127A8315}"/>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Rectangle: Rounded Corners 31">
                <a:extLst>
                  <a:ext uri="{FF2B5EF4-FFF2-40B4-BE49-F238E27FC236}">
                    <a16:creationId xmlns:a16="http://schemas.microsoft.com/office/drawing/2014/main" id="{321F13B6-F40E-4E3E-9E83-A00F8B570ED6}"/>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EB3AFE7C-8642-4B0D-87F0-B50530246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1883" y="1553657"/>
              <a:ext cx="507137" cy="507137"/>
            </a:xfrm>
            <a:prstGeom prst="rect">
              <a:avLst/>
            </a:prstGeom>
          </p:spPr>
        </p:pic>
        <p:sp>
          <p:nvSpPr>
            <p:cNvPr id="107" name="TextBox 106">
              <a:extLst>
                <a:ext uri="{FF2B5EF4-FFF2-40B4-BE49-F238E27FC236}">
                  <a16:creationId xmlns:a16="http://schemas.microsoft.com/office/drawing/2014/main" id="{D0446ADB-C4F0-41A1-B45B-DC2BEEE80839}"/>
                </a:ext>
              </a:extLst>
            </p:cNvPr>
            <p:cNvSpPr txBox="1"/>
            <p:nvPr/>
          </p:nvSpPr>
          <p:spPr>
            <a:xfrm>
              <a:off x="5645011" y="711698"/>
              <a:ext cx="856774" cy="276999"/>
            </a:xfrm>
            <a:prstGeom prst="rect">
              <a:avLst/>
            </a:prstGeom>
            <a:noFill/>
          </p:spPr>
          <p:txBody>
            <a:bodyPr wrap="square" rtlCol="0">
              <a:spAutoFit/>
            </a:bodyPr>
            <a:lstStyle/>
            <a:p>
              <a:r>
                <a:rPr lang="en-US" sz="1200" dirty="0"/>
                <a:t>OEM ID</a:t>
              </a:r>
            </a:p>
          </p:txBody>
        </p:sp>
      </p:grpSp>
      <p:grpSp>
        <p:nvGrpSpPr>
          <p:cNvPr id="149" name="Group 148"/>
          <p:cNvGrpSpPr/>
          <p:nvPr/>
        </p:nvGrpSpPr>
        <p:grpSpPr>
          <a:xfrm>
            <a:off x="4139051" y="4711115"/>
            <a:ext cx="1585448" cy="1289392"/>
            <a:chOff x="4139051" y="4711115"/>
            <a:chExt cx="1585448" cy="1289392"/>
          </a:xfrm>
        </p:grpSpPr>
        <p:grpSp>
          <p:nvGrpSpPr>
            <p:cNvPr id="137" name="Group 136">
              <a:extLst>
                <a:ext uri="{FF2B5EF4-FFF2-40B4-BE49-F238E27FC236}">
                  <a16:creationId xmlns:a16="http://schemas.microsoft.com/office/drawing/2014/main" id="{3D5FBED4-136C-4BC4-B6CD-2AB610B36724}"/>
                </a:ext>
              </a:extLst>
            </p:cNvPr>
            <p:cNvGrpSpPr/>
            <p:nvPr/>
          </p:nvGrpSpPr>
          <p:grpSpPr>
            <a:xfrm>
              <a:off x="5034388" y="4711115"/>
              <a:ext cx="500376" cy="711027"/>
              <a:chOff x="6853250" y="1932064"/>
              <a:chExt cx="864260" cy="1319136"/>
            </a:xfrm>
          </p:grpSpPr>
          <p:grpSp>
            <p:nvGrpSpPr>
              <p:cNvPr id="139" name="Group 138">
                <a:extLst>
                  <a:ext uri="{FF2B5EF4-FFF2-40B4-BE49-F238E27FC236}">
                    <a16:creationId xmlns:a16="http://schemas.microsoft.com/office/drawing/2014/main" id="{5860E042-28F7-4A01-837E-6174EE8E1989}"/>
                  </a:ext>
                </a:extLst>
              </p:cNvPr>
              <p:cNvGrpSpPr/>
              <p:nvPr/>
            </p:nvGrpSpPr>
            <p:grpSpPr>
              <a:xfrm>
                <a:off x="6988505" y="2181351"/>
                <a:ext cx="507137" cy="1069849"/>
                <a:chOff x="4120925" y="4723914"/>
                <a:chExt cx="507137" cy="1069849"/>
              </a:xfrm>
            </p:grpSpPr>
            <p:pic>
              <p:nvPicPr>
                <p:cNvPr id="141" name="Picture 140">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120925" y="5286626"/>
                  <a:ext cx="507137" cy="507137"/>
                </a:xfrm>
                <a:prstGeom prst="rect">
                  <a:avLst/>
                </a:prstGeom>
              </p:spPr>
            </p:pic>
            <p:pic>
              <p:nvPicPr>
                <p:cNvPr id="142" name="Picture 141">
                  <a:extLst>
                    <a:ext uri="{FF2B5EF4-FFF2-40B4-BE49-F238E27FC236}">
                      <a16:creationId xmlns:a16="http://schemas.microsoft.com/office/drawing/2014/main" id="{ED138C6F-1530-444B-A7CD-88668A29B4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43" name="Rectangle 142">
                  <a:extLst>
                    <a:ext uri="{FF2B5EF4-FFF2-40B4-BE49-F238E27FC236}">
                      <a16:creationId xmlns:a16="http://schemas.microsoft.com/office/drawing/2014/main" id="{A8CC71D7-2CF4-41D3-BE28-FF0B29B9B144}"/>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Rectangle: Rounded Corners 185">
                <a:extLst>
                  <a:ext uri="{FF2B5EF4-FFF2-40B4-BE49-F238E27FC236}">
                    <a16:creationId xmlns:a16="http://schemas.microsoft.com/office/drawing/2014/main" id="{7886BFD2-059B-445A-9AA8-4B64B1D9F6ED}"/>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a:extLst>
                <a:ext uri="{FF2B5EF4-FFF2-40B4-BE49-F238E27FC236}">
                  <a16:creationId xmlns:a16="http://schemas.microsoft.com/office/drawing/2014/main" id="{22F4F0EA-A8D5-4793-A9EB-A66230F889A1}"/>
                </a:ext>
              </a:extLst>
            </p:cNvPr>
            <p:cNvCxnSpPr>
              <a:cxnSpLocks/>
              <a:stCxn id="143" idx="1"/>
              <a:endCxn id="130" idx="3"/>
            </p:cNvCxnSpPr>
            <p:nvPr/>
          </p:nvCxnSpPr>
          <p:spPr>
            <a:xfrm flipH="1">
              <a:off x="4139051" y="4956849"/>
              <a:ext cx="1041696" cy="441702"/>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419FF84B-23E1-42B3-A0B5-04F5F72CFC55}"/>
                </a:ext>
              </a:extLst>
            </p:cNvPr>
            <p:cNvSpPr txBox="1"/>
            <p:nvPr/>
          </p:nvSpPr>
          <p:spPr>
            <a:xfrm>
              <a:off x="4646160" y="5446509"/>
              <a:ext cx="1078339" cy="553998"/>
            </a:xfrm>
            <a:prstGeom prst="rect">
              <a:avLst/>
            </a:prstGeom>
            <a:noFill/>
          </p:spPr>
          <p:txBody>
            <a:bodyPr wrap="square" rtlCol="0">
              <a:spAutoFit/>
            </a:bodyPr>
            <a:lstStyle/>
            <a:p>
              <a:pPr algn="ctr"/>
              <a:r>
                <a:rPr lang="en-US" sz="1000" b="1" dirty="0"/>
                <a:t>May be issued with local identity</a:t>
              </a:r>
              <a:endParaRPr lang="en-US" sz="800" b="1" dirty="0"/>
            </a:p>
          </p:txBody>
        </p:sp>
      </p:grpSp>
      <p:grpSp>
        <p:nvGrpSpPr>
          <p:cNvPr id="175" name="Group 174"/>
          <p:cNvGrpSpPr/>
          <p:nvPr/>
        </p:nvGrpSpPr>
        <p:grpSpPr>
          <a:xfrm>
            <a:off x="5663647" y="3744757"/>
            <a:ext cx="3622386" cy="2135592"/>
            <a:chOff x="5663647" y="3744757"/>
            <a:chExt cx="3622386" cy="2135592"/>
          </a:xfrm>
        </p:grpSpPr>
        <p:grpSp>
          <p:nvGrpSpPr>
            <p:cNvPr id="78" name="Group 77"/>
            <p:cNvGrpSpPr/>
            <p:nvPr/>
          </p:nvGrpSpPr>
          <p:grpSpPr>
            <a:xfrm>
              <a:off x="5663647" y="3744757"/>
              <a:ext cx="3622386" cy="2135592"/>
              <a:chOff x="5663647" y="3744757"/>
              <a:chExt cx="3622386" cy="2135592"/>
            </a:xfrm>
          </p:grpSpPr>
          <p:pic>
            <p:nvPicPr>
              <p:cNvPr id="132" name="Picture 131">
                <a:extLst>
                  <a:ext uri="{FF2B5EF4-FFF2-40B4-BE49-F238E27FC236}">
                    <a16:creationId xmlns:a16="http://schemas.microsoft.com/office/drawing/2014/main" id="{2E7D1DCA-58E8-4B71-8605-3999C885D3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933" t="13122" r="4599" b="12686"/>
              <a:stretch/>
            </p:blipFill>
            <p:spPr>
              <a:xfrm>
                <a:off x="6120701" y="3744757"/>
                <a:ext cx="712616" cy="578018"/>
              </a:xfrm>
              <a:prstGeom prst="rect">
                <a:avLst/>
              </a:prstGeom>
            </p:spPr>
          </p:pic>
          <p:sp>
            <p:nvSpPr>
              <p:cNvPr id="69" name="Rectangle 68"/>
              <p:cNvSpPr/>
              <p:nvPr/>
            </p:nvSpPr>
            <p:spPr>
              <a:xfrm>
                <a:off x="6277390" y="4310568"/>
                <a:ext cx="2954772" cy="1569781"/>
              </a:xfrm>
              <a:prstGeom prst="rect">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E55462F3-ED98-41FA-8B8E-E65719493429}"/>
                  </a:ext>
                </a:extLst>
              </p:cNvPr>
              <p:cNvSpPr txBox="1"/>
              <p:nvPr/>
            </p:nvSpPr>
            <p:spPr>
              <a:xfrm>
                <a:off x="6764589" y="3850811"/>
                <a:ext cx="2521444" cy="369332"/>
              </a:xfrm>
              <a:prstGeom prst="rect">
                <a:avLst/>
              </a:prstGeom>
              <a:noFill/>
            </p:spPr>
            <p:txBody>
              <a:bodyPr wrap="square" rtlCol="0">
                <a:spAutoFit/>
              </a:bodyPr>
              <a:lstStyle/>
              <a:p>
                <a:r>
                  <a:rPr lang="en-US" b="1" u="sng" dirty="0"/>
                  <a:t>Cloud Cert Authority</a:t>
                </a:r>
              </a:p>
            </p:txBody>
          </p:sp>
          <p:pic>
            <p:nvPicPr>
              <p:cNvPr id="129" name="Picture 128"/>
              <p:cNvPicPr>
                <a:picLocks noChangeAspect="1"/>
              </p:cNvPicPr>
              <p:nvPr/>
            </p:nvPicPr>
            <p:blipFill>
              <a:blip r:embed="rId8"/>
              <a:stretch>
                <a:fillRect/>
              </a:stretch>
            </p:blipFill>
            <p:spPr>
              <a:xfrm>
                <a:off x="6247921" y="3822131"/>
                <a:ext cx="397708" cy="397708"/>
              </a:xfrm>
              <a:prstGeom prst="rect">
                <a:avLst/>
              </a:prstGeom>
            </p:spPr>
          </p:pic>
          <p:sp>
            <p:nvSpPr>
              <p:cNvPr id="70" name="Left Arrow 69"/>
              <p:cNvSpPr/>
              <p:nvPr/>
            </p:nvSpPr>
            <p:spPr>
              <a:xfrm>
                <a:off x="5692776" y="4669344"/>
                <a:ext cx="584613" cy="488023"/>
              </a:xfrm>
              <a:prstGeom prst="lef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663647" y="4769563"/>
                <a:ext cx="751914" cy="246221"/>
              </a:xfrm>
              <a:prstGeom prst="rect">
                <a:avLst/>
              </a:prstGeom>
              <a:noFill/>
            </p:spPr>
            <p:txBody>
              <a:bodyPr wrap="square" rtlCol="0">
                <a:spAutoFit/>
              </a:bodyPr>
              <a:lstStyle/>
              <a:p>
                <a:r>
                  <a:rPr lang="en-US" sz="1000" b="1" dirty="0">
                    <a:solidFill>
                      <a:schemeClr val="bg1"/>
                    </a:solidFill>
                  </a:rPr>
                  <a:t>Delegate</a:t>
                </a:r>
              </a:p>
            </p:txBody>
          </p:sp>
          <p:sp>
            <p:nvSpPr>
              <p:cNvPr id="51" name="Rectangle 50"/>
              <p:cNvSpPr/>
              <p:nvPr/>
            </p:nvSpPr>
            <p:spPr>
              <a:xfrm>
                <a:off x="6944058" y="4373958"/>
                <a:ext cx="2282913" cy="1384995"/>
              </a:xfrm>
              <a:prstGeom prst="rect">
                <a:avLst/>
              </a:prstGeom>
            </p:spPr>
            <p:txBody>
              <a:bodyPr wrap="square">
                <a:spAutoFit/>
              </a:bodyPr>
              <a:lstStyle/>
              <a:p>
                <a:pPr lvl="0">
                  <a:defRPr/>
                </a:pPr>
                <a:r>
                  <a:rPr lang="en-US" sz="1000" b="1" dirty="0">
                    <a:solidFill>
                      <a:schemeClr val="accent3">
                        <a:lumMod val="75000"/>
                      </a:schemeClr>
                    </a:solidFill>
                  </a:rPr>
                  <a:t>Centralized Cert Lifecycle Management Option</a:t>
                </a:r>
              </a:p>
              <a:p>
                <a:pPr marL="228600" lvl="0" indent="-228600">
                  <a:buFont typeface="+mj-lt"/>
                  <a:buAutoNum type="arabicPeriod"/>
                  <a:defRPr/>
                </a:pPr>
                <a:r>
                  <a:rPr lang="en-US" sz="800" dirty="0">
                    <a:solidFill>
                      <a:schemeClr val="accent3">
                        <a:lumMod val="75000"/>
                      </a:schemeClr>
                    </a:solidFill>
                  </a:rPr>
                  <a:t>Expire / renew cert</a:t>
                </a:r>
              </a:p>
              <a:p>
                <a:pPr marL="228600" lvl="0" indent="-228600">
                  <a:buFont typeface="+mj-lt"/>
                  <a:buAutoNum type="arabicPeriod"/>
                  <a:defRPr/>
                </a:pPr>
                <a:r>
                  <a:rPr lang="en-US" sz="800" dirty="0">
                    <a:solidFill>
                      <a:schemeClr val="accent3">
                        <a:lumMod val="75000"/>
                      </a:schemeClr>
                    </a:solidFill>
                  </a:rPr>
                  <a:t>Invalidate and/or authorize new delegate</a:t>
                </a:r>
              </a:p>
              <a:p>
                <a:pPr marL="228600" lvl="0" indent="-228600">
                  <a:buFont typeface="+mj-lt"/>
                  <a:buAutoNum type="arabicPeriod"/>
                  <a:defRPr/>
                </a:pPr>
                <a:r>
                  <a:rPr lang="en-US" sz="800" dirty="0">
                    <a:solidFill>
                      <a:schemeClr val="accent3">
                        <a:lumMod val="75000"/>
                      </a:schemeClr>
                    </a:solidFill>
                  </a:rPr>
                  <a:t>Invalidate device cert manually (e.g. decommission device)</a:t>
                </a:r>
              </a:p>
              <a:p>
                <a:pPr marL="228600" lvl="0" indent="-228600">
                  <a:buFont typeface="+mj-lt"/>
                  <a:buAutoNum type="arabicPeriod"/>
                  <a:defRPr/>
                </a:pPr>
                <a:r>
                  <a:rPr lang="en-US" sz="800" dirty="0">
                    <a:solidFill>
                      <a:schemeClr val="accent3">
                        <a:lumMod val="75000"/>
                      </a:schemeClr>
                    </a:solidFill>
                  </a:rPr>
                  <a:t>Analytics </a:t>
                </a:r>
                <a:r>
                  <a:rPr lang="mr-IN" sz="800" dirty="0">
                    <a:solidFill>
                      <a:schemeClr val="accent3">
                        <a:lumMod val="75000"/>
                      </a:schemeClr>
                    </a:solidFill>
                  </a:rPr>
                  <a:t>–</a:t>
                </a:r>
                <a:r>
                  <a:rPr lang="en-US" sz="800" dirty="0">
                    <a:solidFill>
                      <a:schemeClr val="accent3">
                        <a:lumMod val="75000"/>
                      </a:schemeClr>
                    </a:solidFill>
                  </a:rPr>
                  <a:t> detect compromised cert + cert invalidation and re-issuing</a:t>
                </a:r>
              </a:p>
              <a:p>
                <a:pPr marL="228600" lvl="0" indent="-228600">
                  <a:buFont typeface="+mj-lt"/>
                  <a:buAutoNum type="arabicPeriod"/>
                  <a:defRPr/>
                </a:pPr>
                <a:r>
                  <a:rPr lang="en-US" sz="800" dirty="0">
                    <a:solidFill>
                      <a:schemeClr val="accent3">
                        <a:lumMod val="75000"/>
                      </a:schemeClr>
                    </a:solidFill>
                  </a:rPr>
                  <a:t>Can Issue certs only from Centralized OEM controlled facility</a:t>
                </a:r>
              </a:p>
            </p:txBody>
          </p:sp>
        </p:grpSp>
        <p:grpSp>
          <p:nvGrpSpPr>
            <p:cNvPr id="150" name="Group 149"/>
            <p:cNvGrpSpPr/>
            <p:nvPr/>
          </p:nvGrpSpPr>
          <p:grpSpPr>
            <a:xfrm>
              <a:off x="6182822" y="4563542"/>
              <a:ext cx="911257" cy="1114760"/>
              <a:chOff x="4840843" y="4711115"/>
              <a:chExt cx="911257" cy="1114760"/>
            </a:xfrm>
          </p:grpSpPr>
          <p:grpSp>
            <p:nvGrpSpPr>
              <p:cNvPr id="151" name="Group 150">
                <a:extLst>
                  <a:ext uri="{FF2B5EF4-FFF2-40B4-BE49-F238E27FC236}">
                    <a16:creationId xmlns:a16="http://schemas.microsoft.com/office/drawing/2014/main" id="{3D5FBED4-136C-4BC4-B6CD-2AB610B36724}"/>
                  </a:ext>
                </a:extLst>
              </p:cNvPr>
              <p:cNvGrpSpPr/>
              <p:nvPr/>
            </p:nvGrpSpPr>
            <p:grpSpPr>
              <a:xfrm>
                <a:off x="5034388" y="4711115"/>
                <a:ext cx="500376" cy="711027"/>
                <a:chOff x="6853250" y="1932064"/>
                <a:chExt cx="864260" cy="1319136"/>
              </a:xfrm>
            </p:grpSpPr>
            <p:grpSp>
              <p:nvGrpSpPr>
                <p:cNvPr id="154" name="Group 153">
                  <a:extLst>
                    <a:ext uri="{FF2B5EF4-FFF2-40B4-BE49-F238E27FC236}">
                      <a16:creationId xmlns:a16="http://schemas.microsoft.com/office/drawing/2014/main" id="{5860E042-28F7-4A01-837E-6174EE8E1989}"/>
                    </a:ext>
                  </a:extLst>
                </p:cNvPr>
                <p:cNvGrpSpPr/>
                <p:nvPr/>
              </p:nvGrpSpPr>
              <p:grpSpPr>
                <a:xfrm>
                  <a:off x="6988505" y="2181351"/>
                  <a:ext cx="507137" cy="1069849"/>
                  <a:chOff x="4120925" y="4723914"/>
                  <a:chExt cx="507137" cy="1069849"/>
                </a:xfrm>
              </p:grpSpPr>
              <p:pic>
                <p:nvPicPr>
                  <p:cNvPr id="156" name="Picture 155">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120925" y="5286626"/>
                    <a:ext cx="507137" cy="507137"/>
                  </a:xfrm>
                  <a:prstGeom prst="rect">
                    <a:avLst/>
                  </a:prstGeom>
                </p:spPr>
              </p:pic>
              <p:pic>
                <p:nvPicPr>
                  <p:cNvPr id="157" name="Picture 156">
                    <a:extLst>
                      <a:ext uri="{FF2B5EF4-FFF2-40B4-BE49-F238E27FC236}">
                        <a16:creationId xmlns:a16="http://schemas.microsoft.com/office/drawing/2014/main" id="{ED138C6F-1530-444B-A7CD-88668A29B4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73623" y="4850443"/>
                    <a:ext cx="222827" cy="222827"/>
                  </a:xfrm>
                  <a:prstGeom prst="rect">
                    <a:avLst/>
                  </a:prstGeom>
                </p:spPr>
              </p:pic>
              <p:sp>
                <p:nvSpPr>
                  <p:cNvPr id="158" name="Rectangle 157">
                    <a:extLst>
                      <a:ext uri="{FF2B5EF4-FFF2-40B4-BE49-F238E27FC236}">
                        <a16:creationId xmlns:a16="http://schemas.microsoft.com/office/drawing/2014/main" id="{A8CC71D7-2CF4-41D3-BE28-FF0B29B9B144}"/>
                      </a:ext>
                    </a:extLst>
                  </p:cNvPr>
                  <p:cNvSpPr/>
                  <p:nvPr/>
                </p:nvSpPr>
                <p:spPr>
                  <a:xfrm>
                    <a:off x="4238465" y="4723914"/>
                    <a:ext cx="272058" cy="413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Rounded Corners 185">
                  <a:extLst>
                    <a:ext uri="{FF2B5EF4-FFF2-40B4-BE49-F238E27FC236}">
                      <a16:creationId xmlns:a16="http://schemas.microsoft.com/office/drawing/2014/main" id="{7886BFD2-059B-445A-9AA8-4B64B1D9F6ED}"/>
                    </a:ext>
                  </a:extLst>
                </p:cNvPr>
                <p:cNvSpPr/>
                <p:nvPr/>
              </p:nvSpPr>
              <p:spPr>
                <a:xfrm>
                  <a:off x="6853250" y="1932064"/>
                  <a:ext cx="864260" cy="1319136"/>
                </a:xfrm>
                <a:prstGeom prst="roundRect">
                  <a:avLst/>
                </a:prstGeom>
                <a:noFill/>
                <a:ln>
                  <a:solidFill>
                    <a:srgbClr val="2E8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TextBox 152">
                <a:extLst>
                  <a:ext uri="{FF2B5EF4-FFF2-40B4-BE49-F238E27FC236}">
                    <a16:creationId xmlns:a16="http://schemas.microsoft.com/office/drawing/2014/main" id="{419FF84B-23E1-42B3-A0B5-04F5F72CFC55}"/>
                  </a:ext>
                </a:extLst>
              </p:cNvPr>
              <p:cNvSpPr txBox="1"/>
              <p:nvPr/>
            </p:nvSpPr>
            <p:spPr>
              <a:xfrm>
                <a:off x="4840843" y="5425765"/>
                <a:ext cx="911257" cy="400110"/>
              </a:xfrm>
              <a:prstGeom prst="rect">
                <a:avLst/>
              </a:prstGeom>
              <a:noFill/>
            </p:spPr>
            <p:txBody>
              <a:bodyPr wrap="square" rtlCol="0">
                <a:spAutoFit/>
              </a:bodyPr>
              <a:lstStyle/>
              <a:p>
                <a:pPr algn="ctr"/>
                <a:r>
                  <a:rPr lang="en-US" sz="1000" b="1"/>
                  <a:t>Or Centralized</a:t>
                </a:r>
                <a:endParaRPr lang="en-US" sz="800" b="1" dirty="0"/>
              </a:p>
            </p:txBody>
          </p:sp>
        </p:grpSp>
      </p:grpSp>
      <p:pic>
        <p:nvPicPr>
          <p:cNvPr id="146" name="Picture 145">
            <a:extLst>
              <a:ext uri="{FF2B5EF4-FFF2-40B4-BE49-F238E27FC236}">
                <a16:creationId xmlns:a16="http://schemas.microsoft.com/office/drawing/2014/main" id="{7779210A-C35A-47F3-B9BE-BAA95DECEB2F}"/>
              </a:ext>
            </a:extLst>
          </p:cNvPr>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649545" y="4831919"/>
            <a:ext cx="411292" cy="382909"/>
          </a:xfrm>
          <a:prstGeom prst="rect">
            <a:avLst/>
          </a:prstGeom>
        </p:spPr>
      </p:pic>
      <p:sp>
        <p:nvSpPr>
          <p:cNvPr id="24" name="TextBox 23">
            <a:extLst>
              <a:ext uri="{FF2B5EF4-FFF2-40B4-BE49-F238E27FC236}">
                <a16:creationId xmlns:a16="http://schemas.microsoft.com/office/drawing/2014/main" id="{EC32FC0D-D2BE-4A63-8456-AAA236F13FC6}"/>
              </a:ext>
            </a:extLst>
          </p:cNvPr>
          <p:cNvSpPr txBox="1"/>
          <p:nvPr/>
        </p:nvSpPr>
        <p:spPr>
          <a:xfrm>
            <a:off x="300258" y="3966301"/>
            <a:ext cx="1494828" cy="369332"/>
          </a:xfrm>
          <a:prstGeom prst="rect">
            <a:avLst/>
          </a:prstGeom>
          <a:solidFill>
            <a:schemeClr val="bg1"/>
          </a:solidFill>
        </p:spPr>
        <p:txBody>
          <a:bodyPr wrap="square" rtlCol="0">
            <a:spAutoFit/>
          </a:bodyPr>
          <a:lstStyle/>
          <a:p>
            <a:r>
              <a:rPr lang="en-US" dirty="0"/>
              <a:t>Programmer</a:t>
            </a:r>
          </a:p>
        </p:txBody>
      </p:sp>
      <p:grpSp>
        <p:nvGrpSpPr>
          <p:cNvPr id="59" name="Group 58">
            <a:extLst>
              <a:ext uri="{FF2B5EF4-FFF2-40B4-BE49-F238E27FC236}">
                <a16:creationId xmlns:a16="http://schemas.microsoft.com/office/drawing/2014/main" id="{A89C6C3A-0350-49C4-9206-FE8FB24D29AE}"/>
              </a:ext>
            </a:extLst>
          </p:cNvPr>
          <p:cNvGrpSpPr/>
          <p:nvPr/>
        </p:nvGrpSpPr>
        <p:grpSpPr>
          <a:xfrm>
            <a:off x="370747" y="4311882"/>
            <a:ext cx="1268890" cy="1386669"/>
            <a:chOff x="4972715" y="1782743"/>
            <a:chExt cx="1268890" cy="1386669"/>
          </a:xfrm>
        </p:grpSpPr>
        <p:grpSp>
          <p:nvGrpSpPr>
            <p:cNvPr id="60" name="Group 59">
              <a:extLst>
                <a:ext uri="{FF2B5EF4-FFF2-40B4-BE49-F238E27FC236}">
                  <a16:creationId xmlns:a16="http://schemas.microsoft.com/office/drawing/2014/main" id="{F6FB853A-ECDA-474A-A433-10EB02AD8445}"/>
                </a:ext>
              </a:extLst>
            </p:cNvPr>
            <p:cNvGrpSpPr/>
            <p:nvPr/>
          </p:nvGrpSpPr>
          <p:grpSpPr>
            <a:xfrm>
              <a:off x="5110628" y="1785847"/>
              <a:ext cx="1130977" cy="1339550"/>
              <a:chOff x="2959254" y="3738683"/>
              <a:chExt cx="1130977" cy="1339550"/>
            </a:xfrm>
          </p:grpSpPr>
          <p:pic>
            <p:nvPicPr>
              <p:cNvPr id="62" name="Picture 61">
                <a:extLst>
                  <a:ext uri="{FF2B5EF4-FFF2-40B4-BE49-F238E27FC236}">
                    <a16:creationId xmlns:a16="http://schemas.microsoft.com/office/drawing/2014/main" id="{007152A0-123F-4F1A-90CC-526F27A6AD67}"/>
                  </a:ext>
                </a:extLst>
              </p:cNvPr>
              <p:cNvPicPr>
                <a:picLocks noChangeAspect="1"/>
              </p:cNvPicPr>
              <p:nvPr/>
            </p:nvPicPr>
            <p:blipFill>
              <a:blip r:embed="rId6">
                <a:duotone>
                  <a:schemeClr val="accent4">
                    <a:shade val="45000"/>
                    <a:satMod val="135000"/>
                  </a:schemeClr>
                  <a:prstClr val="white"/>
                </a:duotone>
              </a:blip>
              <a:stretch>
                <a:fillRect/>
              </a:stretch>
            </p:blipFill>
            <p:spPr>
              <a:xfrm>
                <a:off x="3020535" y="4117176"/>
                <a:ext cx="374247" cy="374247"/>
              </a:xfrm>
              <a:prstGeom prst="rect">
                <a:avLst/>
              </a:prstGeom>
            </p:spPr>
          </p:pic>
          <p:sp>
            <p:nvSpPr>
              <p:cNvPr id="63" name="TextBox 62">
                <a:extLst>
                  <a:ext uri="{FF2B5EF4-FFF2-40B4-BE49-F238E27FC236}">
                    <a16:creationId xmlns:a16="http://schemas.microsoft.com/office/drawing/2014/main" id="{E53C4C89-F939-4D1B-9E3F-A7387C1D9693}"/>
                  </a:ext>
                </a:extLst>
              </p:cNvPr>
              <p:cNvSpPr txBox="1"/>
              <p:nvPr/>
            </p:nvSpPr>
            <p:spPr>
              <a:xfrm>
                <a:off x="2959254" y="3738683"/>
                <a:ext cx="1130977" cy="400110"/>
              </a:xfrm>
              <a:prstGeom prst="rect">
                <a:avLst/>
              </a:prstGeom>
              <a:noFill/>
            </p:spPr>
            <p:txBody>
              <a:bodyPr wrap="square" rtlCol="0">
                <a:spAutoFit/>
              </a:bodyPr>
              <a:lstStyle/>
              <a:p>
                <a:r>
                  <a:rPr lang="en-US" sz="1000" b="1" dirty="0">
                    <a:solidFill>
                      <a:schemeClr val="accent4">
                        <a:lumMod val="75000"/>
                      </a:schemeClr>
                    </a:solidFill>
                  </a:rPr>
                  <a:t>Sec Boot Loader</a:t>
                </a:r>
              </a:p>
            </p:txBody>
          </p:sp>
          <p:pic>
            <p:nvPicPr>
              <p:cNvPr id="64" name="Picture 63">
                <a:extLst>
                  <a:ext uri="{FF2B5EF4-FFF2-40B4-BE49-F238E27FC236}">
                    <a16:creationId xmlns:a16="http://schemas.microsoft.com/office/drawing/2014/main" id="{CA6887D1-78C6-484F-9FEF-54BB3E0AFF4F}"/>
                  </a:ext>
                </a:extLst>
              </p:cNvPr>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030666" y="4571096"/>
                <a:ext cx="507137" cy="507137"/>
              </a:xfrm>
              <a:prstGeom prst="rect">
                <a:avLst/>
              </a:prstGeom>
            </p:spPr>
          </p:pic>
        </p:grpSp>
        <p:sp>
          <p:nvSpPr>
            <p:cNvPr id="61" name="Rectangle: Rounded Corners 55">
              <a:extLst>
                <a:ext uri="{FF2B5EF4-FFF2-40B4-BE49-F238E27FC236}">
                  <a16:creationId xmlns:a16="http://schemas.microsoft.com/office/drawing/2014/main" id="{C0F3FBF4-CFE5-4A54-8D03-E8DAB3FA87C0}"/>
                </a:ext>
              </a:extLst>
            </p:cNvPr>
            <p:cNvSpPr/>
            <p:nvPr/>
          </p:nvSpPr>
          <p:spPr>
            <a:xfrm>
              <a:off x="4972715" y="1782743"/>
              <a:ext cx="925788" cy="138666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776871" y="2217591"/>
            <a:ext cx="1108070" cy="655438"/>
            <a:chOff x="503957" y="1491883"/>
            <a:chExt cx="1108070" cy="655438"/>
          </a:xfrm>
        </p:grpSpPr>
        <p:sp>
          <p:nvSpPr>
            <p:cNvPr id="126" name="TextBox 125">
              <a:extLst>
                <a:ext uri="{FF2B5EF4-FFF2-40B4-BE49-F238E27FC236}">
                  <a16:creationId xmlns:a16="http://schemas.microsoft.com/office/drawing/2014/main" id="{5676DD19-356D-42AD-A958-5DCECEEE9CE9}"/>
                </a:ext>
              </a:extLst>
            </p:cNvPr>
            <p:cNvSpPr txBox="1"/>
            <p:nvPr/>
          </p:nvSpPr>
          <p:spPr>
            <a:xfrm>
              <a:off x="503957" y="1747211"/>
              <a:ext cx="1108070" cy="400110"/>
            </a:xfrm>
            <a:prstGeom prst="rect">
              <a:avLst/>
            </a:prstGeom>
            <a:noFill/>
          </p:spPr>
          <p:txBody>
            <a:bodyPr wrap="square" rtlCol="0">
              <a:spAutoFit/>
            </a:bodyPr>
            <a:lstStyle/>
            <a:p>
              <a:r>
                <a:rPr lang="en-US" sz="1000" dirty="0"/>
                <a:t>FW Encryption Key</a:t>
              </a:r>
            </a:p>
          </p:txBody>
        </p:sp>
        <p:pic>
          <p:nvPicPr>
            <p:cNvPr id="134" name="Picture 133" descr="Crypto_key.svg.png">
              <a:extLst>
                <a:ext uri="{FF2B5EF4-FFF2-40B4-BE49-F238E27FC236}">
                  <a16:creationId xmlns:a16="http://schemas.microsoft.com/office/drawing/2014/main" id="{8AFA8ED1-2E9B-4EE0-B386-45F9A95EB807}"/>
                </a:ext>
              </a:extLst>
            </p:cNvPr>
            <p:cNvPicPr>
              <a:picLocks noChangeAspect="1"/>
            </p:cNvPicPr>
            <p:nvPr/>
          </p:nvPicPr>
          <p:blipFill>
            <a:blip r:embed="rId9"/>
            <a:stretch>
              <a:fillRect/>
            </a:stretch>
          </p:blipFill>
          <p:spPr>
            <a:xfrm>
              <a:off x="592061" y="1491883"/>
              <a:ext cx="722277" cy="300761"/>
            </a:xfrm>
            <a:prstGeom prst="rect">
              <a:avLst/>
            </a:prstGeom>
          </p:spPr>
        </p:pic>
      </p:grpSp>
      <p:grpSp>
        <p:nvGrpSpPr>
          <p:cNvPr id="165" name="Group 164"/>
          <p:cNvGrpSpPr/>
          <p:nvPr/>
        </p:nvGrpSpPr>
        <p:grpSpPr>
          <a:xfrm>
            <a:off x="2610453" y="2412467"/>
            <a:ext cx="785607" cy="1204479"/>
            <a:chOff x="2681366" y="1338757"/>
            <a:chExt cx="785607" cy="1204479"/>
          </a:xfrm>
        </p:grpSpPr>
        <p:pic>
          <p:nvPicPr>
            <p:cNvPr id="167" name="Picture 166">
              <a:extLst>
                <a:ext uri="{FF2B5EF4-FFF2-40B4-BE49-F238E27FC236}">
                  <a16:creationId xmlns:a16="http://schemas.microsoft.com/office/drawing/2014/main" id="{925D2703-5DAC-4737-9ACC-0174F0A262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36185" y="2192936"/>
              <a:ext cx="330788" cy="350300"/>
            </a:xfrm>
            <a:prstGeom prst="rect">
              <a:avLst/>
            </a:prstGeom>
          </p:spPr>
        </p:pic>
        <p:pic>
          <p:nvPicPr>
            <p:cNvPr id="168" name="Picture 167">
              <a:extLst>
                <a:ext uri="{FF2B5EF4-FFF2-40B4-BE49-F238E27FC236}">
                  <a16:creationId xmlns:a16="http://schemas.microsoft.com/office/drawing/2014/main" id="{E5C2FBA8-E4D5-4E0B-BBAA-31D0C28A7EB0}"/>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2725424" y="1909186"/>
              <a:ext cx="535891" cy="567500"/>
            </a:xfrm>
            <a:prstGeom prst="rect">
              <a:avLst/>
            </a:prstGeom>
          </p:spPr>
        </p:pic>
        <p:cxnSp>
          <p:nvCxnSpPr>
            <p:cNvPr id="169" name="Straight Arrow Connector 168">
              <a:extLst>
                <a:ext uri="{FF2B5EF4-FFF2-40B4-BE49-F238E27FC236}">
                  <a16:creationId xmlns:a16="http://schemas.microsoft.com/office/drawing/2014/main" id="{91E56B1D-4B82-4E91-8CB3-4436F5ED4E3B}"/>
                </a:ext>
              </a:extLst>
            </p:cNvPr>
            <p:cNvCxnSpPr>
              <a:cxnSpLocks/>
            </p:cNvCxnSpPr>
            <p:nvPr/>
          </p:nvCxnSpPr>
          <p:spPr>
            <a:xfrm>
              <a:off x="2681366" y="1338757"/>
              <a:ext cx="170765" cy="661189"/>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5B0253F-3BF2-49B8-8AB0-70B5FB5FECFA}"/>
              </a:ext>
            </a:extLst>
          </p:cNvPr>
          <p:cNvGrpSpPr/>
          <p:nvPr/>
        </p:nvGrpSpPr>
        <p:grpSpPr>
          <a:xfrm>
            <a:off x="0" y="2920761"/>
            <a:ext cx="1701771" cy="700067"/>
            <a:chOff x="6111565" y="4251231"/>
            <a:chExt cx="1701771" cy="745698"/>
          </a:xfrm>
        </p:grpSpPr>
        <p:sp>
          <p:nvSpPr>
            <p:cNvPr id="31" name="Rectangle: Rounded Corners 38">
              <a:extLst>
                <a:ext uri="{FF2B5EF4-FFF2-40B4-BE49-F238E27FC236}">
                  <a16:creationId xmlns:a16="http://schemas.microsoft.com/office/drawing/2014/main" id="{23660C2F-56C8-4190-AF0A-C5CC78E5D767}"/>
                </a:ext>
              </a:extLst>
            </p:cNvPr>
            <p:cNvSpPr/>
            <p:nvPr/>
          </p:nvSpPr>
          <p:spPr>
            <a:xfrm>
              <a:off x="6261917" y="4291334"/>
              <a:ext cx="1363568" cy="705595"/>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2926C1B-9F8C-4EAD-8B4C-E595872EFE4A}"/>
                </a:ext>
              </a:extLst>
            </p:cNvPr>
            <p:cNvSpPr txBox="1"/>
            <p:nvPr/>
          </p:nvSpPr>
          <p:spPr>
            <a:xfrm>
              <a:off x="6239073" y="4432537"/>
              <a:ext cx="879940" cy="235701"/>
            </a:xfrm>
            <a:prstGeom prst="rect">
              <a:avLst/>
            </a:prstGeom>
            <a:noFill/>
          </p:spPr>
          <p:txBody>
            <a:bodyPr wrap="square" rtlCol="0">
              <a:spAutoFit/>
            </a:bodyPr>
            <a:lstStyle/>
            <a:p>
              <a:r>
                <a:rPr lang="en-US" sz="900" dirty="0"/>
                <a:t>Physical</a:t>
              </a:r>
            </a:p>
          </p:txBody>
        </p:sp>
        <p:cxnSp>
          <p:nvCxnSpPr>
            <p:cNvPr id="33" name="Straight Arrow Connector 32">
              <a:extLst>
                <a:ext uri="{FF2B5EF4-FFF2-40B4-BE49-F238E27FC236}">
                  <a16:creationId xmlns:a16="http://schemas.microsoft.com/office/drawing/2014/main" id="{111CBC1C-DBFA-4404-9046-04B5CB784F37}"/>
                </a:ext>
              </a:extLst>
            </p:cNvPr>
            <p:cNvCxnSpPr>
              <a:cxnSpLocks/>
              <a:stCxn id="32" idx="3"/>
            </p:cNvCxnSpPr>
            <p:nvPr/>
          </p:nvCxnSpPr>
          <p:spPr>
            <a:xfrm flipV="1">
              <a:off x="7119013" y="4549785"/>
              <a:ext cx="393377" cy="602"/>
            </a:xfrm>
            <a:prstGeom prst="straightConnector1">
              <a:avLst/>
            </a:prstGeom>
            <a:ln>
              <a:solidFill>
                <a:srgbClr val="FF0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B53D19D-9177-440E-AD53-36B12315CA03}"/>
                </a:ext>
              </a:extLst>
            </p:cNvPr>
            <p:cNvCxnSpPr>
              <a:cxnSpLocks/>
            </p:cNvCxnSpPr>
            <p:nvPr/>
          </p:nvCxnSpPr>
          <p:spPr>
            <a:xfrm>
              <a:off x="7116757" y="4702417"/>
              <a:ext cx="393377" cy="0"/>
            </a:xfrm>
            <a:prstGeom prst="straightConnector1">
              <a:avLst/>
            </a:prstGeom>
            <a:ln>
              <a:solidFill>
                <a:srgbClr val="FFC0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7E62F1E-D62D-4E38-B01B-5D0A80FE2C2E}"/>
                </a:ext>
              </a:extLst>
            </p:cNvPr>
            <p:cNvSpPr txBox="1"/>
            <p:nvPr/>
          </p:nvSpPr>
          <p:spPr>
            <a:xfrm>
              <a:off x="6230862" y="4584565"/>
              <a:ext cx="898550" cy="235701"/>
            </a:xfrm>
            <a:prstGeom prst="rect">
              <a:avLst/>
            </a:prstGeom>
            <a:noFill/>
          </p:spPr>
          <p:txBody>
            <a:bodyPr wrap="square" rtlCol="0">
              <a:spAutoFit/>
            </a:bodyPr>
            <a:lstStyle/>
            <a:p>
              <a:r>
                <a:rPr lang="en-US" sz="900" dirty="0"/>
                <a:t>Cryptographic</a:t>
              </a:r>
            </a:p>
          </p:txBody>
        </p:sp>
        <p:cxnSp>
          <p:nvCxnSpPr>
            <p:cNvPr id="36" name="Straight Arrow Connector 35">
              <a:extLst>
                <a:ext uri="{FF2B5EF4-FFF2-40B4-BE49-F238E27FC236}">
                  <a16:creationId xmlns:a16="http://schemas.microsoft.com/office/drawing/2014/main" id="{A6DFFCC0-7EC6-436B-BD33-1FEA4BCA0C75}"/>
                </a:ext>
              </a:extLst>
            </p:cNvPr>
            <p:cNvCxnSpPr>
              <a:cxnSpLocks/>
            </p:cNvCxnSpPr>
            <p:nvPr/>
          </p:nvCxnSpPr>
          <p:spPr>
            <a:xfrm>
              <a:off x="7139879" y="4882339"/>
              <a:ext cx="380722" cy="0"/>
            </a:xfrm>
            <a:prstGeom prst="straightConnector1">
              <a:avLst/>
            </a:prstGeom>
            <a:ln>
              <a:solidFill>
                <a:srgbClr val="00CC0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D2053A1-9CC1-4E02-B441-9028EFA84EC8}"/>
                </a:ext>
              </a:extLst>
            </p:cNvPr>
            <p:cNvSpPr txBox="1"/>
            <p:nvPr/>
          </p:nvSpPr>
          <p:spPr>
            <a:xfrm>
              <a:off x="6239073" y="4761224"/>
              <a:ext cx="964026" cy="235701"/>
            </a:xfrm>
            <a:prstGeom prst="rect">
              <a:avLst/>
            </a:prstGeom>
            <a:noFill/>
          </p:spPr>
          <p:txBody>
            <a:bodyPr wrap="square" rtlCol="0">
              <a:spAutoFit/>
            </a:bodyPr>
            <a:lstStyle/>
            <a:p>
              <a:r>
                <a:rPr lang="en-US" sz="900" dirty="0"/>
                <a:t>None Required</a:t>
              </a:r>
            </a:p>
          </p:txBody>
        </p:sp>
        <p:sp>
          <p:nvSpPr>
            <p:cNvPr id="38" name="TextBox 37">
              <a:extLst>
                <a:ext uri="{FF2B5EF4-FFF2-40B4-BE49-F238E27FC236}">
                  <a16:creationId xmlns:a16="http://schemas.microsoft.com/office/drawing/2014/main" id="{18BD0501-F789-4CB0-BEFB-3FE912F375F1}"/>
                </a:ext>
              </a:extLst>
            </p:cNvPr>
            <p:cNvSpPr txBox="1"/>
            <p:nvPr/>
          </p:nvSpPr>
          <p:spPr>
            <a:xfrm>
              <a:off x="6111565" y="4251231"/>
              <a:ext cx="1701771" cy="235701"/>
            </a:xfrm>
            <a:prstGeom prst="rect">
              <a:avLst/>
            </a:prstGeom>
            <a:noFill/>
          </p:spPr>
          <p:txBody>
            <a:bodyPr wrap="square" rtlCol="0">
              <a:spAutoFit/>
            </a:bodyPr>
            <a:lstStyle/>
            <a:p>
              <a:pPr algn="ctr"/>
              <a:r>
                <a:rPr lang="en-US" sz="900" b="1" u="sng" dirty="0"/>
                <a:t>Security</a:t>
              </a:r>
            </a:p>
          </p:txBody>
        </p:sp>
      </p:grpSp>
      <p:grpSp>
        <p:nvGrpSpPr>
          <p:cNvPr id="39" name="Group 38"/>
          <p:cNvGrpSpPr/>
          <p:nvPr/>
        </p:nvGrpSpPr>
        <p:grpSpPr>
          <a:xfrm>
            <a:off x="1429099" y="2477416"/>
            <a:ext cx="1615697" cy="1283390"/>
            <a:chOff x="1429099" y="2477416"/>
            <a:chExt cx="1615697" cy="1283390"/>
          </a:xfrm>
        </p:grpSpPr>
        <p:grpSp>
          <p:nvGrpSpPr>
            <p:cNvPr id="147" name="Group 146"/>
            <p:cNvGrpSpPr/>
            <p:nvPr/>
          </p:nvGrpSpPr>
          <p:grpSpPr>
            <a:xfrm>
              <a:off x="1468332" y="2477416"/>
              <a:ext cx="1576464" cy="1040331"/>
              <a:chOff x="1446675" y="1722624"/>
              <a:chExt cx="1576464" cy="1040331"/>
            </a:xfrm>
          </p:grpSpPr>
          <p:grpSp>
            <p:nvGrpSpPr>
              <p:cNvPr id="160" name="Group 159">
                <a:extLst>
                  <a:ext uri="{FF2B5EF4-FFF2-40B4-BE49-F238E27FC236}">
                    <a16:creationId xmlns:a16="http://schemas.microsoft.com/office/drawing/2014/main" id="{C203358B-F5D3-4F9A-9C47-5D81CC94B9A5}"/>
                  </a:ext>
                </a:extLst>
              </p:cNvPr>
              <p:cNvGrpSpPr/>
              <p:nvPr/>
            </p:nvGrpSpPr>
            <p:grpSpPr>
              <a:xfrm>
                <a:off x="2567306" y="2210758"/>
                <a:ext cx="455833" cy="552197"/>
                <a:chOff x="516764" y="2595407"/>
                <a:chExt cx="645217" cy="738082"/>
              </a:xfrm>
            </p:grpSpPr>
            <p:sp>
              <p:nvSpPr>
                <p:cNvPr id="162" name="Rectangle 161">
                  <a:extLst>
                    <a:ext uri="{FF2B5EF4-FFF2-40B4-BE49-F238E27FC236}">
                      <a16:creationId xmlns:a16="http://schemas.microsoft.com/office/drawing/2014/main" id="{8BD6D009-24DA-4A3E-B888-201A1DA7705D}"/>
                    </a:ext>
                  </a:extLst>
                </p:cNvPr>
                <p:cNvSpPr/>
                <p:nvPr/>
              </p:nvSpPr>
              <p:spPr>
                <a:xfrm>
                  <a:off x="630348" y="2740310"/>
                  <a:ext cx="531633" cy="593179"/>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a:extLst>
                    <a:ext uri="{FF2B5EF4-FFF2-40B4-BE49-F238E27FC236}">
                      <a16:creationId xmlns:a16="http://schemas.microsoft.com/office/drawing/2014/main" id="{95C90DFD-EF51-4374-99FE-FF64007FE75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29886">
                  <a:off x="516764" y="2595407"/>
                  <a:ext cx="416158" cy="416158"/>
                </a:xfrm>
                <a:prstGeom prst="rect">
                  <a:avLst/>
                </a:prstGeom>
              </p:spPr>
            </p:pic>
          </p:grpSp>
          <p:cxnSp>
            <p:nvCxnSpPr>
              <p:cNvPr id="159" name="Straight Arrow Connector 158">
                <a:extLst>
                  <a:ext uri="{FF2B5EF4-FFF2-40B4-BE49-F238E27FC236}">
                    <a16:creationId xmlns:a16="http://schemas.microsoft.com/office/drawing/2014/main" id="{0B94891F-8C5C-4778-A194-58996AD861B2}"/>
                  </a:ext>
                </a:extLst>
              </p:cNvPr>
              <p:cNvCxnSpPr>
                <a:cxnSpLocks/>
              </p:cNvCxnSpPr>
              <p:nvPr/>
            </p:nvCxnSpPr>
            <p:spPr>
              <a:xfrm>
                <a:off x="1446675" y="1722624"/>
                <a:ext cx="1211291" cy="923146"/>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171" name="TextBox 170">
              <a:extLst>
                <a:ext uri="{FF2B5EF4-FFF2-40B4-BE49-F238E27FC236}">
                  <a16:creationId xmlns:a16="http://schemas.microsoft.com/office/drawing/2014/main" id="{419FF84B-23E1-42B3-A0B5-04F5F72CFC55}"/>
                </a:ext>
              </a:extLst>
            </p:cNvPr>
            <p:cNvSpPr txBox="1"/>
            <p:nvPr/>
          </p:nvSpPr>
          <p:spPr>
            <a:xfrm>
              <a:off x="1429099" y="3206808"/>
              <a:ext cx="1262527" cy="553998"/>
            </a:xfrm>
            <a:prstGeom prst="rect">
              <a:avLst/>
            </a:prstGeom>
            <a:noFill/>
          </p:spPr>
          <p:txBody>
            <a:bodyPr wrap="square" rtlCol="0">
              <a:spAutoFit/>
            </a:bodyPr>
            <a:lstStyle/>
            <a:p>
              <a:pPr algn="ctr"/>
              <a:r>
                <a:rPr lang="en-US" sz="1000" dirty="0"/>
                <a:t>Encrypt firmware w/ key specific to release</a:t>
              </a:r>
              <a:endParaRPr lang="en-US" sz="800" dirty="0"/>
            </a:p>
          </p:txBody>
        </p:sp>
      </p:grpSp>
      <p:grpSp>
        <p:nvGrpSpPr>
          <p:cNvPr id="172" name="Group 171"/>
          <p:cNvGrpSpPr/>
          <p:nvPr/>
        </p:nvGrpSpPr>
        <p:grpSpPr>
          <a:xfrm>
            <a:off x="2520129" y="3610632"/>
            <a:ext cx="455833" cy="1339435"/>
            <a:chOff x="2800345" y="2897928"/>
            <a:chExt cx="455833" cy="1339435"/>
          </a:xfrm>
        </p:grpSpPr>
        <p:cxnSp>
          <p:nvCxnSpPr>
            <p:cNvPr id="173" name="Straight Arrow Connector 172">
              <a:extLst>
                <a:ext uri="{FF2B5EF4-FFF2-40B4-BE49-F238E27FC236}">
                  <a16:creationId xmlns:a16="http://schemas.microsoft.com/office/drawing/2014/main" id="{6536DF89-AA3F-48F9-BB57-6FA11B1F735B}"/>
                </a:ext>
              </a:extLst>
            </p:cNvPr>
            <p:cNvCxnSpPr>
              <a:cxnSpLocks/>
              <a:endCxn id="183" idx="0"/>
            </p:cNvCxnSpPr>
            <p:nvPr/>
          </p:nvCxnSpPr>
          <p:spPr>
            <a:xfrm>
              <a:off x="3013989" y="2897928"/>
              <a:ext cx="20032" cy="813598"/>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nvGrpSpPr>
            <p:cNvPr id="179" name="Group 178">
              <a:extLst>
                <a:ext uri="{FF2B5EF4-FFF2-40B4-BE49-F238E27FC236}">
                  <a16:creationId xmlns:a16="http://schemas.microsoft.com/office/drawing/2014/main" id="{B738810A-E0DD-4609-AACB-9E383FC0549D}"/>
                </a:ext>
              </a:extLst>
            </p:cNvPr>
            <p:cNvGrpSpPr/>
            <p:nvPr/>
          </p:nvGrpSpPr>
          <p:grpSpPr>
            <a:xfrm>
              <a:off x="2800345" y="3685167"/>
              <a:ext cx="455833" cy="552196"/>
              <a:chOff x="-2069698" y="1772692"/>
              <a:chExt cx="645217" cy="738081"/>
            </a:xfrm>
          </p:grpSpPr>
          <p:sp>
            <p:nvSpPr>
              <p:cNvPr id="181" name="Rectangle 180">
                <a:extLst>
                  <a:ext uri="{FF2B5EF4-FFF2-40B4-BE49-F238E27FC236}">
                    <a16:creationId xmlns:a16="http://schemas.microsoft.com/office/drawing/2014/main" id="{C022BEB3-AF5B-4329-AC87-0F45A69197D4}"/>
                  </a:ext>
                </a:extLst>
              </p:cNvPr>
              <p:cNvSpPr/>
              <p:nvPr/>
            </p:nvSpPr>
            <p:spPr>
              <a:xfrm>
                <a:off x="-1956114" y="1917593"/>
                <a:ext cx="531633" cy="59318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C7138DB5-45B1-4553-85F0-2BCFD65DB78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29886">
                <a:off x="-2069698" y="1772692"/>
                <a:ext cx="416157" cy="416158"/>
              </a:xfrm>
              <a:prstGeom prst="rect">
                <a:avLst/>
              </a:prstGeom>
            </p:spPr>
          </p:pic>
        </p:grpSp>
      </p:grpSp>
      <p:grpSp>
        <p:nvGrpSpPr>
          <p:cNvPr id="66" name="Group 65"/>
          <p:cNvGrpSpPr/>
          <p:nvPr/>
        </p:nvGrpSpPr>
        <p:grpSpPr>
          <a:xfrm>
            <a:off x="1332568" y="2514309"/>
            <a:ext cx="2267174" cy="3694811"/>
            <a:chOff x="1332568" y="2514309"/>
            <a:chExt cx="2267174" cy="3694811"/>
          </a:xfrm>
        </p:grpSpPr>
        <p:grpSp>
          <p:nvGrpSpPr>
            <p:cNvPr id="49" name="Group 48"/>
            <p:cNvGrpSpPr/>
            <p:nvPr/>
          </p:nvGrpSpPr>
          <p:grpSpPr>
            <a:xfrm>
              <a:off x="2547906" y="5492503"/>
              <a:ext cx="537508" cy="400068"/>
              <a:chOff x="2580785" y="5582707"/>
              <a:chExt cx="537508" cy="400068"/>
            </a:xfrm>
          </p:grpSpPr>
          <p:pic>
            <p:nvPicPr>
              <p:cNvPr id="184" name="Picture 183" descr="Crypto_key.svg.png">
                <a:extLst>
                  <a:ext uri="{FF2B5EF4-FFF2-40B4-BE49-F238E27FC236}">
                    <a16:creationId xmlns:a16="http://schemas.microsoft.com/office/drawing/2014/main" id="{8AFA8ED1-2E9B-4EE0-B386-45F9A95EB807}"/>
                  </a:ext>
                </a:extLst>
              </p:cNvPr>
              <p:cNvPicPr>
                <a:picLocks noChangeAspect="1"/>
              </p:cNvPicPr>
              <p:nvPr/>
            </p:nvPicPr>
            <p:blipFill>
              <a:blip r:embed="rId9"/>
              <a:stretch>
                <a:fillRect/>
              </a:stretch>
            </p:blipFill>
            <p:spPr>
              <a:xfrm>
                <a:off x="2580785" y="5758953"/>
                <a:ext cx="537508" cy="223822"/>
              </a:xfrm>
              <a:prstGeom prst="rect">
                <a:avLst/>
              </a:prstGeom>
            </p:spPr>
          </p:pic>
          <p:pic>
            <p:nvPicPr>
              <p:cNvPr id="170" name="Picture 169">
                <a:extLst>
                  <a:ext uri="{FF2B5EF4-FFF2-40B4-BE49-F238E27FC236}">
                    <a16:creationId xmlns:a16="http://schemas.microsoft.com/office/drawing/2014/main" id="{B4A77874-B226-4307-A839-AFE773EA766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6684" y="5582707"/>
                <a:ext cx="312354" cy="330778"/>
              </a:xfrm>
              <a:prstGeom prst="rect">
                <a:avLst/>
              </a:prstGeom>
            </p:spPr>
          </p:pic>
        </p:grpSp>
        <p:sp>
          <p:nvSpPr>
            <p:cNvPr id="185" name="TextBox 184">
              <a:extLst>
                <a:ext uri="{FF2B5EF4-FFF2-40B4-BE49-F238E27FC236}">
                  <a16:creationId xmlns:a16="http://schemas.microsoft.com/office/drawing/2014/main" id="{5676DD19-356D-42AD-A958-5DCECEEE9CE9}"/>
                </a:ext>
              </a:extLst>
            </p:cNvPr>
            <p:cNvSpPr txBox="1"/>
            <p:nvPr/>
          </p:nvSpPr>
          <p:spPr>
            <a:xfrm>
              <a:off x="1698664" y="5809010"/>
              <a:ext cx="1901078" cy="400110"/>
            </a:xfrm>
            <a:prstGeom prst="rect">
              <a:avLst/>
            </a:prstGeom>
            <a:noFill/>
          </p:spPr>
          <p:txBody>
            <a:bodyPr wrap="square" rtlCol="0">
              <a:spAutoFit/>
            </a:bodyPr>
            <a:lstStyle/>
            <a:p>
              <a:r>
                <a:rPr lang="en-US" sz="1000" dirty="0"/>
                <a:t>Transfer </a:t>
              </a:r>
              <a:r>
                <a:rPr lang="en-US" sz="1000"/>
                <a:t>Key which </a:t>
              </a:r>
              <a:r>
                <a:rPr lang="en-US" sz="1000" dirty="0"/>
                <a:t>can be used limited # times</a:t>
              </a:r>
            </a:p>
          </p:txBody>
        </p:sp>
        <p:cxnSp>
          <p:nvCxnSpPr>
            <p:cNvPr id="186" name="Straight Arrow Connector 185">
              <a:extLst>
                <a:ext uri="{FF2B5EF4-FFF2-40B4-BE49-F238E27FC236}">
                  <a16:creationId xmlns:a16="http://schemas.microsoft.com/office/drawing/2014/main" id="{22F4F0EA-A8D5-4793-A9EB-A66230F889A1}"/>
                </a:ext>
              </a:extLst>
            </p:cNvPr>
            <p:cNvCxnSpPr>
              <a:cxnSpLocks/>
            </p:cNvCxnSpPr>
            <p:nvPr/>
          </p:nvCxnSpPr>
          <p:spPr>
            <a:xfrm>
              <a:off x="1332568" y="2514309"/>
              <a:ext cx="1353076" cy="3112831"/>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3099475" y="2494843"/>
            <a:ext cx="8224717" cy="2216600"/>
            <a:chOff x="3099475" y="2494843"/>
            <a:chExt cx="8224717" cy="2216600"/>
          </a:xfrm>
        </p:grpSpPr>
        <p:grpSp>
          <p:nvGrpSpPr>
            <p:cNvPr id="68" name="Group 67"/>
            <p:cNvGrpSpPr/>
            <p:nvPr/>
          </p:nvGrpSpPr>
          <p:grpSpPr>
            <a:xfrm>
              <a:off x="10554289" y="2494843"/>
              <a:ext cx="769903" cy="709649"/>
              <a:chOff x="10591710" y="2495155"/>
              <a:chExt cx="769903" cy="709649"/>
            </a:xfrm>
          </p:grpSpPr>
          <p:pic>
            <p:nvPicPr>
              <p:cNvPr id="187" name="Picture 186">
                <a:extLst>
                  <a:ext uri="{FF2B5EF4-FFF2-40B4-BE49-F238E27FC236}">
                    <a16:creationId xmlns:a16="http://schemas.microsoft.com/office/drawing/2014/main" id="{40BE5C4A-E1FF-430E-AC19-E7307B929215}"/>
                  </a:ext>
                </a:extLst>
              </p:cNvPr>
              <p:cNvPicPr>
                <a:picLocks noChangeAspect="1"/>
              </p:cNvPicPr>
              <p:nvPr/>
            </p:nvPicPr>
            <p:blipFill>
              <a:blip r:embed="rId2"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10591710" y="2495155"/>
                <a:ext cx="535891" cy="567500"/>
              </a:xfrm>
              <a:prstGeom prst="rect">
                <a:avLst/>
              </a:prstGeom>
            </p:spPr>
          </p:pic>
          <p:pic>
            <p:nvPicPr>
              <p:cNvPr id="188" name="Picture 187">
                <a:extLst>
                  <a:ext uri="{FF2B5EF4-FFF2-40B4-BE49-F238E27FC236}">
                    <a16:creationId xmlns:a16="http://schemas.microsoft.com/office/drawing/2014/main" id="{AC9D3318-7425-4F88-A32A-B3F8D0B09C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30825" y="2854504"/>
                <a:ext cx="330788" cy="350300"/>
              </a:xfrm>
              <a:prstGeom prst="rect">
                <a:avLst/>
              </a:prstGeom>
            </p:spPr>
          </p:pic>
        </p:grpSp>
        <p:cxnSp>
          <p:nvCxnSpPr>
            <p:cNvPr id="194" name="Straight Arrow Connector 193">
              <a:extLst>
                <a:ext uri="{FF2B5EF4-FFF2-40B4-BE49-F238E27FC236}">
                  <a16:creationId xmlns:a16="http://schemas.microsoft.com/office/drawing/2014/main" id="{6D94C96D-3FB2-4BA3-BFBE-D1E444CDD33D}"/>
                </a:ext>
              </a:extLst>
            </p:cNvPr>
            <p:cNvCxnSpPr>
              <a:cxnSpLocks/>
            </p:cNvCxnSpPr>
            <p:nvPr/>
          </p:nvCxnSpPr>
          <p:spPr>
            <a:xfrm flipV="1">
              <a:off x="3099475" y="2998719"/>
              <a:ext cx="7481865" cy="1712724"/>
            </a:xfrm>
            <a:prstGeom prst="straightConnector1">
              <a:avLst/>
            </a:prstGeom>
            <a:ln>
              <a:solidFill>
                <a:srgbClr val="00CC00"/>
              </a:solidFill>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191" name="Group 190">
            <a:extLst>
              <a:ext uri="{FF2B5EF4-FFF2-40B4-BE49-F238E27FC236}">
                <a16:creationId xmlns:a16="http://schemas.microsoft.com/office/drawing/2014/main" id="{B738810A-E0DD-4609-AACB-9E383FC0549D}"/>
              </a:ext>
            </a:extLst>
          </p:cNvPr>
          <p:cNvGrpSpPr/>
          <p:nvPr/>
        </p:nvGrpSpPr>
        <p:grpSpPr>
          <a:xfrm>
            <a:off x="10516117" y="2442612"/>
            <a:ext cx="455833" cy="552196"/>
            <a:chOff x="-2069698" y="1772692"/>
            <a:chExt cx="645217" cy="738081"/>
          </a:xfrm>
        </p:grpSpPr>
        <p:sp>
          <p:nvSpPr>
            <p:cNvPr id="192" name="Rectangle 191">
              <a:extLst>
                <a:ext uri="{FF2B5EF4-FFF2-40B4-BE49-F238E27FC236}">
                  <a16:creationId xmlns:a16="http://schemas.microsoft.com/office/drawing/2014/main" id="{C022BEB3-AF5B-4329-AC87-0F45A69197D4}"/>
                </a:ext>
              </a:extLst>
            </p:cNvPr>
            <p:cNvSpPr/>
            <p:nvPr/>
          </p:nvSpPr>
          <p:spPr>
            <a:xfrm>
              <a:off x="-1956114" y="1917593"/>
              <a:ext cx="531633" cy="59318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C7138DB5-45B1-4553-85F0-2BCFD65DB78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29886">
              <a:off x="-2069698" y="1772692"/>
              <a:ext cx="416157" cy="416158"/>
            </a:xfrm>
            <a:prstGeom prst="rect">
              <a:avLst/>
            </a:prstGeom>
          </p:spPr>
        </p:pic>
      </p:grpSp>
      <p:grpSp>
        <p:nvGrpSpPr>
          <p:cNvPr id="86" name="Group 85"/>
          <p:cNvGrpSpPr/>
          <p:nvPr/>
        </p:nvGrpSpPr>
        <p:grpSpPr>
          <a:xfrm>
            <a:off x="3026777" y="2729435"/>
            <a:ext cx="5806677" cy="2798109"/>
            <a:chOff x="3026777" y="2729435"/>
            <a:chExt cx="5806677" cy="2798109"/>
          </a:xfrm>
        </p:grpSpPr>
        <p:cxnSp>
          <p:nvCxnSpPr>
            <p:cNvPr id="195" name="Straight Arrow Connector 194">
              <a:extLst>
                <a:ext uri="{FF2B5EF4-FFF2-40B4-BE49-F238E27FC236}">
                  <a16:creationId xmlns:a16="http://schemas.microsoft.com/office/drawing/2014/main" id="{22F4F0EA-A8D5-4793-A9EB-A66230F889A1}"/>
                </a:ext>
              </a:extLst>
            </p:cNvPr>
            <p:cNvCxnSpPr>
              <a:cxnSpLocks/>
            </p:cNvCxnSpPr>
            <p:nvPr/>
          </p:nvCxnSpPr>
          <p:spPr>
            <a:xfrm flipV="1">
              <a:off x="3026777" y="2729435"/>
              <a:ext cx="5806677" cy="2798109"/>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5676DD19-356D-42AD-A958-5DCECEEE9CE9}"/>
                </a:ext>
              </a:extLst>
            </p:cNvPr>
            <p:cNvSpPr txBox="1"/>
            <p:nvPr/>
          </p:nvSpPr>
          <p:spPr>
            <a:xfrm>
              <a:off x="6215296" y="3053112"/>
              <a:ext cx="1326832" cy="553998"/>
            </a:xfrm>
            <a:prstGeom prst="rect">
              <a:avLst/>
            </a:prstGeom>
            <a:noFill/>
          </p:spPr>
          <p:txBody>
            <a:bodyPr wrap="square" rtlCol="0">
              <a:spAutoFit/>
            </a:bodyPr>
            <a:lstStyle/>
            <a:p>
              <a:r>
                <a:rPr lang="en-US" sz="1000" dirty="0"/>
                <a:t>Key is encrypted for each MCU </a:t>
              </a:r>
              <a:r>
                <a:rPr lang="en-US" sz="1000"/>
                <a:t>using its </a:t>
              </a:r>
              <a:r>
                <a:rPr lang="en-US" sz="1000" dirty="0"/>
                <a:t>OEM ID</a:t>
              </a:r>
            </a:p>
          </p:txBody>
        </p:sp>
      </p:grpSp>
      <p:grpSp>
        <p:nvGrpSpPr>
          <p:cNvPr id="89" name="Group 88"/>
          <p:cNvGrpSpPr/>
          <p:nvPr/>
        </p:nvGrpSpPr>
        <p:grpSpPr>
          <a:xfrm>
            <a:off x="9286033" y="1442823"/>
            <a:ext cx="1999160" cy="685061"/>
            <a:chOff x="9286033" y="1442823"/>
            <a:chExt cx="1999160" cy="685061"/>
          </a:xfrm>
        </p:grpSpPr>
        <p:grpSp>
          <p:nvGrpSpPr>
            <p:cNvPr id="87" name="Group 86"/>
            <p:cNvGrpSpPr/>
            <p:nvPr/>
          </p:nvGrpSpPr>
          <p:grpSpPr>
            <a:xfrm>
              <a:off x="9286033" y="1880508"/>
              <a:ext cx="1785394" cy="247376"/>
              <a:chOff x="9286033" y="1880508"/>
              <a:chExt cx="1785394" cy="247376"/>
            </a:xfrm>
          </p:grpSpPr>
          <p:pic>
            <p:nvPicPr>
              <p:cNvPr id="196" name="Picture 195" descr="Crypto_key.svg.png">
                <a:extLst>
                  <a:ext uri="{FF2B5EF4-FFF2-40B4-BE49-F238E27FC236}">
                    <a16:creationId xmlns:a16="http://schemas.microsoft.com/office/drawing/2014/main" id="{8AFA8ED1-2E9B-4EE0-B386-45F9A95EB807}"/>
                  </a:ext>
                </a:extLst>
              </p:cNvPr>
              <p:cNvPicPr>
                <a:picLocks noChangeAspect="1"/>
              </p:cNvPicPr>
              <p:nvPr/>
            </p:nvPicPr>
            <p:blipFill>
              <a:blip r:embed="rId9"/>
              <a:stretch>
                <a:fillRect/>
              </a:stretch>
            </p:blipFill>
            <p:spPr>
              <a:xfrm>
                <a:off x="10533919" y="1880508"/>
                <a:ext cx="537508" cy="223822"/>
              </a:xfrm>
              <a:prstGeom prst="rect">
                <a:avLst/>
              </a:prstGeom>
            </p:spPr>
          </p:pic>
          <p:cxnSp>
            <p:nvCxnSpPr>
              <p:cNvPr id="198" name="Straight Arrow Connector 197">
                <a:extLst>
                  <a:ext uri="{FF2B5EF4-FFF2-40B4-BE49-F238E27FC236}">
                    <a16:creationId xmlns:a16="http://schemas.microsoft.com/office/drawing/2014/main" id="{22F4F0EA-A8D5-4793-A9EB-A66230F889A1}"/>
                  </a:ext>
                </a:extLst>
              </p:cNvPr>
              <p:cNvCxnSpPr>
                <a:cxnSpLocks/>
              </p:cNvCxnSpPr>
              <p:nvPr/>
            </p:nvCxnSpPr>
            <p:spPr>
              <a:xfrm flipV="1">
                <a:off x="9286033" y="2057496"/>
                <a:ext cx="1213903" cy="70388"/>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199" name="TextBox 198">
              <a:extLst>
                <a:ext uri="{FF2B5EF4-FFF2-40B4-BE49-F238E27FC236}">
                  <a16:creationId xmlns:a16="http://schemas.microsoft.com/office/drawing/2014/main" id="{5676DD19-356D-42AD-A958-5DCECEEE9CE9}"/>
                </a:ext>
              </a:extLst>
            </p:cNvPr>
            <p:cNvSpPr txBox="1"/>
            <p:nvPr/>
          </p:nvSpPr>
          <p:spPr>
            <a:xfrm>
              <a:off x="9958361" y="1442823"/>
              <a:ext cx="1326832" cy="400110"/>
            </a:xfrm>
            <a:prstGeom prst="rect">
              <a:avLst/>
            </a:prstGeom>
            <a:noFill/>
          </p:spPr>
          <p:txBody>
            <a:bodyPr wrap="square" rtlCol="0">
              <a:spAutoFit/>
            </a:bodyPr>
            <a:lstStyle/>
            <a:p>
              <a:r>
                <a:rPr lang="en-US" sz="1000" dirty="0"/>
                <a:t>..and decrypted with assoc. private key</a:t>
              </a:r>
            </a:p>
          </p:txBody>
        </p:sp>
      </p:grpSp>
      <p:grpSp>
        <p:nvGrpSpPr>
          <p:cNvPr id="92" name="Group 91"/>
          <p:cNvGrpSpPr/>
          <p:nvPr/>
        </p:nvGrpSpPr>
        <p:grpSpPr>
          <a:xfrm>
            <a:off x="10929871" y="1952822"/>
            <a:ext cx="1450337" cy="622798"/>
            <a:chOff x="10929871" y="1952822"/>
            <a:chExt cx="1450337" cy="622798"/>
          </a:xfrm>
        </p:grpSpPr>
        <p:cxnSp>
          <p:nvCxnSpPr>
            <p:cNvPr id="200" name="Straight Arrow Connector 199">
              <a:extLst>
                <a:ext uri="{FF2B5EF4-FFF2-40B4-BE49-F238E27FC236}">
                  <a16:creationId xmlns:a16="http://schemas.microsoft.com/office/drawing/2014/main" id="{22F4F0EA-A8D5-4793-A9EB-A66230F889A1}"/>
                </a:ext>
              </a:extLst>
            </p:cNvPr>
            <p:cNvCxnSpPr>
              <a:cxnSpLocks/>
            </p:cNvCxnSpPr>
            <p:nvPr/>
          </p:nvCxnSpPr>
          <p:spPr>
            <a:xfrm>
              <a:off x="10929871" y="2121306"/>
              <a:ext cx="0" cy="454314"/>
            </a:xfrm>
            <a:prstGeom prst="straightConnector1">
              <a:avLst/>
            </a:prstGeom>
            <a:ln>
              <a:solidFill>
                <a:srgbClr val="FFC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01" name="TextBox 200">
              <a:extLst>
                <a:ext uri="{FF2B5EF4-FFF2-40B4-BE49-F238E27FC236}">
                  <a16:creationId xmlns:a16="http://schemas.microsoft.com/office/drawing/2014/main" id="{5676DD19-356D-42AD-A958-5DCECEEE9CE9}"/>
                </a:ext>
              </a:extLst>
            </p:cNvPr>
            <p:cNvSpPr txBox="1"/>
            <p:nvPr/>
          </p:nvSpPr>
          <p:spPr>
            <a:xfrm>
              <a:off x="10955242" y="1952822"/>
              <a:ext cx="1424966" cy="400110"/>
            </a:xfrm>
            <a:prstGeom prst="rect">
              <a:avLst/>
            </a:prstGeom>
            <a:noFill/>
          </p:spPr>
          <p:txBody>
            <a:bodyPr wrap="square" rtlCol="0">
              <a:spAutoFit/>
            </a:bodyPr>
            <a:lstStyle/>
            <a:p>
              <a:r>
                <a:rPr lang="en-US" sz="1000" dirty="0"/>
                <a:t>..which </a:t>
              </a:r>
              <a:r>
                <a:rPr lang="en-US" sz="1000"/>
                <a:t>decrypts firmware</a:t>
              </a:r>
              <a:endParaRPr lang="en-US" sz="1000" dirty="0"/>
            </a:p>
          </p:txBody>
        </p:sp>
      </p:grpSp>
      <p:grpSp>
        <p:nvGrpSpPr>
          <p:cNvPr id="210" name="Group 209"/>
          <p:cNvGrpSpPr/>
          <p:nvPr/>
        </p:nvGrpSpPr>
        <p:grpSpPr>
          <a:xfrm>
            <a:off x="3705864" y="1766670"/>
            <a:ext cx="2321644" cy="1028442"/>
            <a:chOff x="8757730" y="4030917"/>
            <a:chExt cx="1787692" cy="2088413"/>
          </a:xfrm>
        </p:grpSpPr>
        <p:sp>
          <p:nvSpPr>
            <p:cNvPr id="211" name="Rectangle 210">
              <a:extLst>
                <a:ext uri="{FF2B5EF4-FFF2-40B4-BE49-F238E27FC236}">
                  <a16:creationId xmlns:a16="http://schemas.microsoft.com/office/drawing/2014/main" id="{F284182B-3A59-4674-A600-4ED803176F4A}"/>
                </a:ext>
              </a:extLst>
            </p:cNvPr>
            <p:cNvSpPr/>
            <p:nvPr/>
          </p:nvSpPr>
          <p:spPr>
            <a:xfrm>
              <a:off x="8757730" y="4312163"/>
              <a:ext cx="1787692" cy="18071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48DF28AC-8BBC-43C0-A627-D19EC1F701E1}"/>
                </a:ext>
              </a:extLst>
            </p:cNvPr>
            <p:cNvSpPr txBox="1"/>
            <p:nvPr/>
          </p:nvSpPr>
          <p:spPr>
            <a:xfrm>
              <a:off x="10035552" y="4030917"/>
              <a:ext cx="428456" cy="562490"/>
            </a:xfrm>
            <a:prstGeom prst="rect">
              <a:avLst/>
            </a:prstGeom>
            <a:solidFill>
              <a:schemeClr val="bg1"/>
            </a:solidFill>
          </p:spPr>
          <p:txBody>
            <a:bodyPr wrap="square" rtlCol="0">
              <a:spAutoFit/>
            </a:bodyPr>
            <a:lstStyle/>
            <a:p>
              <a:r>
                <a:rPr lang="en-US" sz="1200" b="1" dirty="0">
                  <a:solidFill>
                    <a:srgbClr val="FF0000"/>
                  </a:solidFill>
                </a:rPr>
                <a:t>HSM</a:t>
              </a:r>
            </a:p>
          </p:txBody>
        </p:sp>
      </p:grpSp>
      <p:grpSp>
        <p:nvGrpSpPr>
          <p:cNvPr id="95" name="Group 94"/>
          <p:cNvGrpSpPr/>
          <p:nvPr/>
        </p:nvGrpSpPr>
        <p:grpSpPr>
          <a:xfrm>
            <a:off x="3709644" y="1975103"/>
            <a:ext cx="2210020" cy="1617755"/>
            <a:chOff x="3709644" y="1975103"/>
            <a:chExt cx="2210020" cy="1617755"/>
          </a:xfrm>
        </p:grpSpPr>
        <p:grpSp>
          <p:nvGrpSpPr>
            <p:cNvPr id="202" name="Group 201"/>
            <p:cNvGrpSpPr/>
            <p:nvPr/>
          </p:nvGrpSpPr>
          <p:grpSpPr>
            <a:xfrm>
              <a:off x="3856835" y="1975103"/>
              <a:ext cx="1835228" cy="577818"/>
              <a:chOff x="7767917" y="5886921"/>
              <a:chExt cx="1835228" cy="577818"/>
            </a:xfrm>
          </p:grpSpPr>
          <p:pic>
            <p:nvPicPr>
              <p:cNvPr id="203" name="Picture 202" descr="Crypto_key.svg.png">
                <a:extLst>
                  <a:ext uri="{FF2B5EF4-FFF2-40B4-BE49-F238E27FC236}">
                    <a16:creationId xmlns:a16="http://schemas.microsoft.com/office/drawing/2014/main" id="{EB2B4AFC-6485-4197-870E-7EDB7E9B26ED}"/>
                  </a:ext>
                </a:extLst>
              </p:cNvPr>
              <p:cNvPicPr>
                <a:picLocks noChangeAspect="1"/>
              </p:cNvPicPr>
              <p:nvPr/>
            </p:nvPicPr>
            <p:blipFill>
              <a:blip r:embed="rId9"/>
              <a:stretch>
                <a:fillRect/>
              </a:stretch>
            </p:blipFill>
            <p:spPr>
              <a:xfrm>
                <a:off x="8880868" y="6033025"/>
                <a:ext cx="722277" cy="300761"/>
              </a:xfrm>
              <a:prstGeom prst="rect">
                <a:avLst/>
              </a:prstGeom>
            </p:spPr>
          </p:pic>
          <p:grpSp>
            <p:nvGrpSpPr>
              <p:cNvPr id="206" name="Group 205">
                <a:extLst>
                  <a:ext uri="{FF2B5EF4-FFF2-40B4-BE49-F238E27FC236}">
                    <a16:creationId xmlns:a16="http://schemas.microsoft.com/office/drawing/2014/main" id="{AC0BFEDA-C8E9-4A21-8581-A10A0A662253}"/>
                  </a:ext>
                </a:extLst>
              </p:cNvPr>
              <p:cNvGrpSpPr/>
              <p:nvPr/>
            </p:nvGrpSpPr>
            <p:grpSpPr>
              <a:xfrm>
                <a:off x="7767917" y="5886921"/>
                <a:ext cx="474115" cy="577818"/>
                <a:chOff x="-3741701" y="4485946"/>
                <a:chExt cx="671094" cy="772328"/>
              </a:xfrm>
            </p:grpSpPr>
            <p:sp>
              <p:nvSpPr>
                <p:cNvPr id="208" name="Rectangle 207">
                  <a:extLst>
                    <a:ext uri="{FF2B5EF4-FFF2-40B4-BE49-F238E27FC236}">
                      <a16:creationId xmlns:a16="http://schemas.microsoft.com/office/drawing/2014/main" id="{7E9D4AC8-40EB-495D-AAFB-A2EAD96B2594}"/>
                    </a:ext>
                  </a:extLst>
                </p:cNvPr>
                <p:cNvSpPr/>
                <p:nvPr/>
              </p:nvSpPr>
              <p:spPr>
                <a:xfrm>
                  <a:off x="-3602240" y="4665094"/>
                  <a:ext cx="531633" cy="59318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 name="Picture 208">
                  <a:extLst>
                    <a:ext uri="{FF2B5EF4-FFF2-40B4-BE49-F238E27FC236}">
                      <a16:creationId xmlns:a16="http://schemas.microsoft.com/office/drawing/2014/main" id="{D89752D6-7AAF-49E6-AE05-000404FB219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29886">
                  <a:off x="-3741701" y="4485946"/>
                  <a:ext cx="416158" cy="416158"/>
                </a:xfrm>
                <a:prstGeom prst="rect">
                  <a:avLst/>
                </a:prstGeom>
              </p:spPr>
            </p:pic>
          </p:grpSp>
        </p:grpSp>
        <p:sp>
          <p:nvSpPr>
            <p:cNvPr id="94" name="TextBox 93"/>
            <p:cNvSpPr txBox="1"/>
            <p:nvPr/>
          </p:nvSpPr>
          <p:spPr>
            <a:xfrm>
              <a:off x="3709644" y="2884972"/>
              <a:ext cx="2210020" cy="707886"/>
            </a:xfrm>
            <a:prstGeom prst="rect">
              <a:avLst/>
            </a:prstGeom>
            <a:noFill/>
          </p:spPr>
          <p:txBody>
            <a:bodyPr wrap="square" rtlCol="0">
              <a:spAutoFit/>
            </a:bodyPr>
            <a:lstStyle/>
            <a:p>
              <a:pPr algn="ctr"/>
              <a:r>
                <a:rPr lang="en-US" sz="1000" i="1" dirty="0"/>
                <a:t>Similar implementation in update infrastructure is required, except counter not needed (i.e. an existing device can always be updated)</a:t>
              </a:r>
            </a:p>
          </p:txBody>
        </p:sp>
      </p:grpSp>
      <p:pic>
        <p:nvPicPr>
          <p:cNvPr id="4" name="Picture 3"/>
          <p:cNvPicPr>
            <a:picLocks noChangeAspect="1"/>
          </p:cNvPicPr>
          <p:nvPr/>
        </p:nvPicPr>
        <p:blipFill>
          <a:blip r:embed="rId12"/>
          <a:stretch>
            <a:fillRect/>
          </a:stretch>
        </p:blipFill>
        <p:spPr>
          <a:xfrm>
            <a:off x="8611378" y="4414792"/>
            <a:ext cx="331249" cy="331249"/>
          </a:xfrm>
          <a:prstGeom prst="rect">
            <a:avLst/>
          </a:prstGeom>
        </p:spPr>
      </p:pic>
      <p:grpSp>
        <p:nvGrpSpPr>
          <p:cNvPr id="91" name="Group 90"/>
          <p:cNvGrpSpPr/>
          <p:nvPr/>
        </p:nvGrpSpPr>
        <p:grpSpPr>
          <a:xfrm>
            <a:off x="6334869" y="1500958"/>
            <a:ext cx="5943117" cy="4858957"/>
            <a:chOff x="6334869" y="1500958"/>
            <a:chExt cx="5943117" cy="4858957"/>
          </a:xfrm>
        </p:grpSpPr>
        <p:grpSp>
          <p:nvGrpSpPr>
            <p:cNvPr id="85" name="Group 84"/>
            <p:cNvGrpSpPr/>
            <p:nvPr/>
          </p:nvGrpSpPr>
          <p:grpSpPr>
            <a:xfrm>
              <a:off x="11060837" y="1500958"/>
              <a:ext cx="1217149" cy="1701493"/>
              <a:chOff x="11060837" y="1500958"/>
              <a:chExt cx="1217149" cy="1701493"/>
            </a:xfrm>
          </p:grpSpPr>
          <p:grpSp>
            <p:nvGrpSpPr>
              <p:cNvPr id="40" name="Group 39"/>
              <p:cNvGrpSpPr/>
              <p:nvPr/>
            </p:nvGrpSpPr>
            <p:grpSpPr>
              <a:xfrm>
                <a:off x="11349438" y="1500958"/>
                <a:ext cx="764444" cy="415238"/>
                <a:chOff x="8025122" y="151159"/>
                <a:chExt cx="1421095" cy="703467"/>
              </a:xfrm>
            </p:grpSpPr>
            <p:pic>
              <p:nvPicPr>
                <p:cNvPr id="7" name="Picture 6"/>
                <p:cNvPicPr>
                  <a:picLocks noChangeAspect="1"/>
                </p:cNvPicPr>
                <p:nvPr/>
              </p:nvPicPr>
              <p:blipFill>
                <a:blip r:embed="rId13"/>
                <a:stretch>
                  <a:fillRect/>
                </a:stretch>
              </p:blipFill>
              <p:spPr>
                <a:xfrm>
                  <a:off x="8842020" y="266685"/>
                  <a:ext cx="460477" cy="460477"/>
                </a:xfrm>
                <a:prstGeom prst="rect">
                  <a:avLst/>
                </a:prstGeom>
              </p:spPr>
            </p:pic>
            <p:pic>
              <p:nvPicPr>
                <p:cNvPr id="13" name="Picture 12"/>
                <p:cNvPicPr>
                  <a:picLocks noChangeAspect="1"/>
                </p:cNvPicPr>
                <p:nvPr/>
              </p:nvPicPr>
              <p:blipFill>
                <a:blip r:embed="rId14"/>
                <a:stretch>
                  <a:fillRect/>
                </a:stretch>
              </p:blipFill>
              <p:spPr>
                <a:xfrm>
                  <a:off x="8130069" y="209365"/>
                  <a:ext cx="608421" cy="608421"/>
                </a:xfrm>
                <a:prstGeom prst="rect">
                  <a:avLst/>
                </a:prstGeom>
              </p:spPr>
            </p:pic>
            <p:sp>
              <p:nvSpPr>
                <p:cNvPr id="23" name="Rectangle 22"/>
                <p:cNvSpPr/>
                <p:nvPr/>
              </p:nvSpPr>
              <p:spPr>
                <a:xfrm>
                  <a:off x="8025122" y="151159"/>
                  <a:ext cx="1421095" cy="703467"/>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9" name="Straight Arrow Connector 78"/>
              <p:cNvCxnSpPr/>
              <p:nvPr/>
            </p:nvCxnSpPr>
            <p:spPr>
              <a:xfrm flipV="1">
                <a:off x="11981982" y="1930698"/>
                <a:ext cx="0" cy="74373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11060837" y="2666683"/>
                <a:ext cx="921145" cy="0"/>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11478552" y="2617676"/>
                <a:ext cx="799434" cy="584775"/>
              </a:xfrm>
              <a:prstGeom prst="rect">
                <a:avLst/>
              </a:prstGeom>
              <a:noFill/>
            </p:spPr>
            <p:txBody>
              <a:bodyPr wrap="square" rtlCol="0">
                <a:spAutoFit/>
              </a:bodyPr>
              <a:lstStyle/>
              <a:p>
                <a:r>
                  <a:rPr lang="en-US" sz="800" i="1" dirty="0">
                    <a:solidFill>
                      <a:srgbClr val="FF0000"/>
                    </a:solidFill>
                  </a:rPr>
                  <a:t>Secure code goes into secure memory</a:t>
                </a:r>
                <a:r>
                  <a:rPr lang="en-US" sz="800" i="1" baseline="30000" dirty="0">
                    <a:solidFill>
                      <a:srgbClr val="FF0000"/>
                    </a:solidFill>
                  </a:rPr>
                  <a:t>1</a:t>
                </a:r>
                <a:endParaRPr lang="en-US" sz="800" i="1" dirty="0">
                  <a:solidFill>
                    <a:srgbClr val="FF0000"/>
                  </a:solidFill>
                </a:endParaRPr>
              </a:p>
            </p:txBody>
          </p:sp>
        </p:grpSp>
        <p:sp>
          <p:nvSpPr>
            <p:cNvPr id="90" name="TextBox 89"/>
            <p:cNvSpPr txBox="1"/>
            <p:nvPr/>
          </p:nvSpPr>
          <p:spPr>
            <a:xfrm>
              <a:off x="6334869" y="6021361"/>
              <a:ext cx="5730776" cy="338554"/>
            </a:xfrm>
            <a:prstGeom prst="rect">
              <a:avLst/>
            </a:prstGeom>
            <a:noFill/>
          </p:spPr>
          <p:txBody>
            <a:bodyPr wrap="square" rtlCol="0">
              <a:spAutoFit/>
            </a:bodyPr>
            <a:lstStyle/>
            <a:p>
              <a:r>
                <a:rPr lang="en-US" sz="800" baseline="30000" dirty="0"/>
                <a:t>1</a:t>
              </a:r>
              <a:r>
                <a:rPr lang="en-US" sz="800" dirty="0"/>
                <a:t>Only the portions of the code which access secure data (e.g. OEM ID, session keys) should go into secure memory (otherwise if all the code is in secure memory, any hack into the application could compromised the sensitive data)</a:t>
              </a:r>
            </a:p>
          </p:txBody>
        </p:sp>
      </p:grpSp>
    </p:spTree>
    <p:extLst>
      <p:ext uri="{BB962C8B-B14F-4D97-AF65-F5344CB8AC3E}">
        <p14:creationId xmlns:p14="http://schemas.microsoft.com/office/powerpoint/2010/main" val="12886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500"/>
                                        <p:tgtEl>
                                          <p:spTgt spid="191"/>
                                        </p:tgtEl>
                                      </p:cBhvr>
                                    </p:animEffect>
                                  </p:childTnLst>
                                </p:cTn>
                              </p:par>
                              <p:par>
                                <p:cTn id="28" presetID="10"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91"/>
                                        </p:tgtEl>
                                      </p:cBhvr>
                                    </p:animEffect>
                                    <p:set>
                                      <p:cBhvr>
                                        <p:cTn id="45" dur="1" fill="hold">
                                          <p:stCondLst>
                                            <p:cond delay="499"/>
                                          </p:stCondLst>
                                        </p:cTn>
                                        <p:tgtEl>
                                          <p:spTgt spid="191"/>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nodeType="clickEffect">
                                  <p:stCondLst>
                                    <p:cond delay="0"/>
                                  </p:stCondLst>
                                  <p:childTnLst>
                                    <p:set>
                                      <p:cBhvr>
                                        <p:cTn id="62" dur="1" fill="hold">
                                          <p:stCondLst>
                                            <p:cond delay="0"/>
                                          </p:stCondLst>
                                        </p:cTn>
                                        <p:tgtEl>
                                          <p:spTgt spid="210"/>
                                        </p:tgtEl>
                                        <p:attrNameLst>
                                          <p:attrName>style.visibility</p:attrName>
                                        </p:attrNameLst>
                                      </p:cBhvr>
                                      <p:to>
                                        <p:strVal val="visible"/>
                                      </p:to>
                                    </p:set>
                                    <p:animEffect transition="in" filter="fade">
                                      <p:cBhvr>
                                        <p:cTn id="63" dur="2000"/>
                                        <p:tgtEl>
                                          <p:spTgt spid="210"/>
                                        </p:tgtEl>
                                      </p:cBhvr>
                                    </p:animEffect>
                                    <p:anim calcmode="lin" valueType="num">
                                      <p:cBhvr>
                                        <p:cTn id="64" dur="2000" fill="hold"/>
                                        <p:tgtEl>
                                          <p:spTgt spid="210"/>
                                        </p:tgtEl>
                                        <p:attrNameLst>
                                          <p:attrName>ppt_w</p:attrName>
                                        </p:attrNameLst>
                                      </p:cBhvr>
                                      <p:tavLst>
                                        <p:tav tm="0" fmla="#ppt_w*sin(2.5*pi*$)">
                                          <p:val>
                                            <p:fltVal val="0"/>
                                          </p:val>
                                        </p:tav>
                                        <p:tav tm="100000">
                                          <p:val>
                                            <p:fltVal val="1"/>
                                          </p:val>
                                        </p:tav>
                                      </p:tavLst>
                                    </p:anim>
                                    <p:anim calcmode="lin" valueType="num">
                                      <p:cBhvr>
                                        <p:cTn id="65" dur="2000" fill="hold"/>
                                        <p:tgtEl>
                                          <p:spTgt spid="2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noProof="0"/>
              <a:t>Page </a:t>
            </a:r>
            <a:fld id="{3FD030EF-7044-4946-962A-5D7D09BD1B34}" type="slidenum">
              <a:rPr lang="en-US" noProof="0" smtClean="0"/>
              <a:pPr algn="l"/>
              <a:t>25</a:t>
            </a:fld>
            <a:endParaRPr lang="en-US" noProof="0" dirty="0"/>
          </a:p>
        </p:txBody>
      </p:sp>
      <p:sp>
        <p:nvSpPr>
          <p:cNvPr id="3" name="Text Placeholder 2"/>
          <p:cNvSpPr>
            <a:spLocks noGrp="1"/>
          </p:cNvSpPr>
          <p:nvPr>
            <p:ph type="body" sz="quarter" idx="16"/>
          </p:nvPr>
        </p:nvSpPr>
        <p:spPr>
          <a:xfrm>
            <a:off x="468000" y="1080000"/>
            <a:ext cx="7920000" cy="1693110"/>
          </a:xfrm>
        </p:spPr>
        <p:txBody>
          <a:bodyPr/>
          <a:lstStyle/>
          <a:p>
            <a:r>
              <a:rPr lang="de-DE" dirty="0"/>
              <a:t>Secure boot loader </a:t>
            </a:r>
          </a:p>
          <a:p>
            <a:r>
              <a:rPr lang="de-DE" dirty="0"/>
              <a:t>referrence project</a:t>
            </a:r>
          </a:p>
        </p:txBody>
      </p:sp>
    </p:spTree>
    <p:extLst>
      <p:ext uri="{BB962C8B-B14F-4D97-AF65-F5344CB8AC3E}">
        <p14:creationId xmlns:p14="http://schemas.microsoft.com/office/powerpoint/2010/main" val="2941357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625" y="2996952"/>
            <a:ext cx="5198240" cy="3250710"/>
          </a:xfrm>
          <a:prstGeom prst="rect">
            <a:avLst/>
          </a:prstGeom>
        </p:spPr>
      </p:pic>
      <p:sp>
        <p:nvSpPr>
          <p:cNvPr id="4" name="Title 3"/>
          <p:cNvSpPr>
            <a:spLocks noGrp="1"/>
          </p:cNvSpPr>
          <p:nvPr>
            <p:ph type="title"/>
          </p:nvPr>
        </p:nvSpPr>
        <p:spPr>
          <a:xfrm>
            <a:off x="1080000" y="935999"/>
            <a:ext cx="10631999" cy="443198"/>
          </a:xfrm>
        </p:spPr>
        <p:txBody>
          <a:bodyPr/>
          <a:lstStyle/>
          <a:p>
            <a:r>
              <a:rPr lang="en-US" dirty="0"/>
              <a:t>SECURITY Boot loader reference project </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26</a:t>
            </a:fld>
            <a:endParaRPr lang="de-DE" dirty="0"/>
          </a:p>
        </p:txBody>
      </p:sp>
      <p:sp>
        <p:nvSpPr>
          <p:cNvPr id="6" name="Content Placeholder 5"/>
          <p:cNvSpPr>
            <a:spLocks noGrp="1"/>
          </p:cNvSpPr>
          <p:nvPr>
            <p:ph idx="1"/>
          </p:nvPr>
        </p:nvSpPr>
        <p:spPr>
          <a:xfrm>
            <a:off x="1080000" y="1800000"/>
            <a:ext cx="9000000" cy="4370427"/>
          </a:xfrm>
        </p:spPr>
        <p:txBody>
          <a:bodyPr/>
          <a:lstStyle/>
          <a:p>
            <a:pPr marL="0" lvl="1" indent="-285750"/>
            <a:r>
              <a:rPr lang="en-US" altLang="ja-JP" sz="1400" dirty="0"/>
              <a:t>Secure Boot Loader and tools that support Security Tier 3 level</a:t>
            </a:r>
          </a:p>
          <a:p>
            <a:pPr marL="0" lvl="1" indent="-285750"/>
            <a:r>
              <a:rPr lang="en-US" altLang="ja-JP" sz="1400" dirty="0"/>
              <a:t>Example PC tools</a:t>
            </a:r>
          </a:p>
          <a:p>
            <a:pPr marL="825500" lvl="3" indent="-285750">
              <a:spcAft>
                <a:spcPts val="0"/>
              </a:spcAft>
            </a:pPr>
            <a:r>
              <a:rPr lang="en-US" altLang="ja-JP" sz="1200" dirty="0"/>
              <a:t>Secure Boot Loader Packaging tool</a:t>
            </a:r>
          </a:p>
          <a:p>
            <a:pPr marL="825500" lvl="3" indent="-285750">
              <a:spcAft>
                <a:spcPts val="0"/>
              </a:spcAft>
            </a:pPr>
            <a:r>
              <a:rPr lang="en-US" altLang="ja-JP" sz="1200" dirty="0"/>
              <a:t>Secure Boot Loader Installer tool</a:t>
            </a:r>
          </a:p>
          <a:p>
            <a:pPr marL="825500" lvl="3" indent="-285750">
              <a:spcAft>
                <a:spcPts val="0"/>
              </a:spcAft>
            </a:pPr>
            <a:r>
              <a:rPr lang="en-US" altLang="ja-JP" sz="1200" dirty="0"/>
              <a:t>Key DB</a:t>
            </a:r>
          </a:p>
          <a:p>
            <a:pPr marL="825500" lvl="3" indent="-285750">
              <a:spcAft>
                <a:spcPts val="0"/>
              </a:spcAft>
            </a:pPr>
            <a:r>
              <a:rPr lang="en-US" altLang="ja-JP" sz="1200" dirty="0"/>
              <a:t>Firmware Mastering tool</a:t>
            </a:r>
          </a:p>
          <a:p>
            <a:pPr marL="825500" lvl="3" indent="-285750">
              <a:spcAft>
                <a:spcPts val="0"/>
              </a:spcAft>
            </a:pPr>
            <a:r>
              <a:rPr lang="en-US" altLang="ja-JP" sz="1200" dirty="0"/>
              <a:t>1</a:t>
            </a:r>
            <a:r>
              <a:rPr lang="en-US" altLang="ja-JP" sz="1200" baseline="30000" dirty="0"/>
              <a:t>st</a:t>
            </a:r>
            <a:r>
              <a:rPr lang="en-US" altLang="ja-JP" sz="1200" dirty="0"/>
              <a:t> Time Programming tool</a:t>
            </a:r>
          </a:p>
          <a:p>
            <a:pPr marL="825500" lvl="3" indent="-285750">
              <a:spcAft>
                <a:spcPts val="0"/>
              </a:spcAft>
            </a:pPr>
            <a:r>
              <a:rPr lang="en-US" altLang="ja-JP" sz="1200" dirty="0"/>
              <a:t>Deploy Update Firmware tool</a:t>
            </a:r>
          </a:p>
          <a:p>
            <a:pPr marL="0" lvl="1" indent="-285750"/>
            <a:r>
              <a:rPr lang="en-US" altLang="ja-JP" sz="1400" dirty="0"/>
              <a:t>Example device code</a:t>
            </a:r>
          </a:p>
          <a:p>
            <a:pPr marL="825500" lvl="3" indent="-285750">
              <a:spcAft>
                <a:spcPts val="0"/>
              </a:spcAft>
            </a:pPr>
            <a:r>
              <a:rPr lang="en-US" altLang="ja-JP" sz="1200" dirty="0"/>
              <a:t>Secure Boot Loader</a:t>
            </a:r>
          </a:p>
          <a:p>
            <a:pPr marL="825500" lvl="3" indent="-285750">
              <a:spcAft>
                <a:spcPts val="0"/>
              </a:spcAft>
            </a:pPr>
            <a:r>
              <a:rPr lang="en-US" altLang="ja-JP" sz="1200" dirty="0"/>
              <a:t>Sample SSP application with firmware update</a:t>
            </a:r>
          </a:p>
          <a:p>
            <a:pPr marL="825500" lvl="3" indent="-285750">
              <a:spcAft>
                <a:spcPts val="0"/>
              </a:spcAft>
            </a:pPr>
            <a:r>
              <a:rPr lang="en-US" altLang="ja-JP" sz="1200" dirty="0"/>
              <a:t>Recovery manager</a:t>
            </a:r>
          </a:p>
          <a:p>
            <a:pPr marL="0" lvl="1" indent="-285750"/>
            <a:r>
              <a:rPr lang="en-US" altLang="ja-JP" sz="1400" dirty="0"/>
              <a:t>User’s Guide</a:t>
            </a:r>
          </a:p>
        </p:txBody>
      </p:sp>
      <p:pic>
        <p:nvPicPr>
          <p:cNvPr id="10" name="Picture 2" descr="http://ecx.images-amazon.com/images/I/81LeuB6Gc-L._SL15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8408" y="5085184"/>
            <a:ext cx="1676827" cy="133363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6333350" y="2924943"/>
            <a:ext cx="5523289" cy="3384377"/>
          </a:xfrm>
          <a:prstGeom prst="rect">
            <a:avLst/>
          </a:prstGeom>
          <a:solidFill>
            <a:srgbClr val="FFFF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Picture 4"/>
          <p:cNvPicPr>
            <a:picLocks noChangeAspect="1"/>
          </p:cNvPicPr>
          <p:nvPr/>
        </p:nvPicPr>
        <p:blipFill>
          <a:blip r:embed="rId5"/>
          <a:stretch>
            <a:fillRect/>
          </a:stretch>
        </p:blipFill>
        <p:spPr>
          <a:xfrm>
            <a:off x="10143826" y="2492896"/>
            <a:ext cx="1800200" cy="2719588"/>
          </a:xfrm>
          <a:prstGeom prst="rect">
            <a:avLst/>
          </a:prstGeom>
        </p:spPr>
      </p:pic>
      <p:pic>
        <p:nvPicPr>
          <p:cNvPr id="9" name="Picture 8"/>
          <p:cNvPicPr>
            <a:picLocks noChangeAspect="1"/>
          </p:cNvPicPr>
          <p:nvPr/>
        </p:nvPicPr>
        <p:blipFill>
          <a:blip r:embed="rId6"/>
          <a:stretch>
            <a:fillRect/>
          </a:stretch>
        </p:blipFill>
        <p:spPr>
          <a:xfrm>
            <a:off x="7176120" y="2276872"/>
            <a:ext cx="2215591" cy="2544516"/>
          </a:xfrm>
          <a:prstGeom prst="rect">
            <a:avLst/>
          </a:prstGeom>
        </p:spPr>
      </p:pic>
    </p:spTree>
    <p:extLst>
      <p:ext uri="{BB962C8B-B14F-4D97-AF65-F5344CB8AC3E}">
        <p14:creationId xmlns:p14="http://schemas.microsoft.com/office/powerpoint/2010/main" val="81127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7D6AED-C970-4AB8-A2C4-AE7B15AB8B49}"/>
              </a:ext>
            </a:extLst>
          </p:cNvPr>
          <p:cNvPicPr>
            <a:picLocks noChangeAspect="1"/>
          </p:cNvPicPr>
          <p:nvPr/>
        </p:nvPicPr>
        <p:blipFill>
          <a:blip r:embed="rId3"/>
          <a:stretch>
            <a:fillRect/>
          </a:stretch>
        </p:blipFill>
        <p:spPr>
          <a:xfrm>
            <a:off x="1940099" y="4440047"/>
            <a:ext cx="3748336" cy="1881240"/>
          </a:xfrm>
          <a:prstGeom prst="rect">
            <a:avLst/>
          </a:prstGeom>
        </p:spPr>
      </p:pic>
      <p:sp>
        <p:nvSpPr>
          <p:cNvPr id="4" name="Title 3"/>
          <p:cNvSpPr>
            <a:spLocks noGrp="1"/>
          </p:cNvSpPr>
          <p:nvPr>
            <p:ph type="title"/>
          </p:nvPr>
        </p:nvSpPr>
        <p:spPr>
          <a:xfrm>
            <a:off x="1080000" y="935999"/>
            <a:ext cx="10631999" cy="443198"/>
          </a:xfrm>
        </p:spPr>
        <p:txBody>
          <a:bodyPr/>
          <a:lstStyle/>
          <a:p>
            <a:r>
              <a:rPr lang="en-US" dirty="0"/>
              <a:t>Build secure boot loader</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27</a:t>
            </a:fld>
            <a:endParaRPr lang="de-DE" dirty="0"/>
          </a:p>
        </p:txBody>
      </p:sp>
      <p:sp>
        <p:nvSpPr>
          <p:cNvPr id="6" name="Content Placeholder 5"/>
          <p:cNvSpPr>
            <a:spLocks noGrp="1"/>
          </p:cNvSpPr>
          <p:nvPr>
            <p:ph idx="1"/>
          </p:nvPr>
        </p:nvSpPr>
        <p:spPr>
          <a:xfrm>
            <a:off x="1080000" y="1800000"/>
            <a:ext cx="5471802" cy="2273443"/>
          </a:xfrm>
        </p:spPr>
        <p:txBody>
          <a:bodyPr/>
          <a:lstStyle/>
          <a:p>
            <a:pPr marL="0" lvl="1" indent="-285750"/>
            <a:r>
              <a:rPr lang="en-US" altLang="ja-JP" sz="1400" dirty="0"/>
              <a:t>Prepare Secure Boot Loader</a:t>
            </a:r>
          </a:p>
          <a:p>
            <a:pPr marL="825500" lvl="3" indent="-285750">
              <a:spcAft>
                <a:spcPts val="0"/>
              </a:spcAft>
            </a:pPr>
            <a:r>
              <a:rPr lang="en-US" altLang="ja-JP" sz="1200" dirty="0"/>
              <a:t>Generate Signature key</a:t>
            </a:r>
          </a:p>
          <a:p>
            <a:pPr marL="825500" lvl="3" indent="-285750">
              <a:spcAft>
                <a:spcPts val="0"/>
              </a:spcAft>
            </a:pPr>
            <a:r>
              <a:rPr lang="en-US" altLang="ja-JP" sz="1200" dirty="0"/>
              <a:t>Customize secure boot loader functionality if needed</a:t>
            </a:r>
          </a:p>
          <a:p>
            <a:pPr marL="825500" lvl="3" indent="-285750">
              <a:spcAft>
                <a:spcPts val="0"/>
              </a:spcAft>
            </a:pPr>
            <a:endParaRPr lang="en-US" altLang="ja-JP" sz="1200" dirty="0"/>
          </a:p>
        </p:txBody>
      </p:sp>
      <p:sp>
        <p:nvSpPr>
          <p:cNvPr id="72" name="Rounded Rectangle 71"/>
          <p:cNvSpPr/>
          <p:nvPr/>
        </p:nvSpPr>
        <p:spPr>
          <a:xfrm>
            <a:off x="2305878" y="4635610"/>
            <a:ext cx="763927" cy="4486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1" name="Picture 4" descr="https://en-us.knowledgebase.renesas.com/@api/deki/files/1767/=TraceXEnable.jpg?revision=1&amp;size=bestfit&amp;width=760&amp;height=5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1130" y="2142170"/>
            <a:ext cx="4295285" cy="256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60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D5EEE26-D78F-4E82-9AEE-A24A653D182A}"/>
              </a:ext>
            </a:extLst>
          </p:cNvPr>
          <p:cNvPicPr>
            <a:picLocks noChangeAspect="1"/>
          </p:cNvPicPr>
          <p:nvPr/>
        </p:nvPicPr>
        <p:blipFill>
          <a:blip r:embed="rId3"/>
          <a:stretch>
            <a:fillRect/>
          </a:stretch>
        </p:blipFill>
        <p:spPr>
          <a:xfrm>
            <a:off x="1940099" y="4440047"/>
            <a:ext cx="3748336" cy="1881240"/>
          </a:xfrm>
          <a:prstGeom prst="rect">
            <a:avLst/>
          </a:prstGeom>
        </p:spPr>
      </p:pic>
      <p:sp>
        <p:nvSpPr>
          <p:cNvPr id="4" name="Title 3"/>
          <p:cNvSpPr>
            <a:spLocks noGrp="1"/>
          </p:cNvSpPr>
          <p:nvPr>
            <p:ph type="title"/>
          </p:nvPr>
        </p:nvSpPr>
        <p:spPr/>
        <p:txBody>
          <a:bodyPr/>
          <a:lstStyle/>
          <a:p>
            <a:r>
              <a:rPr lang="en-US" dirty="0"/>
              <a:t>Device Personalization</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28</a:t>
            </a:fld>
            <a:endParaRPr lang="de-DE" dirty="0"/>
          </a:p>
        </p:txBody>
      </p:sp>
      <p:sp>
        <p:nvSpPr>
          <p:cNvPr id="6" name="Content Placeholder 5"/>
          <p:cNvSpPr>
            <a:spLocks noGrp="1"/>
          </p:cNvSpPr>
          <p:nvPr>
            <p:ph idx="1"/>
          </p:nvPr>
        </p:nvSpPr>
        <p:spPr>
          <a:xfrm>
            <a:off x="1080000" y="1800000"/>
            <a:ext cx="5471802" cy="3069558"/>
          </a:xfrm>
        </p:spPr>
        <p:txBody>
          <a:bodyPr/>
          <a:lstStyle/>
          <a:p>
            <a:pPr marL="0" lvl="1" indent="-285750"/>
            <a:r>
              <a:rPr lang="en-US" altLang="ja-JP" sz="1400" dirty="0"/>
              <a:t>Program Secure Boot Loader</a:t>
            </a:r>
          </a:p>
          <a:p>
            <a:pPr marL="825500" lvl="3" indent="-285750">
              <a:spcAft>
                <a:spcPts val="0"/>
              </a:spcAft>
            </a:pPr>
            <a:r>
              <a:rPr lang="en-US" altLang="ja-JP" sz="1200" dirty="0"/>
              <a:t>Secure Boot loader and signature public key </a:t>
            </a:r>
          </a:p>
          <a:p>
            <a:pPr marL="825500" lvl="3" indent="-285750">
              <a:spcAft>
                <a:spcPts val="0"/>
              </a:spcAft>
            </a:pPr>
            <a:r>
              <a:rPr lang="en-US" altLang="ja-JP" sz="1200" dirty="0"/>
              <a:t>Device Certificate</a:t>
            </a:r>
          </a:p>
          <a:p>
            <a:pPr marL="0" lvl="1" indent="-285750"/>
            <a:r>
              <a:rPr lang="en-US" altLang="ja-JP" sz="1400" dirty="0"/>
              <a:t>Enable protections</a:t>
            </a:r>
          </a:p>
          <a:p>
            <a:pPr marL="825500" lvl="3" indent="-285750">
              <a:spcAft>
                <a:spcPts val="0"/>
              </a:spcAft>
            </a:pPr>
            <a:r>
              <a:rPr lang="en-US" altLang="ja-JP" sz="1200" dirty="0"/>
              <a:t>Security MPU</a:t>
            </a:r>
          </a:p>
          <a:p>
            <a:pPr marL="825500" lvl="3" indent="-285750">
              <a:spcAft>
                <a:spcPts val="0"/>
              </a:spcAft>
            </a:pPr>
            <a:r>
              <a:rPr lang="en-US" altLang="ja-JP" sz="1200" dirty="0"/>
              <a:t>Flash Access Window</a:t>
            </a:r>
          </a:p>
          <a:p>
            <a:pPr marL="825500" lvl="3" indent="-285750">
              <a:spcAft>
                <a:spcPts val="0"/>
              </a:spcAft>
            </a:pPr>
            <a:r>
              <a:rPr lang="en-US" altLang="ja-JP" sz="1200" dirty="0"/>
              <a:t>JTAG ACCEDD ID (Disable JTAG port)</a:t>
            </a:r>
            <a:endParaRPr lang="en-US" altLang="ja-JP" sz="1400" dirty="0"/>
          </a:p>
          <a:p>
            <a:pPr marL="0" lvl="1" indent="-285750"/>
            <a:r>
              <a:rPr lang="en-US" altLang="ja-JP" sz="1400" dirty="0"/>
              <a:t>After this personalization process, the device will accept only a binary image that is created by the Synergy Mastering tool</a:t>
            </a:r>
          </a:p>
          <a:p>
            <a:pPr marL="0" lvl="1" indent="-285750"/>
            <a:endParaRPr lang="en-US" altLang="ja-JP" sz="1400" dirty="0"/>
          </a:p>
          <a:p>
            <a:pPr marL="825500" lvl="3" indent="-285750">
              <a:spcAft>
                <a:spcPts val="0"/>
              </a:spcAft>
            </a:pPr>
            <a:endParaRPr lang="en-US" altLang="ja-JP" sz="1400" dirty="0"/>
          </a:p>
        </p:txBody>
      </p:sp>
      <p:pic>
        <p:nvPicPr>
          <p:cNvPr id="13" name="Picture 12"/>
          <p:cNvPicPr>
            <a:picLocks noChangeAspect="1"/>
          </p:cNvPicPr>
          <p:nvPr/>
        </p:nvPicPr>
        <p:blipFill>
          <a:blip r:embed="rId4"/>
          <a:stretch>
            <a:fillRect/>
          </a:stretch>
        </p:blipFill>
        <p:spPr>
          <a:xfrm>
            <a:off x="7765244" y="3891608"/>
            <a:ext cx="3263855" cy="2368030"/>
          </a:xfrm>
          <a:prstGeom prst="rect">
            <a:avLst/>
          </a:prstGeom>
        </p:spPr>
      </p:pic>
      <p:pic>
        <p:nvPicPr>
          <p:cNvPr id="1026" name="Picture 2" descr="http://free-illustrations-ls01.gatag.net/images/lgi01a2013091918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1549" y="1691042"/>
            <a:ext cx="1365591" cy="11226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24" idx="2"/>
            <a:endCxn id="19" idx="1"/>
          </p:cNvCxnSpPr>
          <p:nvPr/>
        </p:nvCxnSpPr>
        <p:spPr>
          <a:xfrm rot="5400000">
            <a:off x="6913669" y="3693270"/>
            <a:ext cx="3183384" cy="1431034"/>
          </a:xfrm>
          <a:prstGeom prst="bentConnector4">
            <a:avLst>
              <a:gd name="adj1" fmla="val 9606"/>
              <a:gd name="adj2" fmla="val 115974"/>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789844" y="5827922"/>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23"/>
          <p:cNvSpPr/>
          <p:nvPr/>
        </p:nvSpPr>
        <p:spPr>
          <a:xfrm>
            <a:off x="8998569" y="2471981"/>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32"/>
          <p:cNvSpPr/>
          <p:nvPr/>
        </p:nvSpPr>
        <p:spPr>
          <a:xfrm>
            <a:off x="9665493" y="2474832"/>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Elbow Connector 33"/>
          <p:cNvCxnSpPr>
            <a:stCxn id="33" idx="2"/>
            <a:endCxn id="37" idx="0"/>
          </p:cNvCxnSpPr>
          <p:nvPr/>
        </p:nvCxnSpPr>
        <p:spPr>
          <a:xfrm rot="5400000">
            <a:off x="8981979" y="2979501"/>
            <a:ext cx="1065378" cy="746269"/>
          </a:xfrm>
          <a:prstGeom prst="bentConnector3">
            <a:avLst>
              <a:gd name="adj1" fmla="val 71260"/>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919224" y="3885324"/>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TextBox 43"/>
          <p:cNvSpPr txBox="1"/>
          <p:nvPr/>
        </p:nvSpPr>
        <p:spPr>
          <a:xfrm>
            <a:off x="7724666" y="2918347"/>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7" name="TextBox 46"/>
          <p:cNvSpPr txBox="1"/>
          <p:nvPr/>
        </p:nvSpPr>
        <p:spPr>
          <a:xfrm>
            <a:off x="8733825" y="3354964"/>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8" name="TextBox 47"/>
          <p:cNvSpPr txBox="1"/>
          <p:nvPr/>
        </p:nvSpPr>
        <p:spPr>
          <a:xfrm>
            <a:off x="8155053" y="3626867"/>
            <a:ext cx="721672" cy="307777"/>
          </a:xfrm>
          <a:prstGeom prst="rect">
            <a:avLst/>
          </a:prstGeom>
          <a:noFill/>
        </p:spPr>
        <p:txBody>
          <a:bodyPr wrap="none" rtlCol="0">
            <a:spAutoFit/>
          </a:bodyPr>
          <a:lstStyle/>
          <a:p>
            <a:pPr algn="ctr"/>
            <a:r>
              <a:rPr kumimoji="1" lang="en-US" altLang="ja-JP" sz="700" dirty="0"/>
              <a:t>5V </a:t>
            </a:r>
          </a:p>
          <a:p>
            <a:pPr algn="ctr"/>
            <a:r>
              <a:rPr kumimoji="1" lang="en-US" altLang="ja-JP" sz="700" dirty="0"/>
              <a:t>Power supply</a:t>
            </a:r>
            <a:endParaRPr kumimoji="1" lang="ja-JP" altLang="en-US" dirty="0"/>
          </a:p>
        </p:txBody>
      </p:sp>
      <p:sp>
        <p:nvSpPr>
          <p:cNvPr id="56" name="Rounded Rectangular Callout 55"/>
          <p:cNvSpPr/>
          <p:nvPr/>
        </p:nvSpPr>
        <p:spPr>
          <a:xfrm>
            <a:off x="7206750" y="2466837"/>
            <a:ext cx="1166239" cy="346824"/>
          </a:xfrm>
          <a:prstGeom prst="wedgeRoundRectCallout">
            <a:avLst>
              <a:gd name="adj1" fmla="val -14359"/>
              <a:gd name="adj2" fmla="val 1147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Log output</a:t>
            </a:r>
            <a:endParaRPr kumimoji="1" lang="ja-JP" altLang="en-US" sz="1000" dirty="0"/>
          </a:p>
        </p:txBody>
      </p:sp>
      <p:sp>
        <p:nvSpPr>
          <p:cNvPr id="58" name="Rounded Rectangular Callout 57"/>
          <p:cNvSpPr/>
          <p:nvPr/>
        </p:nvSpPr>
        <p:spPr>
          <a:xfrm>
            <a:off x="9980890" y="2903990"/>
            <a:ext cx="1166239" cy="450973"/>
          </a:xfrm>
          <a:prstGeom prst="wedgeRoundRectCallout">
            <a:avLst>
              <a:gd name="adj1" fmla="val -55360"/>
              <a:gd name="adj2" fmla="val 833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Download Secure Boot Loader </a:t>
            </a:r>
            <a:endParaRPr kumimoji="1" lang="ja-JP" altLang="en-US" sz="1000" dirty="0"/>
          </a:p>
        </p:txBody>
      </p:sp>
      <p:pic>
        <p:nvPicPr>
          <p:cNvPr id="1030" name="Picture 1029"/>
          <p:cNvPicPr>
            <a:picLocks noChangeAspect="1"/>
          </p:cNvPicPr>
          <p:nvPr/>
        </p:nvPicPr>
        <p:blipFill>
          <a:blip r:embed="rId6"/>
          <a:stretch>
            <a:fillRect/>
          </a:stretch>
        </p:blipFill>
        <p:spPr>
          <a:xfrm>
            <a:off x="9405706" y="903313"/>
            <a:ext cx="1916908" cy="1803910"/>
          </a:xfrm>
          <a:prstGeom prst="rect">
            <a:avLst/>
          </a:prstGeom>
        </p:spPr>
      </p:pic>
      <p:sp>
        <p:nvSpPr>
          <p:cNvPr id="22" name="Rounded Rectangle 71">
            <a:extLst>
              <a:ext uri="{FF2B5EF4-FFF2-40B4-BE49-F238E27FC236}">
                <a16:creationId xmlns:a16="http://schemas.microsoft.com/office/drawing/2014/main" id="{99D1397A-5CB6-4992-A38E-0CBFFFB70AE1}"/>
              </a:ext>
            </a:extLst>
          </p:cNvPr>
          <p:cNvSpPr/>
          <p:nvPr/>
        </p:nvSpPr>
        <p:spPr>
          <a:xfrm>
            <a:off x="2798860" y="4869559"/>
            <a:ext cx="294198" cy="9686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990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298851F-DD71-4042-ADD7-4923809F543D}"/>
              </a:ext>
            </a:extLst>
          </p:cNvPr>
          <p:cNvPicPr>
            <a:picLocks noChangeAspect="1"/>
          </p:cNvPicPr>
          <p:nvPr/>
        </p:nvPicPr>
        <p:blipFill>
          <a:blip r:embed="rId3"/>
          <a:stretch>
            <a:fillRect/>
          </a:stretch>
        </p:blipFill>
        <p:spPr>
          <a:xfrm>
            <a:off x="1940099" y="4440047"/>
            <a:ext cx="3748336" cy="1881240"/>
          </a:xfrm>
          <a:prstGeom prst="rect">
            <a:avLst/>
          </a:prstGeom>
        </p:spPr>
      </p:pic>
      <p:sp>
        <p:nvSpPr>
          <p:cNvPr id="4" name="Title 3"/>
          <p:cNvSpPr>
            <a:spLocks noGrp="1"/>
          </p:cNvSpPr>
          <p:nvPr>
            <p:ph type="title"/>
          </p:nvPr>
        </p:nvSpPr>
        <p:spPr>
          <a:xfrm>
            <a:off x="1080000" y="935999"/>
            <a:ext cx="10631999" cy="443198"/>
          </a:xfrm>
        </p:spPr>
        <p:txBody>
          <a:bodyPr/>
          <a:lstStyle/>
          <a:p>
            <a:r>
              <a:rPr lang="en-US" dirty="0"/>
              <a:t>Mastering firmware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29</a:t>
            </a:fld>
            <a:endParaRPr lang="de-DE" dirty="0"/>
          </a:p>
        </p:txBody>
      </p:sp>
      <p:sp>
        <p:nvSpPr>
          <p:cNvPr id="6" name="Content Placeholder 5"/>
          <p:cNvSpPr>
            <a:spLocks noGrp="1"/>
          </p:cNvSpPr>
          <p:nvPr>
            <p:ph idx="1"/>
          </p:nvPr>
        </p:nvSpPr>
        <p:spPr>
          <a:xfrm>
            <a:off x="1080000" y="1800000"/>
            <a:ext cx="5471802" cy="2565639"/>
          </a:xfrm>
        </p:spPr>
        <p:txBody>
          <a:bodyPr/>
          <a:lstStyle/>
          <a:p>
            <a:pPr marL="0" lvl="1" indent="-285750"/>
            <a:r>
              <a:rPr lang="en-US" altLang="ja-JP" sz="1400" dirty="0"/>
              <a:t>Generate UPK (Update Protection Key) and Save to Smartcard</a:t>
            </a:r>
          </a:p>
          <a:p>
            <a:pPr marL="825500" lvl="3" indent="-285750">
              <a:spcAft>
                <a:spcPts val="0"/>
              </a:spcAft>
            </a:pPr>
            <a:r>
              <a:rPr lang="en-US" altLang="ja-JP" sz="1200" dirty="0"/>
              <a:t>AES Encryption Key for the Firmware</a:t>
            </a:r>
          </a:p>
          <a:p>
            <a:pPr marL="825500" lvl="3" indent="-285750">
              <a:spcAft>
                <a:spcPts val="0"/>
              </a:spcAft>
            </a:pPr>
            <a:r>
              <a:rPr lang="en-US" altLang="ja-JP" sz="1200" dirty="0"/>
              <a:t>Signature Key for signing the Firmware </a:t>
            </a:r>
          </a:p>
          <a:p>
            <a:pPr marL="0" lvl="1" indent="-285750"/>
            <a:r>
              <a:rPr lang="en-US" altLang="ja-JP" sz="1400" dirty="0"/>
              <a:t>Sign Firmware image</a:t>
            </a:r>
          </a:p>
          <a:p>
            <a:pPr marL="825500" lvl="3" indent="-285750">
              <a:spcAft>
                <a:spcPts val="0"/>
              </a:spcAft>
            </a:pPr>
            <a:r>
              <a:rPr lang="en-US" altLang="ja-JP" sz="1200" dirty="0"/>
              <a:t>Sign the Firmware by Signature key for the version </a:t>
            </a:r>
            <a:r>
              <a:rPr lang="en-US" altLang="ja-JP" sz="1200" dirty="0">
                <a:solidFill>
                  <a:srgbClr val="FF0000"/>
                </a:solidFill>
              </a:rPr>
              <a:t>1.0</a:t>
            </a:r>
            <a:endParaRPr lang="en-US" altLang="ja-JP" sz="1400" dirty="0">
              <a:solidFill>
                <a:srgbClr val="FF0000"/>
              </a:solidFill>
            </a:endParaRPr>
          </a:p>
          <a:p>
            <a:pPr marL="0" lvl="1" indent="-285750"/>
            <a:r>
              <a:rPr lang="en-US" altLang="ja-JP" sz="1400" dirty="0"/>
              <a:t>Encrypt the Firmware by the AES Encryption Key</a:t>
            </a:r>
          </a:p>
          <a:p>
            <a:pPr marL="0" lvl="1" indent="-285750"/>
            <a:endParaRPr lang="en-US" altLang="ja-JP" sz="1400" dirty="0"/>
          </a:p>
          <a:p>
            <a:pPr marL="825500" lvl="3" indent="-285750">
              <a:spcAft>
                <a:spcPts val="0"/>
              </a:spcAft>
            </a:pPr>
            <a:endParaRPr lang="en-US" altLang="ja-JP" sz="1400" dirty="0"/>
          </a:p>
        </p:txBody>
      </p:sp>
      <p:pic>
        <p:nvPicPr>
          <p:cNvPr id="1026" name="Picture 2" descr="http://free-illustrations-ls01.gatag.net/images/lgi01a201309191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3921" y="3401402"/>
            <a:ext cx="2923358" cy="24032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7066401" y="1581575"/>
            <a:ext cx="2299712" cy="3481808"/>
          </a:xfrm>
          <a:prstGeom prst="rect">
            <a:avLst/>
          </a:prstGeom>
        </p:spPr>
      </p:pic>
      <p:pic>
        <p:nvPicPr>
          <p:cNvPr id="8" name="Picture 7"/>
          <p:cNvPicPr>
            <a:picLocks noChangeAspect="1"/>
          </p:cNvPicPr>
          <p:nvPr/>
        </p:nvPicPr>
        <p:blipFill>
          <a:blip r:embed="rId6"/>
          <a:stretch>
            <a:fillRect/>
          </a:stretch>
        </p:blipFill>
        <p:spPr>
          <a:xfrm>
            <a:off x="9797279" y="4300059"/>
            <a:ext cx="2142360" cy="1005598"/>
          </a:xfrm>
          <a:prstGeom prst="rect">
            <a:avLst/>
          </a:prstGeom>
        </p:spPr>
      </p:pic>
      <p:grpSp>
        <p:nvGrpSpPr>
          <p:cNvPr id="22" name="Group 21"/>
          <p:cNvGrpSpPr/>
          <p:nvPr/>
        </p:nvGrpSpPr>
        <p:grpSpPr>
          <a:xfrm>
            <a:off x="10482379" y="4292377"/>
            <a:ext cx="510481" cy="510481"/>
            <a:chOff x="3080218" y="664812"/>
            <a:chExt cx="510481" cy="510481"/>
          </a:xfrm>
        </p:grpSpPr>
        <p:pic>
          <p:nvPicPr>
            <p:cNvPr id="23" name="Picture 4" descr="http://www.iconsdb.com/icons/preview/red/key-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80218" y="664812"/>
              <a:ext cx="510481" cy="51048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3107439" y="799986"/>
              <a:ext cx="396262" cy="215444"/>
            </a:xfrm>
            <a:prstGeom prst="rect">
              <a:avLst/>
            </a:prstGeom>
            <a:noFill/>
          </p:spPr>
          <p:txBody>
            <a:bodyPr wrap="none" rtlCol="0">
              <a:spAutoFit/>
            </a:bodyPr>
            <a:lstStyle/>
            <a:p>
              <a:r>
                <a:rPr kumimoji="1" lang="en-US" altLang="ja-JP" sz="800" dirty="0">
                  <a:solidFill>
                    <a:schemeClr val="bg1"/>
                  </a:solidFill>
                </a:rPr>
                <a:t>UPK</a:t>
              </a:r>
              <a:endParaRPr kumimoji="1" lang="ja-JP" altLang="en-US" sz="800" dirty="0">
                <a:solidFill>
                  <a:schemeClr val="bg1"/>
                </a:solidFill>
              </a:endParaRPr>
            </a:p>
          </p:txBody>
        </p:sp>
      </p:grpSp>
      <p:grpSp>
        <p:nvGrpSpPr>
          <p:cNvPr id="26" name="Group 25"/>
          <p:cNvGrpSpPr/>
          <p:nvPr/>
        </p:nvGrpSpPr>
        <p:grpSpPr>
          <a:xfrm>
            <a:off x="10299751" y="2584612"/>
            <a:ext cx="1257396" cy="1307078"/>
            <a:chOff x="6514651" y="1243962"/>
            <a:chExt cx="884474" cy="884474"/>
          </a:xfrm>
        </p:grpSpPr>
        <p:pic>
          <p:nvPicPr>
            <p:cNvPr id="27" name="Picture 4" descr="http://www.drunkendata.com/wp-content/uploads/2014/07/3609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4651" y="1243962"/>
              <a:ext cx="884474" cy="884474"/>
            </a:xfrm>
            <a:prstGeom prst="rect">
              <a:avLst/>
            </a:prstGeom>
            <a:noFill/>
            <a:effectLst>
              <a:outerShdw blurRad="50800" dist="38100" dir="5400000" algn="t" rotWithShape="0">
                <a:schemeClr val="bg1">
                  <a:alpha val="40000"/>
                </a:schemeClr>
              </a:outerShdw>
            </a:effectLst>
            <a:extLst>
              <a:ext uri="{909E8E84-426E-40dd-AFC4-6F175D3DCCD1}">
                <a14:hiddenFill xmlns="" xmlns:a14="http://schemas.microsoft.com/office/drawing/2010/main">
                  <a:solidFill>
                    <a:srgbClr val="FFFFFF"/>
                  </a:solidFill>
                </a14:hiddenFill>
              </a:ext>
            </a:extLst>
          </p:spPr>
        </p:pic>
        <p:pic>
          <p:nvPicPr>
            <p:cNvPr id="2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219" l="9375" r="89844"/>
                      </a14:imgEffect>
                    </a14:imgLayer>
                  </a14:imgProps>
                </a:ext>
                <a:ext uri="{28A0092B-C50C-407E-A947-70E740481C1C}">
                  <a14:useLocalDpi xmlns:a14="http://schemas.microsoft.com/office/drawing/2010/main"/>
                </a:ext>
              </a:extLst>
            </a:blip>
            <a:srcRect/>
            <a:stretch>
              <a:fillRect/>
            </a:stretch>
          </p:blipFill>
          <p:spPr bwMode="auto">
            <a:xfrm>
              <a:off x="6876629" y="1639969"/>
              <a:ext cx="474600" cy="47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cxnSp>
        <p:nvCxnSpPr>
          <p:cNvPr id="10" name="Straight Arrow Connector 9"/>
          <p:cNvCxnSpPr/>
          <p:nvPr/>
        </p:nvCxnSpPr>
        <p:spPr>
          <a:xfrm>
            <a:off x="9797279" y="3199024"/>
            <a:ext cx="35376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816710" y="4547617"/>
            <a:ext cx="605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71">
            <a:extLst>
              <a:ext uri="{FF2B5EF4-FFF2-40B4-BE49-F238E27FC236}">
                <a16:creationId xmlns:a16="http://schemas.microsoft.com/office/drawing/2014/main" id="{7F8F7FE8-791D-4534-8EA7-1E1D96932493}"/>
              </a:ext>
            </a:extLst>
          </p:cNvPr>
          <p:cNvSpPr/>
          <p:nvPr/>
        </p:nvSpPr>
        <p:spPr>
          <a:xfrm>
            <a:off x="3053301" y="4547617"/>
            <a:ext cx="604299" cy="5278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587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pPr algn="l"/>
            <a:r>
              <a:rPr lang="en-US" noProof="0"/>
              <a:t>Page </a:t>
            </a:r>
            <a:fld id="{3FD030EF-7044-4946-962A-5D7D09BD1B34}" type="slidenum">
              <a:rPr lang="en-US" noProof="0" smtClean="0"/>
              <a:pPr algn="l"/>
              <a:t>3</a:t>
            </a:fld>
            <a:endParaRPr lang="en-US" noProof="0" dirty="0"/>
          </a:p>
        </p:txBody>
      </p:sp>
      <p:sp>
        <p:nvSpPr>
          <p:cNvPr id="10" name="Text Placeholder 9"/>
          <p:cNvSpPr>
            <a:spLocks noGrp="1"/>
          </p:cNvSpPr>
          <p:nvPr>
            <p:ph type="body" sz="quarter" idx="16"/>
          </p:nvPr>
        </p:nvSpPr>
        <p:spPr>
          <a:xfrm>
            <a:off x="468000" y="1080000"/>
            <a:ext cx="7920000" cy="1693110"/>
          </a:xfrm>
        </p:spPr>
        <p:txBody>
          <a:bodyPr/>
          <a:lstStyle/>
          <a:p>
            <a:r>
              <a:rPr lang="en-GB" dirty="0"/>
              <a:t>Understanding security</a:t>
            </a:r>
          </a:p>
          <a:p>
            <a:r>
              <a:rPr lang="en-GB" dirty="0"/>
              <a:t>requirements</a:t>
            </a:r>
            <a:endParaRPr lang="en-US" dirty="0"/>
          </a:p>
        </p:txBody>
      </p:sp>
    </p:spTree>
    <p:extLst>
      <p:ext uri="{BB962C8B-B14F-4D97-AF65-F5344CB8AC3E}">
        <p14:creationId xmlns:p14="http://schemas.microsoft.com/office/powerpoint/2010/main" val="4049432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firmware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30</a:t>
            </a:fld>
            <a:endParaRPr lang="de-DE" dirty="0"/>
          </a:p>
        </p:txBody>
      </p:sp>
      <p:pic>
        <p:nvPicPr>
          <p:cNvPr id="1026" name="Picture 2" descr="http://free-illustrations-ls01.gatag.net/images/lgi01a2013091918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7415" y="1303033"/>
            <a:ext cx="1365591" cy="11226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24" idx="2"/>
            <a:endCxn id="19" idx="1"/>
          </p:cNvCxnSpPr>
          <p:nvPr/>
        </p:nvCxnSpPr>
        <p:spPr>
          <a:xfrm rot="5400000">
            <a:off x="5599049" y="3396089"/>
            <a:ext cx="3364699" cy="1430692"/>
          </a:xfrm>
          <a:prstGeom prst="bentConnector4">
            <a:avLst>
              <a:gd name="adj1" fmla="val 9040"/>
              <a:gd name="adj2" fmla="val 115978"/>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566052" y="5621228"/>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23"/>
          <p:cNvSpPr/>
          <p:nvPr/>
        </p:nvSpPr>
        <p:spPr>
          <a:xfrm>
            <a:off x="7774435" y="2083972"/>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32"/>
          <p:cNvSpPr/>
          <p:nvPr/>
        </p:nvSpPr>
        <p:spPr>
          <a:xfrm>
            <a:off x="8441359" y="2086823"/>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Elbow Connector 33"/>
          <p:cNvCxnSpPr>
            <a:stCxn id="33" idx="2"/>
            <a:endCxn id="37" idx="0"/>
          </p:cNvCxnSpPr>
          <p:nvPr/>
        </p:nvCxnSpPr>
        <p:spPr>
          <a:xfrm rot="5400000">
            <a:off x="7890350" y="2773317"/>
            <a:ext cx="1114698" cy="431938"/>
          </a:xfrm>
          <a:prstGeom prst="bentConnector3">
            <a:avLst>
              <a:gd name="adj1" fmla="val 65052"/>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009421" y="3546635"/>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TextBox 43"/>
          <p:cNvSpPr txBox="1"/>
          <p:nvPr/>
        </p:nvSpPr>
        <p:spPr>
          <a:xfrm>
            <a:off x="6835796" y="2554655"/>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7" name="TextBox 46"/>
          <p:cNvSpPr txBox="1"/>
          <p:nvPr/>
        </p:nvSpPr>
        <p:spPr>
          <a:xfrm>
            <a:off x="7504326" y="2963485"/>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8" name="TextBox 47"/>
          <p:cNvSpPr txBox="1"/>
          <p:nvPr/>
        </p:nvSpPr>
        <p:spPr>
          <a:xfrm>
            <a:off x="7170257" y="3245031"/>
            <a:ext cx="721672" cy="307777"/>
          </a:xfrm>
          <a:prstGeom prst="rect">
            <a:avLst/>
          </a:prstGeom>
          <a:noFill/>
        </p:spPr>
        <p:txBody>
          <a:bodyPr wrap="none" rtlCol="0">
            <a:spAutoFit/>
          </a:bodyPr>
          <a:lstStyle/>
          <a:p>
            <a:pPr algn="ctr"/>
            <a:r>
              <a:rPr kumimoji="1" lang="en-US" altLang="ja-JP" sz="700" dirty="0"/>
              <a:t>5V </a:t>
            </a:r>
          </a:p>
          <a:p>
            <a:pPr algn="ctr"/>
            <a:r>
              <a:rPr kumimoji="1" lang="en-US" altLang="ja-JP" sz="700" dirty="0"/>
              <a:t>Power supply</a:t>
            </a:r>
            <a:endParaRPr kumimoji="1" lang="ja-JP" altLang="en-US" dirty="0"/>
          </a:p>
        </p:txBody>
      </p:sp>
      <p:pic>
        <p:nvPicPr>
          <p:cNvPr id="9" name="Picture 8"/>
          <p:cNvPicPr>
            <a:picLocks noChangeAspect="1"/>
          </p:cNvPicPr>
          <p:nvPr/>
        </p:nvPicPr>
        <p:blipFill>
          <a:blip r:embed="rId4"/>
          <a:stretch>
            <a:fillRect/>
          </a:stretch>
        </p:blipFill>
        <p:spPr>
          <a:xfrm>
            <a:off x="6582720" y="3520503"/>
            <a:ext cx="3541334" cy="2545779"/>
          </a:xfrm>
          <a:prstGeom prst="rect">
            <a:avLst/>
          </a:prstGeom>
        </p:spPr>
      </p:pic>
      <p:pic>
        <p:nvPicPr>
          <p:cNvPr id="5" name="Picture 4"/>
          <p:cNvPicPr>
            <a:picLocks noChangeAspect="1"/>
          </p:cNvPicPr>
          <p:nvPr/>
        </p:nvPicPr>
        <p:blipFill>
          <a:blip r:embed="rId5"/>
          <a:stretch>
            <a:fillRect/>
          </a:stretch>
        </p:blipFill>
        <p:spPr>
          <a:xfrm>
            <a:off x="9644325" y="913327"/>
            <a:ext cx="2299306" cy="3481192"/>
          </a:xfrm>
          <a:prstGeom prst="rect">
            <a:avLst/>
          </a:prstGeom>
        </p:spPr>
      </p:pic>
      <p:pic>
        <p:nvPicPr>
          <p:cNvPr id="28" name="Picture 27"/>
          <p:cNvPicPr>
            <a:picLocks noChangeAspect="1"/>
          </p:cNvPicPr>
          <p:nvPr/>
        </p:nvPicPr>
        <p:blipFill>
          <a:blip r:embed="rId6"/>
          <a:stretch>
            <a:fillRect/>
          </a:stretch>
        </p:blipFill>
        <p:spPr>
          <a:xfrm>
            <a:off x="8789065" y="2281604"/>
            <a:ext cx="793202" cy="372319"/>
          </a:xfrm>
          <a:prstGeom prst="rect">
            <a:avLst/>
          </a:prstGeom>
        </p:spPr>
      </p:pic>
      <p:grpSp>
        <p:nvGrpSpPr>
          <p:cNvPr id="29" name="Group 28"/>
          <p:cNvGrpSpPr/>
          <p:nvPr/>
        </p:nvGrpSpPr>
        <p:grpSpPr>
          <a:xfrm>
            <a:off x="9046590" y="2482333"/>
            <a:ext cx="510481" cy="510481"/>
            <a:chOff x="3080218" y="664812"/>
            <a:chExt cx="510481" cy="510481"/>
          </a:xfrm>
        </p:grpSpPr>
        <p:pic>
          <p:nvPicPr>
            <p:cNvPr id="30" name="Picture 4" descr="http://www.iconsdb.com/icons/preview/red/key-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80218" y="664812"/>
              <a:ext cx="510481" cy="51048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3107439" y="799986"/>
              <a:ext cx="396262" cy="215444"/>
            </a:xfrm>
            <a:prstGeom prst="rect">
              <a:avLst/>
            </a:prstGeom>
            <a:noFill/>
          </p:spPr>
          <p:txBody>
            <a:bodyPr wrap="none" rtlCol="0">
              <a:spAutoFit/>
            </a:bodyPr>
            <a:lstStyle/>
            <a:p>
              <a:r>
                <a:rPr kumimoji="1" lang="en-US" altLang="ja-JP" sz="800" dirty="0">
                  <a:solidFill>
                    <a:schemeClr val="bg1"/>
                  </a:solidFill>
                </a:rPr>
                <a:t>UPK</a:t>
              </a:r>
              <a:endParaRPr kumimoji="1" lang="ja-JP" altLang="en-US" sz="800" dirty="0">
                <a:solidFill>
                  <a:schemeClr val="bg1"/>
                </a:solidFill>
              </a:endParaRPr>
            </a:p>
          </p:txBody>
        </p:sp>
      </p:grpSp>
      <p:sp>
        <p:nvSpPr>
          <p:cNvPr id="6" name="Content Placeholder 5"/>
          <p:cNvSpPr>
            <a:spLocks noGrp="1"/>
          </p:cNvSpPr>
          <p:nvPr>
            <p:ph idx="1"/>
          </p:nvPr>
        </p:nvSpPr>
        <p:spPr>
          <a:xfrm>
            <a:off x="1080000" y="1800000"/>
            <a:ext cx="5229210" cy="2790508"/>
          </a:xfrm>
        </p:spPr>
        <p:txBody>
          <a:bodyPr/>
          <a:lstStyle/>
          <a:p>
            <a:pPr marL="0" lvl="1" indent="-285750"/>
            <a:r>
              <a:rPr lang="en-US" altLang="ja-JP" sz="1400" dirty="0"/>
              <a:t>Authenticate Device</a:t>
            </a:r>
          </a:p>
          <a:p>
            <a:pPr marL="825500" lvl="3" indent="-285750">
              <a:spcAft>
                <a:spcPts val="0"/>
              </a:spcAft>
            </a:pPr>
            <a:r>
              <a:rPr lang="en-US" altLang="ja-JP" sz="1200" dirty="0"/>
              <a:t>Device sends Device Certificate to the Deploy tool on PC</a:t>
            </a:r>
          </a:p>
          <a:p>
            <a:pPr marL="825500" lvl="3" indent="-285750">
              <a:spcAft>
                <a:spcPts val="0"/>
              </a:spcAft>
            </a:pPr>
            <a:r>
              <a:rPr lang="en-US" altLang="ja-JP" sz="1200" dirty="0"/>
              <a:t>If successfully verified the Device Certificate, deploy tool encrypt UPK by Device Specific Encryption Key within the Device Certificate</a:t>
            </a:r>
          </a:p>
          <a:p>
            <a:pPr marL="0" lvl="1" indent="-285750"/>
            <a:r>
              <a:rPr lang="en-US" altLang="ja-JP" sz="1400" dirty="0"/>
              <a:t>Transfer UPK and Firmware to Device</a:t>
            </a:r>
          </a:p>
          <a:p>
            <a:pPr marL="825500" lvl="3" indent="-285750">
              <a:spcAft>
                <a:spcPts val="0"/>
              </a:spcAft>
            </a:pPr>
            <a:r>
              <a:rPr lang="en-US" altLang="ja-JP" sz="1200" dirty="0"/>
              <a:t>Deploy tool transfer the encrypted UPK and encrypted Firmware to device</a:t>
            </a:r>
          </a:p>
          <a:p>
            <a:pPr marL="0" lvl="1" indent="-285750"/>
            <a:r>
              <a:rPr lang="en-US" altLang="ja-JP" sz="1400" dirty="0"/>
              <a:t>Program the Firmware</a:t>
            </a:r>
          </a:p>
          <a:p>
            <a:pPr marL="825500" lvl="3" indent="-285750"/>
            <a:r>
              <a:rPr lang="en-US" altLang="ja-JP" sz="1400" dirty="0"/>
              <a:t>Security Boot Loader decrypt UPK and Firmware and Program decrypted Firmware within the Device</a:t>
            </a:r>
          </a:p>
          <a:p>
            <a:pPr marL="825500" lvl="3" indent="-285750"/>
            <a:endParaRPr lang="en-US" altLang="ja-JP" sz="1400" dirty="0"/>
          </a:p>
        </p:txBody>
      </p:sp>
      <p:grpSp>
        <p:nvGrpSpPr>
          <p:cNvPr id="32" name="Group 31"/>
          <p:cNvGrpSpPr/>
          <p:nvPr/>
        </p:nvGrpSpPr>
        <p:grpSpPr>
          <a:xfrm>
            <a:off x="8975255" y="1255006"/>
            <a:ext cx="557336" cy="579357"/>
            <a:chOff x="6514651" y="1243962"/>
            <a:chExt cx="884474" cy="884474"/>
          </a:xfrm>
        </p:grpSpPr>
        <p:pic>
          <p:nvPicPr>
            <p:cNvPr id="35" name="Picture 4" descr="http://www.drunkendata.com/wp-content/uploads/2014/07/3609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4651" y="1243962"/>
              <a:ext cx="884474" cy="884474"/>
            </a:xfrm>
            <a:prstGeom prst="rect">
              <a:avLst/>
            </a:prstGeom>
            <a:noFill/>
            <a:effectLst>
              <a:outerShdw blurRad="50800" dist="38100" dir="5400000" algn="t" rotWithShape="0">
                <a:schemeClr val="bg1">
                  <a:alpha val="40000"/>
                </a:schemeClr>
              </a:outerShdw>
            </a:effectLst>
            <a:extLst>
              <a:ext uri="{909E8E84-426E-40dd-AFC4-6F175D3DCCD1}">
                <a14:hiddenFill xmlns="" xmlns:a14="http://schemas.microsoft.com/office/drawing/2010/main">
                  <a:solidFill>
                    <a:srgbClr val="FFFFFF"/>
                  </a:solidFill>
                </a14:hiddenFill>
              </a:ext>
            </a:extLst>
          </p:spPr>
        </p:pic>
        <p:pic>
          <p:nvPicPr>
            <p:cNvPr id="3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219" l="9375" r="89844"/>
                      </a14:imgEffect>
                    </a14:imgLayer>
                  </a14:imgProps>
                </a:ext>
                <a:ext uri="{28A0092B-C50C-407E-A947-70E740481C1C}">
                  <a14:useLocalDpi xmlns:a14="http://schemas.microsoft.com/office/drawing/2010/main"/>
                </a:ext>
              </a:extLst>
            </a:blip>
            <a:srcRect/>
            <a:stretch>
              <a:fillRect/>
            </a:stretch>
          </p:blipFill>
          <p:spPr bwMode="auto">
            <a:xfrm>
              <a:off x="6876629" y="1639969"/>
              <a:ext cx="474600" cy="47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cxnSp>
        <p:nvCxnSpPr>
          <p:cNvPr id="38" name="Straight Arrow Connector 37"/>
          <p:cNvCxnSpPr>
            <a:stCxn id="35" idx="2"/>
          </p:cNvCxnSpPr>
          <p:nvPr/>
        </p:nvCxnSpPr>
        <p:spPr>
          <a:xfrm flipH="1">
            <a:off x="7891929" y="1834363"/>
            <a:ext cx="1361994" cy="273259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996745" y="2953342"/>
            <a:ext cx="1188921" cy="163716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4D01433-F736-4C70-A51B-DE3D5CA63625}"/>
              </a:ext>
            </a:extLst>
          </p:cNvPr>
          <p:cNvPicPr>
            <a:picLocks noChangeAspect="1"/>
          </p:cNvPicPr>
          <p:nvPr/>
        </p:nvPicPr>
        <p:blipFill>
          <a:blip r:embed="rId11"/>
          <a:stretch>
            <a:fillRect/>
          </a:stretch>
        </p:blipFill>
        <p:spPr>
          <a:xfrm>
            <a:off x="1940099" y="4440047"/>
            <a:ext cx="3748336" cy="1881240"/>
          </a:xfrm>
          <a:prstGeom prst="rect">
            <a:avLst/>
          </a:prstGeom>
        </p:spPr>
      </p:pic>
      <p:sp>
        <p:nvSpPr>
          <p:cNvPr id="41" name="Rounded Rectangle 71">
            <a:extLst>
              <a:ext uri="{FF2B5EF4-FFF2-40B4-BE49-F238E27FC236}">
                <a16:creationId xmlns:a16="http://schemas.microsoft.com/office/drawing/2014/main" id="{E9E1BC96-567E-4032-A2EF-5777716CABFE}"/>
              </a:ext>
            </a:extLst>
          </p:cNvPr>
          <p:cNvSpPr/>
          <p:nvPr/>
        </p:nvSpPr>
        <p:spPr>
          <a:xfrm>
            <a:off x="3094622" y="4810539"/>
            <a:ext cx="268780" cy="104162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1065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upload.wikimedia.org/wikipedia/commons/4/42/LunaEFT.jpg">
            <a:extLst>
              <a:ext uri="{FF2B5EF4-FFF2-40B4-BE49-F238E27FC236}">
                <a16:creationId xmlns:a16="http://schemas.microsoft.com/office/drawing/2014/main" id="{DE830620-0F11-43E2-AC6E-6C72CDA23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2379" y="4513038"/>
            <a:ext cx="1264552" cy="369752"/>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298851F-DD71-4042-ADD7-4923809F543D}"/>
              </a:ext>
            </a:extLst>
          </p:cNvPr>
          <p:cNvPicPr>
            <a:picLocks noChangeAspect="1"/>
          </p:cNvPicPr>
          <p:nvPr/>
        </p:nvPicPr>
        <p:blipFill>
          <a:blip r:embed="rId4"/>
          <a:stretch>
            <a:fillRect/>
          </a:stretch>
        </p:blipFill>
        <p:spPr>
          <a:xfrm>
            <a:off x="1940099" y="4440047"/>
            <a:ext cx="3748336" cy="1881240"/>
          </a:xfrm>
          <a:prstGeom prst="rect">
            <a:avLst/>
          </a:prstGeom>
        </p:spPr>
      </p:pic>
      <p:sp>
        <p:nvSpPr>
          <p:cNvPr id="4" name="Title 3"/>
          <p:cNvSpPr>
            <a:spLocks noGrp="1"/>
          </p:cNvSpPr>
          <p:nvPr>
            <p:ph type="title"/>
          </p:nvPr>
        </p:nvSpPr>
        <p:spPr>
          <a:xfrm>
            <a:off x="1080000" y="935999"/>
            <a:ext cx="10631999" cy="443198"/>
          </a:xfrm>
        </p:spPr>
        <p:txBody>
          <a:bodyPr/>
          <a:lstStyle/>
          <a:p>
            <a:r>
              <a:rPr lang="en-US" dirty="0"/>
              <a:t>Mastering firmware for update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31</a:t>
            </a:fld>
            <a:endParaRPr lang="de-DE" dirty="0"/>
          </a:p>
        </p:txBody>
      </p:sp>
      <p:sp>
        <p:nvSpPr>
          <p:cNvPr id="6" name="Content Placeholder 5"/>
          <p:cNvSpPr>
            <a:spLocks noGrp="1"/>
          </p:cNvSpPr>
          <p:nvPr>
            <p:ph idx="1"/>
          </p:nvPr>
        </p:nvSpPr>
        <p:spPr>
          <a:xfrm>
            <a:off x="1080000" y="1800000"/>
            <a:ext cx="5471802" cy="2565639"/>
          </a:xfrm>
        </p:spPr>
        <p:txBody>
          <a:bodyPr/>
          <a:lstStyle/>
          <a:p>
            <a:pPr marL="0" lvl="1" indent="-285750"/>
            <a:r>
              <a:rPr lang="en-US" altLang="ja-JP" sz="1400" dirty="0"/>
              <a:t>Generate UPK (Update Protection Key) and Save to Smartcard</a:t>
            </a:r>
          </a:p>
          <a:p>
            <a:pPr marL="825500" lvl="3" indent="-285750">
              <a:spcAft>
                <a:spcPts val="0"/>
              </a:spcAft>
            </a:pPr>
            <a:r>
              <a:rPr lang="en-US" altLang="ja-JP" sz="1200" dirty="0"/>
              <a:t>AES Encryption Key for the Firmware</a:t>
            </a:r>
          </a:p>
          <a:p>
            <a:pPr marL="825500" lvl="3" indent="-285750">
              <a:spcAft>
                <a:spcPts val="0"/>
              </a:spcAft>
            </a:pPr>
            <a:r>
              <a:rPr lang="en-US" altLang="ja-JP" sz="1200" dirty="0"/>
              <a:t>Signature Key for signing the Firmware </a:t>
            </a:r>
          </a:p>
          <a:p>
            <a:pPr marL="0" lvl="1" indent="-285750"/>
            <a:r>
              <a:rPr lang="en-US" altLang="ja-JP" sz="1400" dirty="0"/>
              <a:t>Sign Firmware image</a:t>
            </a:r>
          </a:p>
          <a:p>
            <a:pPr marL="825500" lvl="3" indent="-285750">
              <a:spcAft>
                <a:spcPts val="0"/>
              </a:spcAft>
            </a:pPr>
            <a:r>
              <a:rPr lang="en-US" altLang="ja-JP" sz="1200" dirty="0"/>
              <a:t>Sign the Firmware by Signature key for the version </a:t>
            </a:r>
            <a:r>
              <a:rPr lang="en-US" altLang="ja-JP" sz="1200" dirty="0">
                <a:solidFill>
                  <a:srgbClr val="FF0000"/>
                </a:solidFill>
              </a:rPr>
              <a:t>2.0</a:t>
            </a:r>
            <a:endParaRPr lang="en-US" altLang="ja-JP" sz="1400" dirty="0">
              <a:solidFill>
                <a:srgbClr val="FF0000"/>
              </a:solidFill>
            </a:endParaRPr>
          </a:p>
          <a:p>
            <a:pPr marL="0" lvl="1" indent="-285750"/>
            <a:r>
              <a:rPr lang="en-US" altLang="ja-JP" sz="1400" dirty="0"/>
              <a:t>Encrypt the Firmware by the AES Encryption Key</a:t>
            </a:r>
          </a:p>
          <a:p>
            <a:pPr marL="0" lvl="1" indent="-285750"/>
            <a:r>
              <a:rPr lang="en-US" altLang="ja-JP" sz="1400" dirty="0"/>
              <a:t>Upload to Update Firmware server</a:t>
            </a:r>
          </a:p>
          <a:p>
            <a:pPr marL="0" lvl="1" indent="-285750"/>
            <a:endParaRPr lang="en-US" altLang="ja-JP" sz="1400" dirty="0"/>
          </a:p>
          <a:p>
            <a:pPr marL="825500" lvl="3" indent="-285750">
              <a:spcAft>
                <a:spcPts val="0"/>
              </a:spcAft>
            </a:pPr>
            <a:endParaRPr lang="en-US" altLang="ja-JP" sz="1400" dirty="0"/>
          </a:p>
        </p:txBody>
      </p:sp>
      <p:pic>
        <p:nvPicPr>
          <p:cNvPr id="1026" name="Picture 2" descr="http://free-illustrations-ls01.gatag.net/images/lgi01a2013091918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3921" y="3401402"/>
            <a:ext cx="2923358" cy="240322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0482379" y="4292377"/>
            <a:ext cx="510481" cy="510481"/>
            <a:chOff x="3080218" y="664812"/>
            <a:chExt cx="510481" cy="510481"/>
          </a:xfrm>
        </p:grpSpPr>
        <p:pic>
          <p:nvPicPr>
            <p:cNvPr id="23" name="Picture 4" descr="http://www.iconsdb.com/icons/preview/red/key-xx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0218" y="664812"/>
              <a:ext cx="510481" cy="51048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3107439" y="799986"/>
              <a:ext cx="396262" cy="215444"/>
            </a:xfrm>
            <a:prstGeom prst="rect">
              <a:avLst/>
            </a:prstGeom>
            <a:noFill/>
          </p:spPr>
          <p:txBody>
            <a:bodyPr wrap="none" rtlCol="0">
              <a:spAutoFit/>
            </a:bodyPr>
            <a:lstStyle/>
            <a:p>
              <a:r>
                <a:rPr kumimoji="1" lang="en-US" altLang="ja-JP" sz="800" dirty="0">
                  <a:solidFill>
                    <a:schemeClr val="bg1"/>
                  </a:solidFill>
                </a:rPr>
                <a:t>UPK</a:t>
              </a:r>
              <a:endParaRPr kumimoji="1" lang="ja-JP" altLang="en-US" sz="800" dirty="0">
                <a:solidFill>
                  <a:schemeClr val="bg1"/>
                </a:solidFill>
              </a:endParaRPr>
            </a:p>
          </p:txBody>
        </p:sp>
      </p:grpSp>
      <p:grpSp>
        <p:nvGrpSpPr>
          <p:cNvPr id="26" name="Group 25"/>
          <p:cNvGrpSpPr/>
          <p:nvPr/>
        </p:nvGrpSpPr>
        <p:grpSpPr>
          <a:xfrm>
            <a:off x="10299751" y="2584612"/>
            <a:ext cx="1257396" cy="1307078"/>
            <a:chOff x="6514651" y="1243962"/>
            <a:chExt cx="884474" cy="884474"/>
          </a:xfrm>
        </p:grpSpPr>
        <p:pic>
          <p:nvPicPr>
            <p:cNvPr id="27" name="Picture 4" descr="http://www.drunkendata.com/wp-content/uploads/2014/07/360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4651" y="1243962"/>
              <a:ext cx="884474" cy="884474"/>
            </a:xfrm>
            <a:prstGeom prst="rect">
              <a:avLst/>
            </a:prstGeom>
            <a:noFill/>
            <a:effectLst>
              <a:outerShdw blurRad="50800" dist="38100" dir="5400000" algn="t" rotWithShape="0">
                <a:schemeClr val="bg1">
                  <a:alpha val="40000"/>
                </a:schemeClr>
              </a:outerShdw>
            </a:effectLst>
            <a:extLst>
              <a:ext uri="{909E8E84-426E-40dd-AFC4-6F175D3DCCD1}">
                <a14:hiddenFill xmlns="" xmlns:a14="http://schemas.microsoft.com/office/drawing/2010/main">
                  <a:solidFill>
                    <a:srgbClr val="FFFFFF"/>
                  </a:solidFill>
                </a14:hiddenFill>
              </a:ext>
            </a:extLst>
          </p:spPr>
        </p:pic>
        <p:pic>
          <p:nvPicPr>
            <p:cNvPr id="28"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99219" l="9375" r="89844"/>
                      </a14:imgEffect>
                    </a14:imgLayer>
                  </a14:imgProps>
                </a:ext>
                <a:ext uri="{28A0092B-C50C-407E-A947-70E740481C1C}">
                  <a14:useLocalDpi xmlns:a14="http://schemas.microsoft.com/office/drawing/2010/main"/>
                </a:ext>
              </a:extLst>
            </a:blip>
            <a:srcRect/>
            <a:stretch>
              <a:fillRect/>
            </a:stretch>
          </p:blipFill>
          <p:spPr bwMode="auto">
            <a:xfrm>
              <a:off x="6876629" y="1639969"/>
              <a:ext cx="474600" cy="47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cxnSp>
        <p:nvCxnSpPr>
          <p:cNvPr id="10" name="Straight Arrow Connector 9"/>
          <p:cNvCxnSpPr/>
          <p:nvPr/>
        </p:nvCxnSpPr>
        <p:spPr>
          <a:xfrm>
            <a:off x="9797279" y="3199024"/>
            <a:ext cx="35376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816710" y="4547617"/>
            <a:ext cx="60589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71">
            <a:extLst>
              <a:ext uri="{FF2B5EF4-FFF2-40B4-BE49-F238E27FC236}">
                <a16:creationId xmlns:a16="http://schemas.microsoft.com/office/drawing/2014/main" id="{7F8F7FE8-791D-4534-8EA7-1E1D96932493}"/>
              </a:ext>
            </a:extLst>
          </p:cNvPr>
          <p:cNvSpPr/>
          <p:nvPr/>
        </p:nvSpPr>
        <p:spPr>
          <a:xfrm>
            <a:off x="3411111" y="4786442"/>
            <a:ext cx="1741334" cy="2890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
            <a:extLst>
              <a:ext uri="{FF2B5EF4-FFF2-40B4-BE49-F238E27FC236}">
                <a16:creationId xmlns:a16="http://schemas.microsoft.com/office/drawing/2014/main" id="{8A008CF0-0FC2-4513-A4BD-E581D89F7161}"/>
              </a:ext>
            </a:extLst>
          </p:cNvPr>
          <p:cNvPicPr>
            <a:picLocks noChangeAspect="1"/>
          </p:cNvPicPr>
          <p:nvPr/>
        </p:nvPicPr>
        <p:blipFill>
          <a:blip r:embed="rId10"/>
          <a:stretch>
            <a:fillRect/>
          </a:stretch>
        </p:blipFill>
        <p:spPr>
          <a:xfrm>
            <a:off x="7157975" y="1571915"/>
            <a:ext cx="2264392" cy="3456598"/>
          </a:xfrm>
          <a:prstGeom prst="rect">
            <a:avLst/>
          </a:prstGeom>
        </p:spPr>
      </p:pic>
    </p:spTree>
    <p:extLst>
      <p:ext uri="{BB962C8B-B14F-4D97-AF65-F5344CB8AC3E}">
        <p14:creationId xmlns:p14="http://schemas.microsoft.com/office/powerpoint/2010/main" val="362604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0000" y="935999"/>
            <a:ext cx="10631999" cy="443198"/>
          </a:xfrm>
        </p:spPr>
        <p:txBody>
          <a:bodyPr/>
          <a:lstStyle/>
          <a:p>
            <a:r>
              <a:rPr lang="en-US" dirty="0"/>
              <a:t>download firmware update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32</a:t>
            </a:fld>
            <a:endParaRPr lang="de-DE" dirty="0"/>
          </a:p>
        </p:txBody>
      </p:sp>
      <p:pic>
        <p:nvPicPr>
          <p:cNvPr id="1026" name="Picture 2" descr="http://free-illustrations-ls01.gatag.net/images/lgi01a2013091918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7415" y="1303033"/>
            <a:ext cx="1365591" cy="11226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24" idx="2"/>
            <a:endCxn id="19" idx="1"/>
          </p:cNvCxnSpPr>
          <p:nvPr/>
        </p:nvCxnSpPr>
        <p:spPr>
          <a:xfrm rot="5400000">
            <a:off x="5599049" y="3396089"/>
            <a:ext cx="3364699" cy="1430692"/>
          </a:xfrm>
          <a:prstGeom prst="bentConnector4">
            <a:avLst>
              <a:gd name="adj1" fmla="val 9040"/>
              <a:gd name="adj2" fmla="val 115978"/>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566052" y="5621228"/>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23"/>
          <p:cNvSpPr/>
          <p:nvPr/>
        </p:nvSpPr>
        <p:spPr>
          <a:xfrm>
            <a:off x="7774435" y="2083972"/>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32"/>
          <p:cNvSpPr/>
          <p:nvPr/>
        </p:nvSpPr>
        <p:spPr>
          <a:xfrm>
            <a:off x="8441359" y="2086823"/>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Elbow Connector 33"/>
          <p:cNvCxnSpPr>
            <a:stCxn id="33" idx="2"/>
            <a:endCxn id="37" idx="0"/>
          </p:cNvCxnSpPr>
          <p:nvPr/>
        </p:nvCxnSpPr>
        <p:spPr>
          <a:xfrm rot="5400000">
            <a:off x="7890350" y="2773317"/>
            <a:ext cx="1114698" cy="431938"/>
          </a:xfrm>
          <a:prstGeom prst="bentConnector3">
            <a:avLst>
              <a:gd name="adj1" fmla="val 65052"/>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009421" y="3546635"/>
            <a:ext cx="444617" cy="34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TextBox 43"/>
          <p:cNvSpPr txBox="1"/>
          <p:nvPr/>
        </p:nvSpPr>
        <p:spPr>
          <a:xfrm>
            <a:off x="6835796" y="2554655"/>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7" name="TextBox 46"/>
          <p:cNvSpPr txBox="1"/>
          <p:nvPr/>
        </p:nvSpPr>
        <p:spPr>
          <a:xfrm>
            <a:off x="7504326" y="2963485"/>
            <a:ext cx="1194558" cy="200055"/>
          </a:xfrm>
          <a:prstGeom prst="rect">
            <a:avLst/>
          </a:prstGeom>
          <a:noFill/>
        </p:spPr>
        <p:txBody>
          <a:bodyPr wrap="none" rtlCol="0">
            <a:spAutoFit/>
          </a:bodyPr>
          <a:lstStyle/>
          <a:p>
            <a:r>
              <a:rPr kumimoji="1" lang="en-US" altLang="ja-JP" sz="700" dirty="0"/>
              <a:t>USB/UART convert cable</a:t>
            </a:r>
            <a:endParaRPr kumimoji="1" lang="ja-JP" altLang="en-US" dirty="0"/>
          </a:p>
        </p:txBody>
      </p:sp>
      <p:sp>
        <p:nvSpPr>
          <p:cNvPr id="48" name="TextBox 47"/>
          <p:cNvSpPr txBox="1"/>
          <p:nvPr/>
        </p:nvSpPr>
        <p:spPr>
          <a:xfrm>
            <a:off x="7170257" y="3245031"/>
            <a:ext cx="721672" cy="307777"/>
          </a:xfrm>
          <a:prstGeom prst="rect">
            <a:avLst/>
          </a:prstGeom>
          <a:noFill/>
        </p:spPr>
        <p:txBody>
          <a:bodyPr wrap="none" rtlCol="0">
            <a:spAutoFit/>
          </a:bodyPr>
          <a:lstStyle/>
          <a:p>
            <a:pPr algn="ctr"/>
            <a:r>
              <a:rPr kumimoji="1" lang="en-US" altLang="ja-JP" sz="700" dirty="0"/>
              <a:t>5V </a:t>
            </a:r>
          </a:p>
          <a:p>
            <a:pPr algn="ctr"/>
            <a:r>
              <a:rPr kumimoji="1" lang="en-US" altLang="ja-JP" sz="700" dirty="0"/>
              <a:t>Power supply</a:t>
            </a:r>
            <a:endParaRPr kumimoji="1" lang="ja-JP" altLang="en-US" dirty="0"/>
          </a:p>
        </p:txBody>
      </p:sp>
      <p:pic>
        <p:nvPicPr>
          <p:cNvPr id="9" name="Picture 8"/>
          <p:cNvPicPr>
            <a:picLocks noChangeAspect="1"/>
          </p:cNvPicPr>
          <p:nvPr/>
        </p:nvPicPr>
        <p:blipFill>
          <a:blip r:embed="rId4"/>
          <a:stretch>
            <a:fillRect/>
          </a:stretch>
        </p:blipFill>
        <p:spPr>
          <a:xfrm>
            <a:off x="6582720" y="3520503"/>
            <a:ext cx="3541334" cy="2545779"/>
          </a:xfrm>
          <a:prstGeom prst="rect">
            <a:avLst/>
          </a:prstGeom>
        </p:spPr>
      </p:pic>
      <p:grpSp>
        <p:nvGrpSpPr>
          <p:cNvPr id="29" name="Group 28"/>
          <p:cNvGrpSpPr/>
          <p:nvPr/>
        </p:nvGrpSpPr>
        <p:grpSpPr>
          <a:xfrm>
            <a:off x="9046590" y="2482333"/>
            <a:ext cx="510481" cy="510481"/>
            <a:chOff x="3080218" y="664812"/>
            <a:chExt cx="510481" cy="510481"/>
          </a:xfrm>
        </p:grpSpPr>
        <p:pic>
          <p:nvPicPr>
            <p:cNvPr id="30" name="Picture 4" descr="http://www.iconsdb.com/icons/preview/red/key-xx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0218" y="664812"/>
              <a:ext cx="510481" cy="51048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3107439" y="799986"/>
              <a:ext cx="396262" cy="215444"/>
            </a:xfrm>
            <a:prstGeom prst="rect">
              <a:avLst/>
            </a:prstGeom>
            <a:noFill/>
          </p:spPr>
          <p:txBody>
            <a:bodyPr wrap="none" rtlCol="0">
              <a:spAutoFit/>
            </a:bodyPr>
            <a:lstStyle/>
            <a:p>
              <a:r>
                <a:rPr kumimoji="1" lang="en-US" altLang="ja-JP" sz="800" dirty="0">
                  <a:solidFill>
                    <a:schemeClr val="bg1"/>
                  </a:solidFill>
                </a:rPr>
                <a:t>UPK</a:t>
              </a:r>
              <a:endParaRPr kumimoji="1" lang="ja-JP" altLang="en-US" sz="800" dirty="0">
                <a:solidFill>
                  <a:schemeClr val="bg1"/>
                </a:solidFill>
              </a:endParaRPr>
            </a:p>
          </p:txBody>
        </p:sp>
      </p:grpSp>
      <p:sp>
        <p:nvSpPr>
          <p:cNvPr id="6" name="Content Placeholder 5"/>
          <p:cNvSpPr>
            <a:spLocks noGrp="1"/>
          </p:cNvSpPr>
          <p:nvPr>
            <p:ph idx="1"/>
          </p:nvPr>
        </p:nvSpPr>
        <p:spPr>
          <a:xfrm>
            <a:off x="1080000" y="1800000"/>
            <a:ext cx="5229210" cy="2790508"/>
          </a:xfrm>
        </p:spPr>
        <p:txBody>
          <a:bodyPr/>
          <a:lstStyle/>
          <a:p>
            <a:pPr marL="0" lvl="1" indent="-285750"/>
            <a:r>
              <a:rPr lang="en-US" altLang="ja-JP" sz="1400" dirty="0"/>
              <a:t>Authenticate Device</a:t>
            </a:r>
          </a:p>
          <a:p>
            <a:pPr marL="825500" lvl="3" indent="-285750">
              <a:spcAft>
                <a:spcPts val="0"/>
              </a:spcAft>
            </a:pPr>
            <a:r>
              <a:rPr lang="en-US" altLang="ja-JP" sz="1200" dirty="0"/>
              <a:t>Device sends Device Certificate to the Deploy tool on PC</a:t>
            </a:r>
          </a:p>
          <a:p>
            <a:pPr marL="825500" lvl="3" indent="-285750">
              <a:spcAft>
                <a:spcPts val="0"/>
              </a:spcAft>
            </a:pPr>
            <a:r>
              <a:rPr lang="en-US" altLang="ja-JP" sz="1200" dirty="0"/>
              <a:t>If successfully verified the Device Certificate, deploy tool encrypt UPK by Device Specific Encryption Key within the Device Certificate</a:t>
            </a:r>
          </a:p>
          <a:p>
            <a:pPr marL="0" lvl="1" indent="-285750"/>
            <a:r>
              <a:rPr lang="en-US" altLang="ja-JP" sz="1400" dirty="0"/>
              <a:t>Transfer UPK and Firmware to Device</a:t>
            </a:r>
          </a:p>
          <a:p>
            <a:pPr marL="825500" lvl="3" indent="-285750">
              <a:spcAft>
                <a:spcPts val="0"/>
              </a:spcAft>
            </a:pPr>
            <a:r>
              <a:rPr lang="en-US" altLang="ja-JP" sz="1200" dirty="0"/>
              <a:t>Deploy tool transfer the encrypted UPK and encrypted Firmware to device</a:t>
            </a:r>
          </a:p>
          <a:p>
            <a:pPr marL="0" lvl="1" indent="-285750"/>
            <a:r>
              <a:rPr lang="en-US" altLang="ja-JP" sz="1400" dirty="0"/>
              <a:t>Program the Firmware</a:t>
            </a:r>
          </a:p>
          <a:p>
            <a:pPr marL="825500" lvl="3" indent="-285750"/>
            <a:r>
              <a:rPr lang="en-US" altLang="ja-JP" sz="1400" dirty="0"/>
              <a:t>Security Boot Loader decrypt UPK and Firmware and Program decrypted Firmware within the Device</a:t>
            </a:r>
          </a:p>
          <a:p>
            <a:pPr marL="825500" lvl="3" indent="-285750"/>
            <a:endParaRPr lang="en-US" altLang="ja-JP" sz="1400" dirty="0"/>
          </a:p>
        </p:txBody>
      </p:sp>
      <p:grpSp>
        <p:nvGrpSpPr>
          <p:cNvPr id="32" name="Group 31"/>
          <p:cNvGrpSpPr/>
          <p:nvPr/>
        </p:nvGrpSpPr>
        <p:grpSpPr>
          <a:xfrm>
            <a:off x="8975255" y="1255006"/>
            <a:ext cx="557336" cy="579357"/>
            <a:chOff x="6514651" y="1243962"/>
            <a:chExt cx="884474" cy="884474"/>
          </a:xfrm>
        </p:grpSpPr>
        <p:pic>
          <p:nvPicPr>
            <p:cNvPr id="35" name="Picture 4" descr="http://www.drunkendata.com/wp-content/uploads/2014/07/3609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4651" y="1243962"/>
              <a:ext cx="884474" cy="884474"/>
            </a:xfrm>
            <a:prstGeom prst="rect">
              <a:avLst/>
            </a:prstGeom>
            <a:noFill/>
            <a:effectLst>
              <a:outerShdw blurRad="50800" dist="38100" dir="5400000" algn="t" rotWithShape="0">
                <a:schemeClr val="bg1">
                  <a:alpha val="40000"/>
                </a:schemeClr>
              </a:outerShdw>
            </a:effectLst>
            <a:extLst>
              <a:ext uri="{909E8E84-426E-40dd-AFC4-6F175D3DCCD1}">
                <a14:hiddenFill xmlns="" xmlns:a14="http://schemas.microsoft.com/office/drawing/2010/main">
                  <a:solidFill>
                    <a:srgbClr val="FFFFFF"/>
                  </a:solidFill>
                </a14:hiddenFill>
              </a:ext>
            </a:extLst>
          </p:spPr>
        </p:pic>
        <p:pic>
          <p:nvPicPr>
            <p:cNvPr id="36"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219" l="9375" r="89844"/>
                      </a14:imgEffect>
                    </a14:imgLayer>
                  </a14:imgProps>
                </a:ext>
                <a:ext uri="{28A0092B-C50C-407E-A947-70E740481C1C}">
                  <a14:useLocalDpi xmlns:a14="http://schemas.microsoft.com/office/drawing/2010/main"/>
                </a:ext>
              </a:extLst>
            </a:blip>
            <a:srcRect/>
            <a:stretch>
              <a:fillRect/>
            </a:stretch>
          </p:blipFill>
          <p:spPr bwMode="auto">
            <a:xfrm>
              <a:off x="6876629" y="1639969"/>
              <a:ext cx="474600" cy="47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cxnSp>
        <p:nvCxnSpPr>
          <p:cNvPr id="38" name="Straight Arrow Connector 37"/>
          <p:cNvCxnSpPr>
            <a:stCxn id="35" idx="2"/>
          </p:cNvCxnSpPr>
          <p:nvPr/>
        </p:nvCxnSpPr>
        <p:spPr>
          <a:xfrm flipH="1">
            <a:off x="7891929" y="1834363"/>
            <a:ext cx="1361994" cy="273259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996745" y="2953342"/>
            <a:ext cx="1188921" cy="163716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4D01433-F736-4C70-A51B-DE3D5CA63625}"/>
              </a:ext>
            </a:extLst>
          </p:cNvPr>
          <p:cNvPicPr>
            <a:picLocks noChangeAspect="1"/>
          </p:cNvPicPr>
          <p:nvPr/>
        </p:nvPicPr>
        <p:blipFill>
          <a:blip r:embed="rId9"/>
          <a:stretch>
            <a:fillRect/>
          </a:stretch>
        </p:blipFill>
        <p:spPr>
          <a:xfrm>
            <a:off x="1940099" y="4440047"/>
            <a:ext cx="3748336" cy="1881240"/>
          </a:xfrm>
          <a:prstGeom prst="rect">
            <a:avLst/>
          </a:prstGeom>
        </p:spPr>
      </p:pic>
      <p:sp>
        <p:nvSpPr>
          <p:cNvPr id="41" name="Rounded Rectangle 71">
            <a:extLst>
              <a:ext uri="{FF2B5EF4-FFF2-40B4-BE49-F238E27FC236}">
                <a16:creationId xmlns:a16="http://schemas.microsoft.com/office/drawing/2014/main" id="{E9E1BC96-567E-4032-A2EF-5777716CABFE}"/>
              </a:ext>
            </a:extLst>
          </p:cNvPr>
          <p:cNvSpPr/>
          <p:nvPr/>
        </p:nvSpPr>
        <p:spPr>
          <a:xfrm>
            <a:off x="4763143" y="4752164"/>
            <a:ext cx="444961" cy="11477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
            <a:extLst>
              <a:ext uri="{FF2B5EF4-FFF2-40B4-BE49-F238E27FC236}">
                <a16:creationId xmlns:a16="http://schemas.microsoft.com/office/drawing/2014/main" id="{6B709CF9-A291-4E86-90C2-0D4C5952F94D}"/>
              </a:ext>
            </a:extLst>
          </p:cNvPr>
          <p:cNvPicPr>
            <a:picLocks noChangeAspect="1"/>
          </p:cNvPicPr>
          <p:nvPr/>
        </p:nvPicPr>
        <p:blipFill>
          <a:blip r:embed="rId10"/>
          <a:stretch>
            <a:fillRect/>
          </a:stretch>
        </p:blipFill>
        <p:spPr>
          <a:xfrm>
            <a:off x="9641621" y="881527"/>
            <a:ext cx="2209712" cy="3346255"/>
          </a:xfrm>
          <a:prstGeom prst="rect">
            <a:avLst/>
          </a:prstGeom>
        </p:spPr>
      </p:pic>
    </p:spTree>
    <p:extLst>
      <p:ext uri="{BB962C8B-B14F-4D97-AF65-F5344CB8AC3E}">
        <p14:creationId xmlns:p14="http://schemas.microsoft.com/office/powerpoint/2010/main" val="134965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noProof="0"/>
              <a:t>Page </a:t>
            </a:r>
            <a:fld id="{3FD030EF-7044-4946-962A-5D7D09BD1B34}" type="slidenum">
              <a:rPr lang="en-US" noProof="0" smtClean="0"/>
              <a:pPr algn="l"/>
              <a:t>33</a:t>
            </a:fld>
            <a:endParaRPr lang="en-US" noProof="0" dirty="0"/>
          </a:p>
        </p:txBody>
      </p:sp>
      <p:sp>
        <p:nvSpPr>
          <p:cNvPr id="3" name="Text Placeholder 2"/>
          <p:cNvSpPr>
            <a:spLocks noGrp="1"/>
          </p:cNvSpPr>
          <p:nvPr>
            <p:ph type="body" sz="quarter" idx="16"/>
          </p:nvPr>
        </p:nvSpPr>
        <p:spPr>
          <a:xfrm>
            <a:off x="468000" y="1080000"/>
            <a:ext cx="7920000" cy="964065"/>
          </a:xfrm>
        </p:spPr>
        <p:txBody>
          <a:bodyPr/>
          <a:lstStyle/>
          <a:p>
            <a:r>
              <a:rPr lang="de-DE" dirty="0"/>
              <a:t>Implementation planning</a:t>
            </a:r>
          </a:p>
        </p:txBody>
      </p:sp>
    </p:spTree>
    <p:extLst>
      <p:ext uri="{BB962C8B-B14F-4D97-AF65-F5344CB8AC3E}">
        <p14:creationId xmlns:p14="http://schemas.microsoft.com/office/powerpoint/2010/main" val="290234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34</a:t>
            </a:fld>
            <a:endParaRPr lang="de-DE" dirty="0"/>
          </a:p>
        </p:txBody>
      </p:sp>
      <p:sp>
        <p:nvSpPr>
          <p:cNvPr id="2" name="Title 1"/>
          <p:cNvSpPr>
            <a:spLocks noGrp="1"/>
          </p:cNvSpPr>
          <p:nvPr>
            <p:ph type="title"/>
          </p:nvPr>
        </p:nvSpPr>
        <p:spPr>
          <a:xfrm>
            <a:off x="1080000" y="935999"/>
            <a:ext cx="10631999" cy="443198"/>
          </a:xfrm>
        </p:spPr>
        <p:txBody>
          <a:bodyPr/>
          <a:lstStyle/>
          <a:p>
            <a:r>
              <a:rPr lang="en-US" dirty="0">
                <a:latin typeface="Arial Narrow" panose="020B0606020202030204" pitchFamily="34" charset="0"/>
                <a:cs typeface="Arial"/>
              </a:rPr>
              <a:t>Implementation planning</a:t>
            </a:r>
            <a:r>
              <a:rPr lang="en-US" dirty="0">
                <a:solidFill>
                  <a:schemeClr val="bg1"/>
                </a:solidFill>
                <a:latin typeface="Arial Narrow" panose="020B0606020202030204" pitchFamily="34" charset="0"/>
                <a:cs typeface="Arial"/>
              </a:rPr>
              <a:t>5</a:t>
            </a:r>
            <a:endParaRPr lang="en-GB" dirty="0">
              <a:latin typeface="Arial Narrow" panose="020B0606020202030204" pitchFamily="34" charset="0"/>
            </a:endParaRPr>
          </a:p>
        </p:txBody>
      </p:sp>
      <p:sp>
        <p:nvSpPr>
          <p:cNvPr id="83" name="Content Placeholder 5">
            <a:extLst>
              <a:ext uri="{FF2B5EF4-FFF2-40B4-BE49-F238E27FC236}">
                <a16:creationId xmlns:a16="http://schemas.microsoft.com/office/drawing/2014/main" id="{95D92BBD-93EE-4F90-8CE1-FAE6284D4DD4}"/>
              </a:ext>
            </a:extLst>
          </p:cNvPr>
          <p:cNvSpPr>
            <a:spLocks noGrp="1"/>
          </p:cNvSpPr>
          <p:nvPr>
            <p:ph idx="4294967295"/>
          </p:nvPr>
        </p:nvSpPr>
        <p:spPr>
          <a:xfrm>
            <a:off x="1080000" y="1800000"/>
            <a:ext cx="9964362" cy="4139624"/>
          </a:xfrm>
        </p:spPr>
        <p:txBody>
          <a:bodyPr/>
          <a:lstStyle/>
          <a:p>
            <a:pPr marL="0" lvl="1" indent="-285750"/>
            <a:r>
              <a:rPr lang="en-US" altLang="ja-JP" sz="1400" dirty="0"/>
              <a:t>Define security policy</a:t>
            </a:r>
          </a:p>
          <a:p>
            <a:pPr marL="825500" lvl="3" indent="-285750"/>
            <a:r>
              <a:rPr lang="en-US" altLang="ja-JP" sz="1400" dirty="0"/>
              <a:t>Identifies threats</a:t>
            </a:r>
          </a:p>
          <a:p>
            <a:pPr marL="825500" lvl="3" indent="-285750"/>
            <a:r>
              <a:rPr lang="en-US" altLang="ja-JP" sz="1400" dirty="0"/>
              <a:t>Identifies things to protect</a:t>
            </a:r>
          </a:p>
          <a:p>
            <a:pPr marL="825500" lvl="3" indent="-285750"/>
            <a:r>
              <a:rPr lang="en-US" altLang="ja-JP" sz="1400" dirty="0"/>
              <a:t>Risk assessment when the security is compromised</a:t>
            </a:r>
          </a:p>
          <a:p>
            <a:pPr marL="0" lvl="1" indent="-285750"/>
            <a:r>
              <a:rPr lang="en-US" altLang="ja-JP" sz="1400" dirty="0"/>
              <a:t>Target Security Tier level</a:t>
            </a:r>
          </a:p>
          <a:p>
            <a:pPr marL="825500" lvl="3" indent="-285750"/>
            <a:r>
              <a:rPr lang="en-US" altLang="ja-JP" sz="1400" dirty="0"/>
              <a:t>Based on security policy, decide Security Tier level</a:t>
            </a:r>
          </a:p>
          <a:p>
            <a:pPr marL="0" lvl="1" indent="-285750"/>
            <a:r>
              <a:rPr lang="en-US" altLang="ja-JP" sz="1400" dirty="0"/>
              <a:t>Design and Manufacturing process plan</a:t>
            </a:r>
          </a:p>
          <a:p>
            <a:pPr marL="825500" lvl="3" indent="-285750"/>
            <a:r>
              <a:rPr lang="en-US" altLang="ja-JP" sz="1400" dirty="0"/>
              <a:t>Tier 1 or above requires secure(trusted) process for design and manufacturing</a:t>
            </a:r>
          </a:p>
          <a:p>
            <a:pPr marL="825500" lvl="3" indent="-285750"/>
            <a:r>
              <a:rPr lang="en-US" altLang="ja-JP" sz="1400" dirty="0"/>
              <a:t>Tier 3 requires device unique key pair generation during the manufacturing, there is huge impact for manufacturing process</a:t>
            </a:r>
          </a:p>
          <a:p>
            <a:pPr marL="825500" lvl="3" indent="-285750"/>
            <a:r>
              <a:rPr lang="en-US" altLang="ja-JP" sz="1400" dirty="0"/>
              <a:t>Requires appropriate secure environment for design and manufacturing</a:t>
            </a:r>
          </a:p>
          <a:p>
            <a:pPr marL="0" lvl="1" indent="-285750"/>
            <a:r>
              <a:rPr lang="en-US" altLang="ja-JP" sz="1400" dirty="0"/>
              <a:t>Memory map in MCU</a:t>
            </a:r>
          </a:p>
          <a:p>
            <a:pPr marL="825500" lvl="3" indent="-285750"/>
            <a:r>
              <a:rPr lang="en-US" altLang="ja-JP" sz="1400" dirty="0"/>
              <a:t>Secure Boot Loader area</a:t>
            </a:r>
          </a:p>
          <a:p>
            <a:pPr marL="825500" lvl="3" indent="-285750"/>
            <a:r>
              <a:rPr lang="en-US" altLang="ja-JP" sz="1400" dirty="0"/>
              <a:t>Application Firmware area</a:t>
            </a:r>
          </a:p>
          <a:p>
            <a:pPr marL="825500" lvl="3" indent="-285750"/>
            <a:r>
              <a:rPr lang="en-US" altLang="ja-JP" sz="1400" dirty="0"/>
              <a:t>Firmware download buffer for Pending image</a:t>
            </a:r>
          </a:p>
          <a:p>
            <a:pPr marL="825500" lvl="3" indent="-285750"/>
            <a:r>
              <a:rPr lang="en-US" altLang="ja-JP" sz="1400" dirty="0"/>
              <a:t>Healthy Firmware image back up </a:t>
            </a:r>
          </a:p>
          <a:p>
            <a:pPr marL="0" lvl="1" indent="-285750"/>
            <a:endParaRPr lang="en-US" altLang="ja-JP" sz="1400" dirty="0"/>
          </a:p>
          <a:p>
            <a:pPr marL="825500" lvl="3" indent="-285750"/>
            <a:endParaRPr lang="en-US" altLang="ja-JP" sz="1400" dirty="0"/>
          </a:p>
        </p:txBody>
      </p:sp>
    </p:spTree>
    <p:extLst>
      <p:ext uri="{BB962C8B-B14F-4D97-AF65-F5344CB8AC3E}">
        <p14:creationId xmlns:p14="http://schemas.microsoft.com/office/powerpoint/2010/main" val="348726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5999"/>
            <a:ext cx="10631999" cy="443198"/>
          </a:xfrm>
        </p:spPr>
        <p:txBody>
          <a:bodyPr/>
          <a:lstStyle/>
          <a:p>
            <a:r>
              <a:rPr lang="en-US" dirty="0"/>
              <a:t>Security policy planning template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35</a:t>
            </a:fld>
            <a:endParaRPr lang="de-DE" dirty="0"/>
          </a:p>
        </p:txBody>
      </p:sp>
      <p:graphicFrame>
        <p:nvGraphicFramePr>
          <p:cNvPr id="6" name="Table 5"/>
          <p:cNvGraphicFramePr>
            <a:graphicFrameLocks noGrp="1"/>
          </p:cNvGraphicFramePr>
          <p:nvPr>
            <p:extLst>
              <p:ext uri="{D42A27DB-BD31-4B8C-83A1-F6EECF244321}">
                <p14:modId xmlns:p14="http://schemas.microsoft.com/office/powerpoint/2010/main" val="1522005823"/>
              </p:ext>
            </p:extLst>
          </p:nvPr>
        </p:nvGraphicFramePr>
        <p:xfrm>
          <a:off x="969417" y="1584282"/>
          <a:ext cx="10238210" cy="4378423"/>
        </p:xfrm>
        <a:graphic>
          <a:graphicData uri="http://schemas.openxmlformats.org/drawingml/2006/table">
            <a:tbl>
              <a:tblPr firstRow="1" bandRow="1">
                <a:tableStyleId>{5C22544A-7EE6-4342-B048-85BDC9FD1C3A}</a:tableStyleId>
              </a:tblPr>
              <a:tblGrid>
                <a:gridCol w="2047642">
                  <a:extLst>
                    <a:ext uri="{9D8B030D-6E8A-4147-A177-3AD203B41FA5}">
                      <a16:colId xmlns:a16="http://schemas.microsoft.com/office/drawing/2014/main" val="3784965029"/>
                    </a:ext>
                  </a:extLst>
                </a:gridCol>
                <a:gridCol w="2047642">
                  <a:extLst>
                    <a:ext uri="{9D8B030D-6E8A-4147-A177-3AD203B41FA5}">
                      <a16:colId xmlns:a16="http://schemas.microsoft.com/office/drawing/2014/main" val="20000"/>
                    </a:ext>
                  </a:extLst>
                </a:gridCol>
                <a:gridCol w="2047642">
                  <a:extLst>
                    <a:ext uri="{9D8B030D-6E8A-4147-A177-3AD203B41FA5}">
                      <a16:colId xmlns:a16="http://schemas.microsoft.com/office/drawing/2014/main" val="2318653784"/>
                    </a:ext>
                  </a:extLst>
                </a:gridCol>
                <a:gridCol w="2047642">
                  <a:extLst>
                    <a:ext uri="{9D8B030D-6E8A-4147-A177-3AD203B41FA5}">
                      <a16:colId xmlns:a16="http://schemas.microsoft.com/office/drawing/2014/main" val="20001"/>
                    </a:ext>
                  </a:extLst>
                </a:gridCol>
                <a:gridCol w="2047642">
                  <a:extLst>
                    <a:ext uri="{9D8B030D-6E8A-4147-A177-3AD203B41FA5}">
                      <a16:colId xmlns:a16="http://schemas.microsoft.com/office/drawing/2014/main" val="20002"/>
                    </a:ext>
                  </a:extLst>
                </a:gridCol>
              </a:tblGrid>
              <a:tr h="915727">
                <a:tc>
                  <a:txBody>
                    <a:bodyPr/>
                    <a:lstStyle/>
                    <a:p>
                      <a:endParaRPr lang="en-US" dirty="0"/>
                    </a:p>
                  </a:txBody>
                  <a:tcPr/>
                </a:tc>
                <a:tc>
                  <a:txBody>
                    <a:bodyPr/>
                    <a:lstStyle/>
                    <a:p>
                      <a:pPr algn="ctr"/>
                      <a:r>
                        <a:rPr kumimoji="1" lang="en-US" altLang="ja-JP" b="1" dirty="0">
                          <a:latin typeface="+mn-ea"/>
                          <a:ea typeface="+mn-ea"/>
                        </a:rPr>
                        <a:t>Development</a:t>
                      </a:r>
                      <a:endParaRPr kumimoji="1" lang="ja-JP" altLang="en-US" b="1" dirty="0">
                        <a:latin typeface="+mn-ea"/>
                        <a:ea typeface="+mn-ea"/>
                      </a:endParaRPr>
                    </a:p>
                  </a:txBody>
                  <a:tcPr/>
                </a:tc>
                <a:tc>
                  <a:txBody>
                    <a:bodyPr/>
                    <a:lstStyle/>
                    <a:p>
                      <a:pPr algn="ctr"/>
                      <a:r>
                        <a:rPr kumimoji="1" lang="en-US" altLang="ja-JP" b="1" dirty="0">
                          <a:latin typeface="+mn-ea"/>
                          <a:ea typeface="+mn-ea"/>
                        </a:rPr>
                        <a:t>Manufacturing, Warehouse,</a:t>
                      </a:r>
                    </a:p>
                    <a:p>
                      <a:pPr algn="ctr"/>
                      <a:r>
                        <a:rPr kumimoji="1" lang="en-US" altLang="ja-JP" b="1" dirty="0">
                          <a:latin typeface="+mn-ea"/>
                          <a:ea typeface="+mn-ea"/>
                        </a:rPr>
                        <a:t>Transporting</a:t>
                      </a:r>
                    </a:p>
                  </a:txBody>
                  <a:tcPr/>
                </a:tc>
                <a:tc>
                  <a:txBody>
                    <a:bodyPr/>
                    <a:lstStyle/>
                    <a:p>
                      <a:pPr algn="ctr"/>
                      <a:r>
                        <a:rPr kumimoji="1" lang="en-US" altLang="ja-JP" b="1" baseline="0" dirty="0">
                          <a:latin typeface="+mn-ea"/>
                          <a:ea typeface="+mn-ea"/>
                        </a:rPr>
                        <a:t>In use by user, Maintenances</a:t>
                      </a:r>
                      <a:endParaRPr kumimoji="1" lang="ja-JP" altLang="en-US" b="1" dirty="0">
                        <a:latin typeface="+mn-ea"/>
                        <a:ea typeface="+mn-ea"/>
                      </a:endParaRPr>
                    </a:p>
                  </a:txBody>
                  <a:tcPr/>
                </a:tc>
                <a:tc>
                  <a:txBody>
                    <a:bodyPr/>
                    <a:lstStyle/>
                    <a:p>
                      <a:pPr algn="ctr"/>
                      <a:r>
                        <a:rPr kumimoji="1" lang="en-US" altLang="ja-JP" b="1" dirty="0">
                          <a:latin typeface="+mn-ea"/>
                          <a:ea typeface="+mn-ea"/>
                        </a:rPr>
                        <a:t>Discard, </a:t>
                      </a:r>
                    </a:p>
                    <a:p>
                      <a:pPr algn="ctr"/>
                      <a:r>
                        <a:rPr kumimoji="1" lang="en-US" altLang="ja-JP" b="1" dirty="0">
                          <a:latin typeface="+mn-ea"/>
                          <a:ea typeface="+mn-ea"/>
                        </a:rPr>
                        <a:t>End</a:t>
                      </a:r>
                      <a:r>
                        <a:rPr kumimoji="1" lang="en-US" altLang="ja-JP" b="1" baseline="0" dirty="0">
                          <a:latin typeface="+mn-ea"/>
                          <a:ea typeface="+mn-ea"/>
                        </a:rPr>
                        <a:t> of life</a:t>
                      </a:r>
                      <a:endParaRPr kumimoji="1" lang="ja-JP" altLang="en-US" b="1" dirty="0">
                        <a:latin typeface="+mn-ea"/>
                        <a:ea typeface="+mn-ea"/>
                      </a:endParaRPr>
                    </a:p>
                  </a:txBody>
                  <a:tcPr/>
                </a:tc>
                <a:extLst>
                  <a:ext uri="{0D108BD9-81ED-4DB2-BD59-A6C34878D82A}">
                    <a16:rowId xmlns:a16="http://schemas.microsoft.com/office/drawing/2014/main" val="10000"/>
                  </a:ext>
                </a:extLst>
              </a:tr>
              <a:tr h="1154232">
                <a:tc>
                  <a:txBody>
                    <a:bodyPr/>
                    <a:lstStyle/>
                    <a:p>
                      <a:pPr algn="ctr"/>
                      <a:r>
                        <a:rPr kumimoji="1" lang="en-US" altLang="ja-JP" sz="2000" b="1" dirty="0">
                          <a:latin typeface="+mn-ea"/>
                          <a:ea typeface="+mn-ea"/>
                        </a:rPr>
                        <a:t>What to protect</a:t>
                      </a:r>
                      <a:endParaRPr kumimoji="1" lang="ja-JP" altLang="en-US" sz="2000" b="1" dirty="0">
                        <a:latin typeface="+mn-ea"/>
                        <a:ea typeface="+mn-ea"/>
                      </a:endParaRPr>
                    </a:p>
                  </a:txBody>
                  <a:tcPr anchor="ctr"/>
                </a:tc>
                <a:tc>
                  <a:txBody>
                    <a:bodyPr/>
                    <a:lstStyle/>
                    <a:p>
                      <a:endParaRPr lang="en-US" sz="1000" dirty="0"/>
                    </a:p>
                  </a:txBody>
                  <a:tcPr/>
                </a:tc>
                <a:tc>
                  <a:txBody>
                    <a:bodyPr/>
                    <a:lstStyle/>
                    <a:p>
                      <a:endParaRPr lang="en-US" sz="1000" dirty="0"/>
                    </a:p>
                  </a:txBody>
                  <a:tcPr/>
                </a:tc>
                <a:tc>
                  <a:txBody>
                    <a:bodyPr/>
                    <a:lstStyle/>
                    <a:p>
                      <a:endParaRPr lang="en-US" sz="1000" b="0" u="sng" dirty="0">
                        <a:solidFill>
                          <a:schemeClr val="accent3">
                            <a:lumMod val="75000"/>
                          </a:schemeClr>
                        </a:solidFill>
                      </a:endParaRPr>
                    </a:p>
                  </a:txBody>
                  <a:tcPr/>
                </a:tc>
                <a:tc>
                  <a:txBody>
                    <a:bodyPr/>
                    <a:lstStyle/>
                    <a:p>
                      <a:pPr marL="173038" indent="-173038">
                        <a:buFont typeface="Arial" charset="0"/>
                        <a:buChar char="•"/>
                        <a:tabLst/>
                      </a:pPr>
                      <a:endParaRPr lang="en-US" sz="1200" dirty="0">
                        <a:solidFill>
                          <a:schemeClr val="tx1"/>
                        </a:solidFill>
                      </a:endParaRPr>
                    </a:p>
                  </a:txBody>
                  <a:tcPr/>
                </a:tc>
                <a:extLst>
                  <a:ext uri="{0D108BD9-81ED-4DB2-BD59-A6C34878D82A}">
                    <a16:rowId xmlns:a16="http://schemas.microsoft.com/office/drawing/2014/main" val="10001"/>
                  </a:ext>
                </a:extLst>
              </a:tr>
              <a:tr h="1154232">
                <a:tc>
                  <a:txBody>
                    <a:bodyPr/>
                    <a:lstStyle/>
                    <a:p>
                      <a:pPr algn="ctr"/>
                      <a:r>
                        <a:rPr kumimoji="1" lang="en-US" altLang="ja-JP" sz="2000" b="1" dirty="0">
                          <a:latin typeface="+mn-ea"/>
                          <a:ea typeface="+mn-ea"/>
                        </a:rPr>
                        <a:t>Threat</a:t>
                      </a:r>
                      <a:endParaRPr kumimoji="1" lang="ja-JP" altLang="en-US" sz="2000" b="1" dirty="0">
                        <a:latin typeface="+mn-ea"/>
                        <a:ea typeface="+mn-ea"/>
                      </a:endParaRPr>
                    </a:p>
                  </a:txBody>
                  <a:tcPr anchor="ctr"/>
                </a:tc>
                <a:tc>
                  <a:txBody>
                    <a:bodyPr/>
                    <a:lstStyle/>
                    <a:p>
                      <a:endParaRPr lang="en-US" dirty="0"/>
                    </a:p>
                  </a:txBody>
                  <a:tcPr/>
                </a:tc>
                <a:tc>
                  <a:txBody>
                    <a:bodyPr/>
                    <a:lstStyle/>
                    <a:p>
                      <a:endParaRPr lang="en-US" dirty="0"/>
                    </a:p>
                  </a:txBody>
                  <a:tcPr/>
                </a:tc>
                <a:tc>
                  <a:txBody>
                    <a:bodyPr/>
                    <a:lstStyle/>
                    <a:p>
                      <a:endParaRPr lang="en-US" b="1" dirty="0">
                        <a:solidFill>
                          <a:srgbClr val="0070C0"/>
                        </a:solidFill>
                      </a:endParaRPr>
                    </a:p>
                  </a:txBody>
                  <a:tcPr/>
                </a:tc>
                <a:tc>
                  <a:txBody>
                    <a:bodyPr/>
                    <a:lstStyle/>
                    <a:p>
                      <a:pPr marL="171450" indent="-171450">
                        <a:buFont typeface="Arial" charset="0"/>
                        <a:buChar char="•"/>
                      </a:pPr>
                      <a:endParaRPr lang="en-US" sz="1200" dirty="0"/>
                    </a:p>
                  </a:txBody>
                  <a:tcPr/>
                </a:tc>
                <a:extLst>
                  <a:ext uri="{0D108BD9-81ED-4DB2-BD59-A6C34878D82A}">
                    <a16:rowId xmlns:a16="http://schemas.microsoft.com/office/drawing/2014/main" val="10002"/>
                  </a:ext>
                </a:extLst>
              </a:tr>
              <a:tr h="1154232">
                <a:tc>
                  <a:txBody>
                    <a:bodyPr/>
                    <a:lstStyle/>
                    <a:p>
                      <a:pPr algn="ctr"/>
                      <a:r>
                        <a:rPr kumimoji="1" lang="en-US" altLang="ja-JP" sz="2000" b="1" dirty="0">
                          <a:latin typeface="+mn-ea"/>
                          <a:ea typeface="+mn-ea"/>
                        </a:rPr>
                        <a:t>How</a:t>
                      </a:r>
                      <a:r>
                        <a:rPr kumimoji="1" lang="en-US" altLang="ja-JP" sz="2000" b="1" baseline="0" dirty="0">
                          <a:latin typeface="+mn-ea"/>
                          <a:ea typeface="+mn-ea"/>
                        </a:rPr>
                        <a:t> to protect</a:t>
                      </a:r>
                      <a:endParaRPr kumimoji="1" lang="ja-JP" altLang="en-US" sz="2000" b="1" dirty="0">
                        <a:latin typeface="+mn-ea"/>
                        <a:ea typeface="+mn-ea"/>
                      </a:endParaRPr>
                    </a:p>
                  </a:txBody>
                  <a:tcPr anchor="ctr"/>
                </a:tc>
                <a:tc>
                  <a:txBody>
                    <a:bodyPr/>
                    <a:lstStyle/>
                    <a:p>
                      <a:endParaRPr lang="en-US" sz="1000" dirty="0"/>
                    </a:p>
                  </a:txBody>
                  <a:tcPr/>
                </a:tc>
                <a:tc>
                  <a:txBody>
                    <a:bodyPr/>
                    <a:lstStyle/>
                    <a:p>
                      <a:endParaRPr lang="en-US" sz="1000" dirty="0"/>
                    </a:p>
                  </a:txBody>
                  <a:tcPr/>
                </a:tc>
                <a:tc>
                  <a:txBody>
                    <a:bodyPr/>
                    <a:lstStyle/>
                    <a:p>
                      <a:endParaRPr lang="en-US" b="1" dirty="0">
                        <a:solidFill>
                          <a:srgbClr val="0070C0"/>
                        </a:solidFill>
                      </a:endParaRPr>
                    </a:p>
                  </a:txBody>
                  <a:tcPr/>
                </a:tc>
                <a:tc>
                  <a:txBody>
                    <a:bodyPr/>
                    <a:lstStyle/>
                    <a:p>
                      <a:pPr marL="173038" indent="-165100">
                        <a:buFont typeface="Arial" charset="0"/>
                        <a:buChar char="•"/>
                        <a:tabLst/>
                      </a:pPr>
                      <a:endParaRPr lang="en-US" sz="1200"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rot="16200000">
            <a:off x="-671494" y="3223104"/>
            <a:ext cx="1619986" cy="276999"/>
          </a:xfrm>
          <a:prstGeom prst="rect">
            <a:avLst/>
          </a:prstGeom>
          <a:noFill/>
        </p:spPr>
        <p:txBody>
          <a:bodyPr wrap="square" rtlCol="0">
            <a:spAutoFit/>
          </a:bodyPr>
          <a:lstStyle/>
          <a:p>
            <a:r>
              <a:rPr lang="en-US" sz="1200">
                <a:solidFill>
                  <a:schemeClr val="bg1"/>
                </a:solidFill>
              </a:rPr>
              <a:t>Cloud Connectivity</a:t>
            </a:r>
          </a:p>
        </p:txBody>
      </p:sp>
    </p:spTree>
    <p:extLst>
      <p:ext uri="{BB962C8B-B14F-4D97-AF65-F5344CB8AC3E}">
        <p14:creationId xmlns:p14="http://schemas.microsoft.com/office/powerpoint/2010/main" val="2732421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5999"/>
            <a:ext cx="10631999" cy="443198"/>
          </a:xfrm>
        </p:spPr>
        <p:txBody>
          <a:bodyPr/>
          <a:lstStyle/>
          <a:p>
            <a:r>
              <a:rPr lang="en-US" dirty="0"/>
              <a:t>Security policy planning template – SAMPLE</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36</a:t>
            </a:fld>
            <a:endParaRPr lang="de-DE" dirty="0"/>
          </a:p>
        </p:txBody>
      </p:sp>
      <p:graphicFrame>
        <p:nvGraphicFramePr>
          <p:cNvPr id="6" name="Table 5"/>
          <p:cNvGraphicFramePr>
            <a:graphicFrameLocks noGrp="1"/>
          </p:cNvGraphicFramePr>
          <p:nvPr>
            <p:extLst>
              <p:ext uri="{D42A27DB-BD31-4B8C-83A1-F6EECF244321}">
                <p14:modId xmlns:p14="http://schemas.microsoft.com/office/powerpoint/2010/main" val="1689241310"/>
              </p:ext>
            </p:extLst>
          </p:nvPr>
        </p:nvGraphicFramePr>
        <p:xfrm>
          <a:off x="969417" y="1584282"/>
          <a:ext cx="10238210" cy="4599799"/>
        </p:xfrm>
        <a:graphic>
          <a:graphicData uri="http://schemas.openxmlformats.org/drawingml/2006/table">
            <a:tbl>
              <a:tblPr firstRow="1" bandRow="1">
                <a:tableStyleId>{5C22544A-7EE6-4342-B048-85BDC9FD1C3A}</a:tableStyleId>
              </a:tblPr>
              <a:tblGrid>
                <a:gridCol w="2047642">
                  <a:extLst>
                    <a:ext uri="{9D8B030D-6E8A-4147-A177-3AD203B41FA5}">
                      <a16:colId xmlns:a16="http://schemas.microsoft.com/office/drawing/2014/main" val="3784965029"/>
                    </a:ext>
                  </a:extLst>
                </a:gridCol>
                <a:gridCol w="2047642">
                  <a:extLst>
                    <a:ext uri="{9D8B030D-6E8A-4147-A177-3AD203B41FA5}">
                      <a16:colId xmlns:a16="http://schemas.microsoft.com/office/drawing/2014/main" val="20000"/>
                    </a:ext>
                  </a:extLst>
                </a:gridCol>
                <a:gridCol w="2047642">
                  <a:extLst>
                    <a:ext uri="{9D8B030D-6E8A-4147-A177-3AD203B41FA5}">
                      <a16:colId xmlns:a16="http://schemas.microsoft.com/office/drawing/2014/main" val="2318653784"/>
                    </a:ext>
                  </a:extLst>
                </a:gridCol>
                <a:gridCol w="2047642">
                  <a:extLst>
                    <a:ext uri="{9D8B030D-6E8A-4147-A177-3AD203B41FA5}">
                      <a16:colId xmlns:a16="http://schemas.microsoft.com/office/drawing/2014/main" val="20001"/>
                    </a:ext>
                  </a:extLst>
                </a:gridCol>
                <a:gridCol w="2047642">
                  <a:extLst>
                    <a:ext uri="{9D8B030D-6E8A-4147-A177-3AD203B41FA5}">
                      <a16:colId xmlns:a16="http://schemas.microsoft.com/office/drawing/2014/main" val="20002"/>
                    </a:ext>
                  </a:extLst>
                </a:gridCol>
              </a:tblGrid>
              <a:tr h="915727">
                <a:tc>
                  <a:txBody>
                    <a:bodyPr/>
                    <a:lstStyle/>
                    <a:p>
                      <a:endParaRPr lang="en-US" dirty="0"/>
                    </a:p>
                  </a:txBody>
                  <a:tcPr/>
                </a:tc>
                <a:tc>
                  <a:txBody>
                    <a:bodyPr/>
                    <a:lstStyle/>
                    <a:p>
                      <a:pPr algn="ctr"/>
                      <a:r>
                        <a:rPr kumimoji="1" lang="en-US" altLang="ja-JP" b="1" dirty="0">
                          <a:latin typeface="+mn-ea"/>
                          <a:ea typeface="+mn-ea"/>
                        </a:rPr>
                        <a:t>Development</a:t>
                      </a:r>
                      <a:endParaRPr kumimoji="1" lang="ja-JP" altLang="en-US" b="1" dirty="0">
                        <a:latin typeface="+mn-ea"/>
                        <a:ea typeface="+mn-ea"/>
                      </a:endParaRPr>
                    </a:p>
                  </a:txBody>
                  <a:tcPr/>
                </a:tc>
                <a:tc>
                  <a:txBody>
                    <a:bodyPr/>
                    <a:lstStyle/>
                    <a:p>
                      <a:pPr algn="ctr"/>
                      <a:r>
                        <a:rPr kumimoji="1" lang="en-US" altLang="ja-JP" b="1" dirty="0">
                          <a:latin typeface="+mn-ea"/>
                          <a:ea typeface="+mn-ea"/>
                        </a:rPr>
                        <a:t>Manufacturing, Warehouse,</a:t>
                      </a:r>
                    </a:p>
                    <a:p>
                      <a:pPr algn="ctr"/>
                      <a:r>
                        <a:rPr kumimoji="1" lang="en-US" altLang="ja-JP" b="1" dirty="0">
                          <a:latin typeface="+mn-ea"/>
                          <a:ea typeface="+mn-ea"/>
                        </a:rPr>
                        <a:t>Transporting</a:t>
                      </a:r>
                    </a:p>
                  </a:txBody>
                  <a:tcPr/>
                </a:tc>
                <a:tc>
                  <a:txBody>
                    <a:bodyPr/>
                    <a:lstStyle/>
                    <a:p>
                      <a:pPr algn="ctr"/>
                      <a:r>
                        <a:rPr kumimoji="1" lang="en-US" altLang="ja-JP" b="1" baseline="0" dirty="0">
                          <a:latin typeface="+mn-ea"/>
                          <a:ea typeface="+mn-ea"/>
                        </a:rPr>
                        <a:t>In use by user, Maintenances</a:t>
                      </a:r>
                      <a:endParaRPr kumimoji="1" lang="ja-JP" altLang="en-US" b="1" dirty="0">
                        <a:latin typeface="+mn-ea"/>
                        <a:ea typeface="+mn-ea"/>
                      </a:endParaRPr>
                    </a:p>
                  </a:txBody>
                  <a:tcPr/>
                </a:tc>
                <a:tc>
                  <a:txBody>
                    <a:bodyPr/>
                    <a:lstStyle/>
                    <a:p>
                      <a:pPr algn="ctr"/>
                      <a:r>
                        <a:rPr kumimoji="1" lang="en-US" altLang="ja-JP" b="1" dirty="0">
                          <a:latin typeface="+mn-ea"/>
                          <a:ea typeface="+mn-ea"/>
                        </a:rPr>
                        <a:t>Discard, </a:t>
                      </a:r>
                    </a:p>
                    <a:p>
                      <a:pPr algn="ctr"/>
                      <a:r>
                        <a:rPr kumimoji="1" lang="en-US" altLang="ja-JP" b="1" dirty="0">
                          <a:latin typeface="+mn-ea"/>
                          <a:ea typeface="+mn-ea"/>
                        </a:rPr>
                        <a:t>End</a:t>
                      </a:r>
                      <a:r>
                        <a:rPr kumimoji="1" lang="en-US" altLang="ja-JP" b="1" baseline="0" dirty="0">
                          <a:latin typeface="+mn-ea"/>
                          <a:ea typeface="+mn-ea"/>
                        </a:rPr>
                        <a:t> of life</a:t>
                      </a:r>
                      <a:endParaRPr kumimoji="1" lang="ja-JP" altLang="en-US" b="1" dirty="0">
                        <a:latin typeface="+mn-ea"/>
                        <a:ea typeface="+mn-ea"/>
                      </a:endParaRPr>
                    </a:p>
                  </a:txBody>
                  <a:tcPr/>
                </a:tc>
                <a:extLst>
                  <a:ext uri="{0D108BD9-81ED-4DB2-BD59-A6C34878D82A}">
                    <a16:rowId xmlns:a16="http://schemas.microsoft.com/office/drawing/2014/main" val="10000"/>
                  </a:ext>
                </a:extLst>
              </a:tr>
              <a:tr h="940223">
                <a:tc>
                  <a:txBody>
                    <a:bodyPr/>
                    <a:lstStyle/>
                    <a:p>
                      <a:pPr algn="ctr"/>
                      <a:r>
                        <a:rPr kumimoji="1" lang="en-US" altLang="ja-JP" sz="2000" b="1" dirty="0">
                          <a:latin typeface="+mn-ea"/>
                          <a:ea typeface="+mn-ea"/>
                        </a:rPr>
                        <a:t>What to protect</a:t>
                      </a:r>
                      <a:endParaRPr kumimoji="1" lang="ja-JP" altLang="en-US" sz="2000" b="1" dirty="0">
                        <a:latin typeface="+mn-ea"/>
                        <a:ea typeface="+mn-ea"/>
                      </a:endParaRPr>
                    </a:p>
                  </a:txBody>
                  <a:tcPr anchor="ct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Firmware IP (Source code)</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Security assets</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 (security keys, root of trust)</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Firmware IP</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Root of trust</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Security assets</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Cloning</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Firmware IP</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Root of trust</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Security assets</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End</a:t>
                      </a:r>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user information</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Firmware IP</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Root of trust</a:t>
                      </a:r>
                    </a:p>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Security assets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End</a:t>
                      </a:r>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user information</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1"/>
                  </a:ext>
                </a:extLst>
              </a:tr>
              <a:tr h="1154232">
                <a:tc>
                  <a:txBody>
                    <a:bodyPr/>
                    <a:lstStyle/>
                    <a:p>
                      <a:pPr algn="ctr"/>
                      <a:r>
                        <a:rPr kumimoji="1" lang="en-US" altLang="ja-JP" sz="2000" b="1" dirty="0">
                          <a:latin typeface="+mn-ea"/>
                          <a:ea typeface="+mn-ea"/>
                        </a:rPr>
                        <a:t>Threat</a:t>
                      </a:r>
                      <a:endParaRPr kumimoji="1" lang="ja-JP" altLang="en-US" sz="2000" b="1" dirty="0">
                        <a:latin typeface="+mn-ea"/>
                        <a:ea typeface="+mn-ea"/>
                      </a:endParaRPr>
                    </a:p>
                  </a:txBody>
                  <a:tcPr anchor="ct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Unauthorized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External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Internal access</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Unauthorized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External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Internal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Create Counterfeit product</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Unauthorized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External access</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en-US" altLang="ja-JP" sz="1400" b="1" dirty="0">
                          <a:latin typeface="Meiryo UI" panose="020B0604030504040204" pitchFamily="50" charset="-128"/>
                          <a:ea typeface="Meiryo UI" panose="020B0604030504040204" pitchFamily="50" charset="-128"/>
                          <a:cs typeface="Meiryo UI" panose="020B0604030504040204" pitchFamily="50" charset="-128"/>
                        </a:rPr>
                        <a:t>Unauthorized access</a:t>
                      </a:r>
                    </a:p>
                    <a:p>
                      <a:r>
                        <a:rPr kumimoji="1" lang="en-US" altLang="ja-JP" sz="1400" b="1" baseline="0" dirty="0">
                          <a:latin typeface="Meiryo UI" panose="020B0604030504040204" pitchFamily="50" charset="-128"/>
                          <a:ea typeface="Meiryo UI" panose="020B0604030504040204" pitchFamily="50" charset="-128"/>
                          <a:cs typeface="Meiryo UI" panose="020B0604030504040204" pitchFamily="50" charset="-128"/>
                        </a:rPr>
                        <a:t> External access</a:t>
                      </a:r>
                      <a:endParaRPr kumimoji="1" lang="ja-JP" altLang="en-US" sz="1400" b="1"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2"/>
                  </a:ext>
                </a:extLst>
              </a:tr>
              <a:tr h="1154232">
                <a:tc>
                  <a:txBody>
                    <a:bodyPr/>
                    <a:lstStyle/>
                    <a:p>
                      <a:pPr algn="ctr"/>
                      <a:r>
                        <a:rPr kumimoji="1" lang="en-US" altLang="ja-JP" sz="2000" b="1" dirty="0">
                          <a:latin typeface="+mn-ea"/>
                          <a:ea typeface="+mn-ea"/>
                        </a:rPr>
                        <a:t>How</a:t>
                      </a:r>
                      <a:r>
                        <a:rPr kumimoji="1" lang="en-US" altLang="ja-JP" sz="2000" b="1" baseline="0" dirty="0">
                          <a:latin typeface="+mn-ea"/>
                          <a:ea typeface="+mn-ea"/>
                        </a:rPr>
                        <a:t> to protect</a:t>
                      </a:r>
                      <a:endParaRPr kumimoji="1" lang="ja-JP" altLang="en-US" sz="2000" b="1" dirty="0">
                        <a:latin typeface="+mn-ea"/>
                        <a:ea typeface="+mn-ea"/>
                      </a:endParaRPr>
                    </a:p>
                  </a:txBody>
                  <a:tcPr anchor="ctr"/>
                </a:tc>
                <a:tc>
                  <a:txBody>
                    <a:bodyPr/>
                    <a:lstStyle/>
                    <a:p>
                      <a:endParaRPr lang="en-US" sz="1000" dirty="0"/>
                    </a:p>
                  </a:txBody>
                  <a:tcPr/>
                </a:tc>
                <a:tc>
                  <a:txBody>
                    <a:bodyPr/>
                    <a:lstStyle/>
                    <a:p>
                      <a:endParaRPr lang="en-US" sz="1000" dirty="0"/>
                    </a:p>
                  </a:txBody>
                  <a:tcPr/>
                </a:tc>
                <a:tc>
                  <a:txBody>
                    <a:bodyPr/>
                    <a:lstStyle/>
                    <a:p>
                      <a:endParaRPr lang="en-US" b="1" dirty="0">
                        <a:solidFill>
                          <a:srgbClr val="0070C0"/>
                        </a:solidFill>
                      </a:endParaRPr>
                    </a:p>
                  </a:txBody>
                  <a:tcPr/>
                </a:tc>
                <a:tc>
                  <a:txBody>
                    <a:bodyPr/>
                    <a:lstStyle/>
                    <a:p>
                      <a:pPr marL="173038" indent="-165100">
                        <a:buFont typeface="Arial" charset="0"/>
                        <a:buChar char="•"/>
                        <a:tabLst/>
                      </a:pPr>
                      <a:endParaRPr lang="en-US" sz="1200"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rot="16200000">
            <a:off x="-671494" y="3223104"/>
            <a:ext cx="1619986" cy="276999"/>
          </a:xfrm>
          <a:prstGeom prst="rect">
            <a:avLst/>
          </a:prstGeom>
          <a:noFill/>
        </p:spPr>
        <p:txBody>
          <a:bodyPr wrap="square" rtlCol="0">
            <a:spAutoFit/>
          </a:bodyPr>
          <a:lstStyle/>
          <a:p>
            <a:r>
              <a:rPr lang="en-US" sz="1200">
                <a:solidFill>
                  <a:schemeClr val="bg1"/>
                </a:solidFill>
              </a:rPr>
              <a:t>Cloud Connectivity</a:t>
            </a:r>
          </a:p>
        </p:txBody>
      </p:sp>
    </p:spTree>
    <p:extLst>
      <p:ext uri="{BB962C8B-B14F-4D97-AF65-F5344CB8AC3E}">
        <p14:creationId xmlns:p14="http://schemas.microsoft.com/office/powerpoint/2010/main" val="2174867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5999"/>
            <a:ext cx="10631999" cy="443198"/>
          </a:xfrm>
        </p:spPr>
        <p:txBody>
          <a:bodyPr/>
          <a:lstStyle/>
          <a:p>
            <a:r>
              <a:rPr lang="en-US" dirty="0"/>
              <a:t>planning for secure boot implementation</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37</a:t>
            </a:fld>
            <a:endParaRPr lang="de-DE" dirty="0"/>
          </a:p>
        </p:txBody>
      </p:sp>
      <p:graphicFrame>
        <p:nvGraphicFramePr>
          <p:cNvPr id="6" name="Table 5"/>
          <p:cNvGraphicFramePr>
            <a:graphicFrameLocks noGrp="1"/>
          </p:cNvGraphicFramePr>
          <p:nvPr>
            <p:extLst>
              <p:ext uri="{D42A27DB-BD31-4B8C-83A1-F6EECF244321}">
                <p14:modId xmlns:p14="http://schemas.microsoft.com/office/powerpoint/2010/main" val="3354858155"/>
              </p:ext>
            </p:extLst>
          </p:nvPr>
        </p:nvGraphicFramePr>
        <p:xfrm>
          <a:off x="969416" y="1383923"/>
          <a:ext cx="10295214" cy="4358640"/>
        </p:xfrm>
        <a:graphic>
          <a:graphicData uri="http://schemas.openxmlformats.org/drawingml/2006/table">
            <a:tbl>
              <a:tblPr firstRow="1" bandRow="1">
                <a:tableStyleId>{5C22544A-7EE6-4342-B048-85BDC9FD1C3A}</a:tableStyleId>
              </a:tblPr>
              <a:tblGrid>
                <a:gridCol w="6326329">
                  <a:extLst>
                    <a:ext uri="{9D8B030D-6E8A-4147-A177-3AD203B41FA5}">
                      <a16:colId xmlns:a16="http://schemas.microsoft.com/office/drawing/2014/main" val="3784965029"/>
                    </a:ext>
                  </a:extLst>
                </a:gridCol>
                <a:gridCol w="3968885">
                  <a:extLst>
                    <a:ext uri="{9D8B030D-6E8A-4147-A177-3AD203B41FA5}">
                      <a16:colId xmlns:a16="http://schemas.microsoft.com/office/drawing/2014/main" val="20002"/>
                    </a:ext>
                  </a:extLst>
                </a:gridCol>
              </a:tblGrid>
              <a:tr h="343642">
                <a:tc>
                  <a:txBody>
                    <a:bodyPr/>
                    <a:lstStyle/>
                    <a:p>
                      <a:pPr algn="ctr"/>
                      <a:r>
                        <a:rPr lang="en-US" dirty="0"/>
                        <a:t>Check point</a:t>
                      </a:r>
                    </a:p>
                  </a:txBody>
                  <a:tcPr/>
                </a:tc>
                <a:tc>
                  <a:txBody>
                    <a:bodyPr/>
                    <a:lstStyle/>
                    <a:p>
                      <a:pPr algn="ctr"/>
                      <a:r>
                        <a:rPr kumimoji="1" lang="en-US" altLang="ja-JP" b="1" dirty="0">
                          <a:latin typeface="+mn-ea"/>
                          <a:ea typeface="+mn-ea"/>
                        </a:rPr>
                        <a:t>Answer</a:t>
                      </a:r>
                      <a:endParaRPr kumimoji="1" lang="ja-JP" altLang="en-US" b="1" dirty="0">
                        <a:latin typeface="+mn-ea"/>
                        <a:ea typeface="+mn-ea"/>
                      </a:endParaRPr>
                    </a:p>
                  </a:txBody>
                  <a:tcPr/>
                </a:tc>
                <a:extLst>
                  <a:ext uri="{0D108BD9-81ED-4DB2-BD59-A6C34878D82A}">
                    <a16:rowId xmlns:a16="http://schemas.microsoft.com/office/drawing/2014/main" val="10000"/>
                  </a:ext>
                </a:extLst>
              </a:tr>
              <a:tr h="486826">
                <a:tc>
                  <a:txBody>
                    <a:bodyPr/>
                    <a:lstStyle/>
                    <a:p>
                      <a:pPr algn="l"/>
                      <a:r>
                        <a:rPr kumimoji="1" lang="en-US" altLang="ja-JP" sz="1400" b="0" dirty="0">
                          <a:latin typeface="+mn-lt"/>
                          <a:ea typeface="+mn-ea"/>
                        </a:rPr>
                        <a:t>Is there any confidential data belongs to user during the period that user is using the product? If yes, what?</a:t>
                      </a:r>
                      <a:endParaRPr kumimoji="1" lang="ja-JP" altLang="en-US" sz="1400" b="0" dirty="0">
                        <a:latin typeface="+mn-lt"/>
                        <a:ea typeface="+mn-ea"/>
                      </a:endParaRPr>
                    </a:p>
                  </a:txBody>
                  <a:tcPr/>
                </a:tc>
                <a:tc>
                  <a:txBody>
                    <a:bodyPr/>
                    <a:lstStyle/>
                    <a:p>
                      <a:pPr marL="0"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0001"/>
                  </a:ext>
                </a:extLst>
              </a:tr>
              <a:tr h="4868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Is there any confidential data/program when you ship the product? If yes, what, who owns?</a:t>
                      </a:r>
                      <a:endParaRPr kumimoji="1" lang="ja-JP" altLang="en-US" sz="1400" b="0" dirty="0">
                        <a:latin typeface="+mn-lt"/>
                        <a:ea typeface="+mn-ea"/>
                      </a:endParaRPr>
                    </a:p>
                  </a:txBody>
                  <a:tcPr/>
                </a:tc>
                <a:tc>
                  <a:txBody>
                    <a:bodyPr/>
                    <a:lstStyle/>
                    <a:p>
                      <a:pPr marL="0"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3817012277"/>
                  </a:ext>
                </a:extLst>
              </a:tr>
              <a:tr h="286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How long is the product’s life?</a:t>
                      </a:r>
                      <a:endParaRPr kumimoji="1" lang="ja-JP" altLang="en-US" sz="1400" b="0" dirty="0">
                        <a:latin typeface="+mn-lt"/>
                        <a:ea typeface="+mn-ea"/>
                      </a:endParaRPr>
                    </a:p>
                  </a:txBody>
                  <a:tcPr/>
                </a:tc>
                <a:tc>
                  <a:txBody>
                    <a:bodyPr/>
                    <a:lstStyle/>
                    <a:p>
                      <a:pPr marL="0" indent="0">
                        <a:buFont typeface="Arial" charset="0"/>
                        <a:buNone/>
                      </a:pPr>
                      <a:endParaRPr lang="en-US" sz="1400" b="0" dirty="0">
                        <a:latin typeface="+mn-lt"/>
                      </a:endParaRPr>
                    </a:p>
                  </a:txBody>
                  <a:tcPr/>
                </a:tc>
                <a:extLst>
                  <a:ext uri="{0D108BD9-81ED-4DB2-BD59-A6C34878D82A}">
                    <a16:rowId xmlns:a16="http://schemas.microsoft.com/office/drawing/2014/main" val="1093664757"/>
                  </a:ext>
                </a:extLst>
              </a:tr>
              <a:tr h="286368">
                <a:tc>
                  <a:txBody>
                    <a:bodyPr/>
                    <a:lstStyle/>
                    <a:p>
                      <a:pPr algn="l"/>
                      <a:r>
                        <a:rPr kumimoji="1" lang="en-US" altLang="ja-JP" sz="1400" b="0" dirty="0">
                          <a:latin typeface="+mn-lt"/>
                          <a:ea typeface="+mn-ea"/>
                        </a:rPr>
                        <a:t>Is the product connected to other device or network? If yes, what, how?</a:t>
                      </a:r>
                      <a:endParaRPr kumimoji="1" lang="ja-JP" altLang="en-US" sz="1400" b="0" dirty="0">
                        <a:latin typeface="+mn-lt"/>
                        <a:ea typeface="+mn-ea"/>
                      </a:endParaRPr>
                    </a:p>
                  </a:txBody>
                  <a:tcPr/>
                </a:tc>
                <a:tc>
                  <a:txBody>
                    <a:bodyPr/>
                    <a:lstStyle/>
                    <a:p>
                      <a:pPr marL="0" indent="0">
                        <a:buFont typeface="Arial" charset="0"/>
                        <a:buNone/>
                      </a:pPr>
                      <a:endParaRPr lang="en-US" sz="1400" b="0" dirty="0">
                        <a:latin typeface="+mn-lt"/>
                      </a:endParaRPr>
                    </a:p>
                  </a:txBody>
                  <a:tcPr/>
                </a:tc>
                <a:extLst>
                  <a:ext uri="{0D108BD9-81ED-4DB2-BD59-A6C34878D82A}">
                    <a16:rowId xmlns:a16="http://schemas.microsoft.com/office/drawing/2014/main" val="10002"/>
                  </a:ext>
                </a:extLst>
              </a:tr>
              <a:tr h="4868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Do you need to identify each individual product in the field to manage  product’s functionality?</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0003"/>
                  </a:ext>
                </a:extLst>
              </a:tr>
              <a:tr h="286368">
                <a:tc>
                  <a:txBody>
                    <a:bodyPr/>
                    <a:lstStyle/>
                    <a:p>
                      <a:pPr algn="l"/>
                      <a:r>
                        <a:rPr kumimoji="1" lang="en-US" altLang="ja-JP" sz="1400" b="0" dirty="0">
                          <a:latin typeface="+mn-lt"/>
                          <a:ea typeface="+mn-ea"/>
                        </a:rPr>
                        <a:t>Do you deploy firmware update to the product in the field?</a:t>
                      </a: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474194174"/>
                  </a:ext>
                </a:extLst>
              </a:tr>
              <a:tr h="286368">
                <a:tc>
                  <a:txBody>
                    <a:bodyPr/>
                    <a:lstStyle/>
                    <a:p>
                      <a:pPr algn="l"/>
                      <a:r>
                        <a:rPr kumimoji="1" lang="en-US" altLang="ja-JP" sz="1400" b="0" dirty="0">
                          <a:latin typeface="+mn-lt"/>
                          <a:ea typeface="+mn-ea"/>
                        </a:rPr>
                        <a:t>Do you host the firmware update distribution server in Cloud?</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3849428105"/>
                  </a:ext>
                </a:extLst>
              </a:tr>
              <a:tr h="286368">
                <a:tc>
                  <a:txBody>
                    <a:bodyPr/>
                    <a:lstStyle/>
                    <a:p>
                      <a:pPr algn="l"/>
                      <a:r>
                        <a:rPr kumimoji="1" lang="en-US" altLang="ja-JP" sz="1400" b="0" dirty="0">
                          <a:latin typeface="+mn-lt"/>
                          <a:ea typeface="+mn-ea"/>
                        </a:rPr>
                        <a:t>Is any 3</a:t>
                      </a:r>
                      <a:r>
                        <a:rPr kumimoji="1" lang="en-US" altLang="ja-JP" sz="1400" b="0" baseline="30000" dirty="0">
                          <a:latin typeface="+mn-lt"/>
                          <a:ea typeface="+mn-ea"/>
                        </a:rPr>
                        <a:t>rd</a:t>
                      </a:r>
                      <a:r>
                        <a:rPr kumimoji="1" lang="en-US" altLang="ja-JP" sz="1400" b="0" dirty="0">
                          <a:latin typeface="+mn-lt"/>
                          <a:ea typeface="+mn-ea"/>
                        </a:rPr>
                        <a:t> party involved for application on the product or service?</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514972589"/>
                  </a:ext>
                </a:extLst>
              </a:tr>
              <a:tr h="286368">
                <a:tc>
                  <a:txBody>
                    <a:bodyPr/>
                    <a:lstStyle/>
                    <a:p>
                      <a:pPr algn="l"/>
                      <a:r>
                        <a:rPr kumimoji="1" lang="en-US" altLang="ja-JP" sz="1400" b="0" dirty="0">
                          <a:latin typeface="+mn-lt"/>
                          <a:ea typeface="+mn-ea"/>
                        </a:rPr>
                        <a:t>Do you intend to host the private CA for your product?</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531231311"/>
                  </a:ext>
                </a:extLst>
              </a:tr>
              <a:tr h="286368">
                <a:tc>
                  <a:txBody>
                    <a:bodyPr/>
                    <a:lstStyle/>
                    <a:p>
                      <a:pPr algn="l"/>
                      <a:r>
                        <a:rPr kumimoji="1" lang="en-US" altLang="ja-JP" sz="1400" b="0" dirty="0">
                          <a:latin typeface="+mn-lt"/>
                          <a:ea typeface="+mn-ea"/>
                        </a:rPr>
                        <a:t>Do you need TLS in application?</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607989036"/>
                  </a:ext>
                </a:extLst>
              </a:tr>
              <a:tr h="286368">
                <a:tc>
                  <a:txBody>
                    <a:bodyPr/>
                    <a:lstStyle/>
                    <a:p>
                      <a:pPr algn="l"/>
                      <a:r>
                        <a:rPr kumimoji="1" lang="en-US" altLang="ja-JP" sz="1400" b="0" dirty="0">
                          <a:latin typeface="+mn-lt"/>
                          <a:ea typeface="+mn-ea"/>
                        </a:rPr>
                        <a:t>In event of the product detect malicious behavior, what is the reaction? </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4149233359"/>
                  </a:ext>
                </a:extLst>
              </a:tr>
            </a:tbl>
          </a:graphicData>
        </a:graphic>
      </p:graphicFrame>
      <p:sp>
        <p:nvSpPr>
          <p:cNvPr id="17" name="TextBox 16"/>
          <p:cNvSpPr txBox="1"/>
          <p:nvPr/>
        </p:nvSpPr>
        <p:spPr>
          <a:xfrm rot="16200000">
            <a:off x="-671494" y="3223104"/>
            <a:ext cx="1619986" cy="276999"/>
          </a:xfrm>
          <a:prstGeom prst="rect">
            <a:avLst/>
          </a:prstGeom>
          <a:noFill/>
        </p:spPr>
        <p:txBody>
          <a:bodyPr wrap="square" rtlCol="0">
            <a:spAutoFit/>
          </a:bodyPr>
          <a:lstStyle/>
          <a:p>
            <a:r>
              <a:rPr lang="en-US" sz="1200">
                <a:solidFill>
                  <a:schemeClr val="bg1"/>
                </a:solidFill>
              </a:rPr>
              <a:t>Cloud Connectivity</a:t>
            </a:r>
          </a:p>
        </p:txBody>
      </p:sp>
    </p:spTree>
    <p:extLst>
      <p:ext uri="{BB962C8B-B14F-4D97-AF65-F5344CB8AC3E}">
        <p14:creationId xmlns:p14="http://schemas.microsoft.com/office/powerpoint/2010/main" val="2318261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5999"/>
            <a:ext cx="10631999" cy="443198"/>
          </a:xfrm>
        </p:spPr>
        <p:txBody>
          <a:bodyPr/>
          <a:lstStyle/>
          <a:p>
            <a:r>
              <a:rPr lang="en-US" dirty="0"/>
              <a:t>planning for secure boot implementation</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38</a:t>
            </a:fld>
            <a:endParaRPr lang="de-DE" dirty="0"/>
          </a:p>
        </p:txBody>
      </p:sp>
      <p:graphicFrame>
        <p:nvGraphicFramePr>
          <p:cNvPr id="6" name="Table 5"/>
          <p:cNvGraphicFramePr>
            <a:graphicFrameLocks noGrp="1"/>
          </p:cNvGraphicFramePr>
          <p:nvPr>
            <p:extLst>
              <p:ext uri="{D42A27DB-BD31-4B8C-83A1-F6EECF244321}">
                <p14:modId xmlns:p14="http://schemas.microsoft.com/office/powerpoint/2010/main" val="1086254987"/>
              </p:ext>
            </p:extLst>
          </p:nvPr>
        </p:nvGraphicFramePr>
        <p:xfrm>
          <a:off x="969416" y="1383923"/>
          <a:ext cx="10295214" cy="2103120"/>
        </p:xfrm>
        <a:graphic>
          <a:graphicData uri="http://schemas.openxmlformats.org/drawingml/2006/table">
            <a:tbl>
              <a:tblPr firstRow="1" bandRow="1">
                <a:tableStyleId>{5C22544A-7EE6-4342-B048-85BDC9FD1C3A}</a:tableStyleId>
              </a:tblPr>
              <a:tblGrid>
                <a:gridCol w="6326329">
                  <a:extLst>
                    <a:ext uri="{9D8B030D-6E8A-4147-A177-3AD203B41FA5}">
                      <a16:colId xmlns:a16="http://schemas.microsoft.com/office/drawing/2014/main" val="3784965029"/>
                    </a:ext>
                  </a:extLst>
                </a:gridCol>
                <a:gridCol w="3968885">
                  <a:extLst>
                    <a:ext uri="{9D8B030D-6E8A-4147-A177-3AD203B41FA5}">
                      <a16:colId xmlns:a16="http://schemas.microsoft.com/office/drawing/2014/main" val="20002"/>
                    </a:ext>
                  </a:extLst>
                </a:gridCol>
              </a:tblGrid>
              <a:tr h="318022">
                <a:tc>
                  <a:txBody>
                    <a:bodyPr/>
                    <a:lstStyle/>
                    <a:p>
                      <a:pPr algn="ctr"/>
                      <a:r>
                        <a:rPr lang="en-US" dirty="0"/>
                        <a:t>Check point</a:t>
                      </a:r>
                    </a:p>
                  </a:txBody>
                  <a:tcPr/>
                </a:tc>
                <a:tc>
                  <a:txBody>
                    <a:bodyPr/>
                    <a:lstStyle/>
                    <a:p>
                      <a:pPr algn="ctr"/>
                      <a:r>
                        <a:rPr kumimoji="1" lang="en-US" altLang="ja-JP" b="1" dirty="0">
                          <a:latin typeface="+mn-ea"/>
                          <a:ea typeface="+mn-ea"/>
                        </a:rPr>
                        <a:t>Answer</a:t>
                      </a:r>
                      <a:endParaRPr kumimoji="1" lang="ja-JP" altLang="en-US" b="1" dirty="0">
                        <a:latin typeface="+mn-ea"/>
                        <a:ea typeface="+mn-ea"/>
                      </a:endParaRPr>
                    </a:p>
                  </a:txBody>
                  <a:tcPr/>
                </a:tc>
                <a:extLst>
                  <a:ext uri="{0D108BD9-81ED-4DB2-BD59-A6C34878D82A}">
                    <a16:rowId xmlns:a16="http://schemas.microsoft.com/office/drawing/2014/main" val="10000"/>
                  </a:ext>
                </a:extLst>
              </a:tr>
              <a:tr h="254215">
                <a:tc>
                  <a:txBody>
                    <a:bodyPr/>
                    <a:lstStyle/>
                    <a:p>
                      <a:pPr algn="l"/>
                      <a:r>
                        <a:rPr kumimoji="1" lang="en-US" altLang="ja-JP" sz="1400" b="0" dirty="0">
                          <a:latin typeface="+mn-lt"/>
                          <a:ea typeface="+mn-ea"/>
                        </a:rPr>
                        <a:t>Is the software development team in one physical location?</a:t>
                      </a:r>
                      <a:endParaRPr kumimoji="1" lang="ja-JP" altLang="en-US" sz="1400" b="0" dirty="0">
                        <a:latin typeface="+mn-lt"/>
                        <a:ea typeface="+mn-ea"/>
                      </a:endParaRPr>
                    </a:p>
                  </a:txBody>
                  <a:tcPr/>
                </a:tc>
                <a:tc>
                  <a:txBody>
                    <a:bodyPr/>
                    <a:lstStyle/>
                    <a:p>
                      <a:pPr marL="0"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0001"/>
                  </a:ext>
                </a:extLst>
              </a:tr>
              <a:tr h="2509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Is the design site physically secure? Is there any access control?</a:t>
                      </a:r>
                      <a:endParaRPr kumimoji="1" lang="ja-JP" altLang="en-US" sz="1400" b="0" dirty="0">
                        <a:latin typeface="+mn-lt"/>
                        <a:ea typeface="+mn-ea"/>
                      </a:endParaRPr>
                    </a:p>
                  </a:txBody>
                  <a:tcPr/>
                </a:tc>
                <a:tc>
                  <a:txBody>
                    <a:bodyPr/>
                    <a:lstStyle/>
                    <a:p>
                      <a:pPr marL="0"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3817012277"/>
                  </a:ext>
                </a:extLst>
              </a:tr>
              <a:tr h="265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Do you trust behavior of employees who have access to the design site?</a:t>
                      </a:r>
                      <a:endParaRPr kumimoji="1" lang="ja-JP" altLang="en-US" sz="1400" b="0" dirty="0">
                        <a:latin typeface="+mn-lt"/>
                        <a:ea typeface="+mn-ea"/>
                      </a:endParaRPr>
                    </a:p>
                  </a:txBody>
                  <a:tcPr/>
                </a:tc>
                <a:tc>
                  <a:txBody>
                    <a:bodyPr/>
                    <a:lstStyle/>
                    <a:p>
                      <a:pPr marL="0" indent="0">
                        <a:buFont typeface="Arial" charset="0"/>
                        <a:buNone/>
                      </a:pPr>
                      <a:endParaRPr lang="en-US" sz="1400" b="0" dirty="0">
                        <a:latin typeface="+mn-lt"/>
                      </a:endParaRPr>
                    </a:p>
                  </a:txBody>
                  <a:tcPr/>
                </a:tc>
                <a:extLst>
                  <a:ext uri="{0D108BD9-81ED-4DB2-BD59-A6C34878D82A}">
                    <a16:rowId xmlns:a16="http://schemas.microsoft.com/office/drawing/2014/main" val="10936647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Do you manufacture the product in trusted environment?</a:t>
                      </a:r>
                      <a:endParaRPr kumimoji="1" lang="ja-JP" altLang="en-US" sz="1400" b="0" dirty="0">
                        <a:latin typeface="+mn-lt"/>
                        <a:ea typeface="+mn-ea"/>
                      </a:endParaRPr>
                    </a:p>
                  </a:txBody>
                  <a:tcPr/>
                </a:tc>
                <a:tc>
                  <a:txBody>
                    <a:bodyPr/>
                    <a:lstStyle/>
                    <a:p>
                      <a:pPr marL="0" indent="0">
                        <a:buFont typeface="Arial" charset="0"/>
                        <a:buNone/>
                      </a:pPr>
                      <a:endParaRPr lang="en-US" sz="1400" b="0" dirty="0">
                        <a:latin typeface="+mn-lt"/>
                      </a:endParaRPr>
                    </a:p>
                  </a:txBody>
                  <a:tcPr/>
                </a:tc>
                <a:extLst>
                  <a:ext uri="{0D108BD9-81ED-4DB2-BD59-A6C34878D82A}">
                    <a16:rowId xmlns:a16="http://schemas.microsoft.com/office/drawing/2014/main" val="10002"/>
                  </a:ext>
                </a:extLst>
              </a:tr>
              <a:tr h="4505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ea typeface="+mn-ea"/>
                        </a:rPr>
                        <a:t>Do you trust behavior of employees who have access to the production facility?</a:t>
                      </a:r>
                      <a:endParaRPr kumimoji="1" lang="ja-JP" altLang="en-US" sz="1400" b="0" dirty="0">
                        <a:latin typeface="+mn-lt"/>
                        <a:ea typeface="+mn-ea"/>
                      </a:endParaRPr>
                    </a:p>
                  </a:txBody>
                  <a:tcPr/>
                </a:tc>
                <a:tc>
                  <a:txBody>
                    <a:bodyPr/>
                    <a:lstStyle/>
                    <a:p>
                      <a:pPr marL="7938" indent="0">
                        <a:buFont typeface="Arial" charset="0"/>
                        <a:buNone/>
                        <a:tabLst/>
                      </a:pPr>
                      <a:endParaRPr lang="en-US" sz="1400" b="0" dirty="0">
                        <a:solidFill>
                          <a:schemeClr val="tx1"/>
                        </a:solidFill>
                        <a:latin typeface="+mn-lt"/>
                      </a:endParaRP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rot="16200000">
            <a:off x="-671494" y="3223104"/>
            <a:ext cx="1619986" cy="276999"/>
          </a:xfrm>
          <a:prstGeom prst="rect">
            <a:avLst/>
          </a:prstGeom>
          <a:noFill/>
        </p:spPr>
        <p:txBody>
          <a:bodyPr wrap="square" rtlCol="0">
            <a:spAutoFit/>
          </a:bodyPr>
          <a:lstStyle/>
          <a:p>
            <a:r>
              <a:rPr lang="en-US" sz="1200">
                <a:solidFill>
                  <a:schemeClr val="bg1"/>
                </a:solidFill>
              </a:rPr>
              <a:t>Cloud Connectivity</a:t>
            </a:r>
          </a:p>
        </p:txBody>
      </p:sp>
    </p:spTree>
    <p:extLst>
      <p:ext uri="{BB962C8B-B14F-4D97-AF65-F5344CB8AC3E}">
        <p14:creationId xmlns:p14="http://schemas.microsoft.com/office/powerpoint/2010/main" val="1189587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8000" y="1080000"/>
            <a:ext cx="7920000" cy="964065"/>
          </a:xfrm>
        </p:spPr>
        <p:txBody>
          <a:bodyPr/>
          <a:lstStyle/>
          <a:p>
            <a:r>
              <a:rPr lang="en-US" dirty="0"/>
              <a:t>Secure Cloud Connectivity</a:t>
            </a:r>
          </a:p>
        </p:txBody>
      </p:sp>
    </p:spTree>
    <p:extLst>
      <p:ext uri="{BB962C8B-B14F-4D97-AF65-F5344CB8AC3E}">
        <p14:creationId xmlns:p14="http://schemas.microsoft.com/office/powerpoint/2010/main" val="298560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a:t>
            </a:fld>
            <a:endParaRPr lang="de-DE" dirty="0"/>
          </a:p>
        </p:txBody>
      </p:sp>
      <p:sp>
        <p:nvSpPr>
          <p:cNvPr id="2" name="Title 1"/>
          <p:cNvSpPr>
            <a:spLocks noGrp="1"/>
          </p:cNvSpPr>
          <p:nvPr>
            <p:ph type="title"/>
          </p:nvPr>
        </p:nvSpPr>
        <p:spPr/>
        <p:txBody>
          <a:bodyPr/>
          <a:lstStyle/>
          <a:p>
            <a:r>
              <a:rPr lang="en-US" dirty="0"/>
              <a:t>Critical components of </a:t>
            </a:r>
            <a:r>
              <a:rPr lang="en-US" dirty="0" err="1"/>
              <a:t>IoT</a:t>
            </a:r>
            <a:r>
              <a:rPr lang="en-US" dirty="0"/>
              <a:t> security</a:t>
            </a:r>
            <a:endParaRPr lang="en-GB" dirty="0"/>
          </a:p>
        </p:txBody>
      </p:sp>
      <p:grpSp>
        <p:nvGrpSpPr>
          <p:cNvPr id="19" name="Group 18"/>
          <p:cNvGrpSpPr/>
          <p:nvPr/>
        </p:nvGrpSpPr>
        <p:grpSpPr>
          <a:xfrm>
            <a:off x="2854075" y="2056587"/>
            <a:ext cx="2752523" cy="979267"/>
            <a:chOff x="368963" y="1094140"/>
            <a:chExt cx="2880360" cy="979266"/>
          </a:xfrm>
        </p:grpSpPr>
        <p:sp>
          <p:nvSpPr>
            <p:cNvPr id="20" name="TextBox 19"/>
            <p:cNvSpPr txBox="1"/>
            <p:nvPr/>
          </p:nvSpPr>
          <p:spPr>
            <a:xfrm>
              <a:off x="368963" y="1520050"/>
              <a:ext cx="2880360" cy="553356"/>
            </a:xfrm>
            <a:prstGeom prst="rect">
              <a:avLst/>
            </a:prstGeom>
            <a:noFill/>
          </p:spPr>
          <p:txBody>
            <a:bodyPr wrap="square" rtlCol="0">
              <a:spAutoFit/>
            </a:bodyPr>
            <a:lstStyle>
              <a:defPPr>
                <a:defRPr lang="en-US"/>
              </a:defPPr>
              <a:lvl1pPr marL="171450" indent="-171450">
                <a:lnSpc>
                  <a:spcPct val="107000"/>
                </a:lnSpc>
                <a:spcBef>
                  <a:spcPts val="200"/>
                </a:spcBef>
                <a:buSzPct val="100000"/>
                <a:buFont typeface="Arial" panose="020B0604020202020204" pitchFamily="34" charset="0"/>
                <a:buChar char="•"/>
                <a:defRPr sz="1200"/>
              </a:lvl1pPr>
            </a:lstStyle>
            <a:p>
              <a:pPr>
                <a:buClr>
                  <a:schemeClr val="dk1"/>
                </a:buClr>
                <a:buFont typeface=""/>
                <a:buChar char="•"/>
              </a:pPr>
              <a:r>
                <a:rPr lang="en-GB" sz="1400" dirty="0"/>
                <a:t>Employs cryptography to limit access to information </a:t>
              </a:r>
            </a:p>
          </p:txBody>
        </p:sp>
        <p:sp>
          <p:nvSpPr>
            <p:cNvPr id="21" name="Rectangle 20"/>
            <p:cNvSpPr/>
            <p:nvPr/>
          </p:nvSpPr>
          <p:spPr>
            <a:xfrm>
              <a:off x="368963" y="1094140"/>
              <a:ext cx="2880360" cy="4023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7000"/>
                </a:lnSpc>
              </a:pPr>
              <a:r>
                <a:rPr lang="en-US" sz="1600" b="1" dirty="0"/>
                <a:t>Confidentiality</a:t>
              </a:r>
            </a:p>
          </p:txBody>
        </p:sp>
      </p:grpSp>
      <p:grpSp>
        <p:nvGrpSpPr>
          <p:cNvPr id="22" name="Group 21"/>
          <p:cNvGrpSpPr/>
          <p:nvPr/>
        </p:nvGrpSpPr>
        <p:grpSpPr>
          <a:xfrm>
            <a:off x="1788783" y="3695506"/>
            <a:ext cx="2837006" cy="974811"/>
            <a:chOff x="2403714" y="1506537"/>
            <a:chExt cx="2581447" cy="974811"/>
          </a:xfrm>
        </p:grpSpPr>
        <p:sp>
          <p:nvSpPr>
            <p:cNvPr id="23" name="TextBox 22"/>
            <p:cNvSpPr txBox="1"/>
            <p:nvPr/>
          </p:nvSpPr>
          <p:spPr>
            <a:xfrm>
              <a:off x="2424819" y="1927991"/>
              <a:ext cx="2560342" cy="553357"/>
            </a:xfrm>
            <a:prstGeom prst="rect">
              <a:avLst/>
            </a:prstGeom>
            <a:noFill/>
          </p:spPr>
          <p:txBody>
            <a:bodyPr wrap="square" rtlCol="0">
              <a:spAutoFit/>
            </a:bodyPr>
            <a:lstStyle>
              <a:defPPr>
                <a:defRPr lang="en-US"/>
              </a:defPPr>
              <a:lvl1pPr marL="171450" indent="-171450">
                <a:lnSpc>
                  <a:spcPct val="107000"/>
                </a:lnSpc>
                <a:spcBef>
                  <a:spcPts val="200"/>
                </a:spcBef>
                <a:buSzPct val="100000"/>
                <a:buFont typeface="Arial" panose="020B0604020202020204" pitchFamily="34" charset="0"/>
                <a:buChar char="•"/>
                <a:defRPr sz="1200"/>
              </a:lvl1pPr>
            </a:lstStyle>
            <a:p>
              <a:pPr>
                <a:buClr>
                  <a:schemeClr val="dk1"/>
                </a:buClr>
                <a:buFont typeface=""/>
                <a:buChar char="•"/>
              </a:pPr>
              <a:r>
                <a:rPr lang="en-US" sz="1400" dirty="0"/>
                <a:t>Assures platform is trustworthy and data is accurate</a:t>
              </a:r>
            </a:p>
          </p:txBody>
        </p:sp>
        <p:sp>
          <p:nvSpPr>
            <p:cNvPr id="24" name="Rectangle 23"/>
            <p:cNvSpPr/>
            <p:nvPr/>
          </p:nvSpPr>
          <p:spPr>
            <a:xfrm>
              <a:off x="2403714" y="1506537"/>
              <a:ext cx="2504574" cy="405939"/>
            </a:xfrm>
            <a:prstGeom prst="rect">
              <a:avLst/>
            </a:prstGeom>
            <a:solidFill>
              <a:srgbClr val="43ABE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7000"/>
                </a:lnSpc>
              </a:pPr>
              <a:r>
                <a:rPr lang="en-US" sz="1600" b="1" dirty="0"/>
                <a:t>Integrity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5" name="Group 24"/>
          <p:cNvGrpSpPr/>
          <p:nvPr/>
        </p:nvGrpSpPr>
        <p:grpSpPr>
          <a:xfrm>
            <a:off x="7543803" y="3130285"/>
            <a:ext cx="2955424" cy="1210776"/>
            <a:chOff x="4172225" y="1223501"/>
            <a:chExt cx="3092684" cy="1210775"/>
          </a:xfrm>
        </p:grpSpPr>
        <p:sp>
          <p:nvSpPr>
            <p:cNvPr id="26" name="TextBox 25"/>
            <p:cNvSpPr txBox="1"/>
            <p:nvPr/>
          </p:nvSpPr>
          <p:spPr>
            <a:xfrm>
              <a:off x="4172225" y="1657654"/>
              <a:ext cx="3092684" cy="776622"/>
            </a:xfrm>
            <a:prstGeom prst="rect">
              <a:avLst/>
            </a:prstGeom>
            <a:noFill/>
          </p:spPr>
          <p:txBody>
            <a:bodyPr wrap="square" rtlCol="0">
              <a:spAutoFit/>
            </a:bodyPr>
            <a:lstStyle>
              <a:defPPr>
                <a:defRPr lang="en-US"/>
              </a:defPPr>
              <a:lvl1pPr marL="171450" indent="-171450">
                <a:lnSpc>
                  <a:spcPct val="107000"/>
                </a:lnSpc>
                <a:spcBef>
                  <a:spcPts val="200"/>
                </a:spcBef>
                <a:buSzPct val="100000"/>
                <a:buFont typeface="Arial" panose="020B0604020202020204" pitchFamily="34" charset="0"/>
                <a:buChar char="•"/>
                <a:defRPr sz="1200"/>
              </a:lvl1pPr>
            </a:lstStyle>
            <a:p>
              <a:pPr algn="ctr">
                <a:buClr>
                  <a:schemeClr val="dk1"/>
                </a:buClr>
                <a:buFont typeface=""/>
                <a:buChar char="•"/>
              </a:pPr>
              <a:r>
                <a:rPr lang="en-US" sz="1400" dirty="0"/>
                <a:t>Guarantees reliable performance under all conditions</a:t>
              </a:r>
            </a:p>
            <a:p>
              <a:endParaRPr lang="en-US" dirty="0"/>
            </a:p>
          </p:txBody>
        </p:sp>
        <p:sp>
          <p:nvSpPr>
            <p:cNvPr id="27" name="Rectangle 26"/>
            <p:cNvSpPr/>
            <p:nvPr/>
          </p:nvSpPr>
          <p:spPr>
            <a:xfrm>
              <a:off x="4300728" y="1223501"/>
              <a:ext cx="2879644" cy="402336"/>
            </a:xfrm>
            <a:prstGeom prst="rect">
              <a:avLst/>
            </a:prstGeom>
            <a:solidFill>
              <a:srgbClr val="EB620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7000"/>
                </a:lnSpc>
              </a:pPr>
              <a:r>
                <a:rPr lang="en-US" sz="1600" b="1" dirty="0"/>
                <a:t>Availability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8" name="Group 27"/>
          <p:cNvGrpSpPr/>
          <p:nvPr/>
        </p:nvGrpSpPr>
        <p:grpSpPr>
          <a:xfrm>
            <a:off x="4038601" y="1893676"/>
            <a:ext cx="4445060" cy="3537896"/>
            <a:chOff x="1480752" y="1031913"/>
            <a:chExt cx="4445060" cy="3537896"/>
          </a:xfrm>
        </p:grpSpPr>
        <p:sp>
          <p:nvSpPr>
            <p:cNvPr id="29" name="Isosceles Triangle 28"/>
            <p:cNvSpPr/>
            <p:nvPr/>
          </p:nvSpPr>
          <p:spPr>
            <a:xfrm flipV="1">
              <a:off x="2614848" y="2830494"/>
              <a:ext cx="2185106" cy="1735196"/>
            </a:xfrm>
            <a:prstGeom prst="triangle">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Isosceles Triangle 29"/>
            <p:cNvSpPr/>
            <p:nvPr/>
          </p:nvSpPr>
          <p:spPr>
            <a:xfrm>
              <a:off x="2614848" y="1031913"/>
              <a:ext cx="2185106" cy="1735196"/>
            </a:xfrm>
            <a:prstGeom prst="triangl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Isosceles Triangle 30"/>
            <p:cNvSpPr/>
            <p:nvPr/>
          </p:nvSpPr>
          <p:spPr>
            <a:xfrm>
              <a:off x="3740706" y="2830494"/>
              <a:ext cx="2185106" cy="1735196"/>
            </a:xfrm>
            <a:prstGeom prst="triangle">
              <a:avLst/>
            </a:prstGeom>
            <a:solidFill>
              <a:srgbClr val="EB6209"/>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Isosceles Triangle 31"/>
            <p:cNvSpPr/>
            <p:nvPr/>
          </p:nvSpPr>
          <p:spPr>
            <a:xfrm>
              <a:off x="1480752" y="2834613"/>
              <a:ext cx="2185106" cy="1735196"/>
            </a:xfrm>
            <a:prstGeom prst="triangle">
              <a:avLst/>
            </a:prstGeom>
            <a:solidFill>
              <a:srgbClr val="43ABE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Up Arrow 32"/>
            <p:cNvSpPr/>
            <p:nvPr/>
          </p:nvSpPr>
          <p:spPr>
            <a:xfrm>
              <a:off x="3210396" y="2447521"/>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Up Arrow 33"/>
            <p:cNvSpPr/>
            <p:nvPr/>
          </p:nvSpPr>
          <p:spPr>
            <a:xfrm rot="14271150">
              <a:off x="2559239" y="3544024"/>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Up Arrow 34"/>
            <p:cNvSpPr/>
            <p:nvPr/>
          </p:nvSpPr>
          <p:spPr>
            <a:xfrm rot="7324761">
              <a:off x="3885031" y="3510435"/>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p:cNvSpPr txBox="1"/>
            <p:nvPr/>
          </p:nvSpPr>
          <p:spPr>
            <a:xfrm rot="3451913">
              <a:off x="4631300" y="3644642"/>
              <a:ext cx="1335538" cy="369332"/>
            </a:xfrm>
            <a:prstGeom prst="rect">
              <a:avLst/>
            </a:prstGeom>
            <a:noFill/>
          </p:spPr>
          <p:txBody>
            <a:bodyPr wrap="square" rtlCol="0">
              <a:spAutoFit/>
            </a:bodyPr>
            <a:lstStyle/>
            <a:p>
              <a:r>
                <a:rPr lang="en-US" dirty="0">
                  <a:solidFill>
                    <a:schemeClr val="bg1"/>
                  </a:solidFill>
                </a:rPr>
                <a:t>Availability</a:t>
              </a:r>
            </a:p>
          </p:txBody>
        </p:sp>
        <p:sp>
          <p:nvSpPr>
            <p:cNvPr id="37" name="TextBox 36"/>
            <p:cNvSpPr txBox="1"/>
            <p:nvPr/>
          </p:nvSpPr>
          <p:spPr>
            <a:xfrm rot="18125587">
              <a:off x="1474236" y="3198905"/>
              <a:ext cx="1852109" cy="369332"/>
            </a:xfrm>
            <a:prstGeom prst="rect">
              <a:avLst/>
            </a:prstGeom>
            <a:noFill/>
          </p:spPr>
          <p:txBody>
            <a:bodyPr wrap="square" rtlCol="0">
              <a:spAutoFit/>
            </a:bodyPr>
            <a:lstStyle/>
            <a:p>
              <a:r>
                <a:rPr lang="en-US" dirty="0">
                  <a:solidFill>
                    <a:schemeClr val="bg1"/>
                  </a:solidFill>
                </a:rPr>
                <a:t>Integrity</a:t>
              </a:r>
            </a:p>
          </p:txBody>
        </p:sp>
        <p:sp>
          <p:nvSpPr>
            <p:cNvPr id="38" name="TextBox 37"/>
            <p:cNvSpPr txBox="1"/>
            <p:nvPr/>
          </p:nvSpPr>
          <p:spPr>
            <a:xfrm>
              <a:off x="2893167" y="2083856"/>
              <a:ext cx="1717359" cy="369332"/>
            </a:xfrm>
            <a:prstGeom prst="rect">
              <a:avLst/>
            </a:prstGeom>
            <a:noFill/>
          </p:spPr>
          <p:txBody>
            <a:bodyPr wrap="square" rtlCol="0">
              <a:spAutoFit/>
            </a:bodyPr>
            <a:lstStyle/>
            <a:p>
              <a:r>
                <a:rPr lang="en-US" dirty="0">
                  <a:solidFill>
                    <a:schemeClr val="bg1"/>
                  </a:solidFill>
                </a:rPr>
                <a:t>Confidentiality</a:t>
              </a:r>
            </a:p>
          </p:txBody>
        </p:sp>
        <p:pic>
          <p:nvPicPr>
            <p:cNvPr id="39" name="syn_logo_rgb.png" descr="/•File Server/ Working Files/ Jobs In Progress/RE-14029 Synergy_platform/PPT/support/syn_logo_rgb.pn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3104572" y="3036654"/>
              <a:ext cx="1264740" cy="627257"/>
            </a:xfrm>
            <a:prstGeom prst="rect">
              <a:avLst/>
            </a:prstGeom>
          </p:spPr>
        </p:pic>
      </p:grpSp>
    </p:spTree>
    <p:extLst>
      <p:ext uri="{BB962C8B-B14F-4D97-AF65-F5344CB8AC3E}">
        <p14:creationId xmlns:p14="http://schemas.microsoft.com/office/powerpoint/2010/main" val="336064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Secure IoT connection with Cloud</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40</a:t>
            </a:fld>
            <a:endParaRPr lang="de-DE" dirty="0"/>
          </a:p>
        </p:txBody>
      </p:sp>
      <p:sp>
        <p:nvSpPr>
          <p:cNvPr id="4" name="Content Placeholder 3"/>
          <p:cNvSpPr>
            <a:spLocks noGrp="1"/>
          </p:cNvSpPr>
          <p:nvPr>
            <p:ph idx="1"/>
          </p:nvPr>
        </p:nvSpPr>
        <p:spPr>
          <a:xfrm>
            <a:off x="1080000" y="1800000"/>
            <a:ext cx="9000000" cy="295466"/>
          </a:xfrm>
        </p:spPr>
        <p:txBody>
          <a:bodyPr/>
          <a:lstStyle/>
          <a:p>
            <a:r>
              <a:rPr lang="en-US" dirty="0"/>
              <a:t>Basic building blocks of secure connectivity</a:t>
            </a:r>
          </a:p>
        </p:txBody>
      </p:sp>
      <p:pic>
        <p:nvPicPr>
          <p:cNvPr id="5" name="Picture 4"/>
          <p:cNvPicPr>
            <a:picLocks noChangeAspect="1"/>
          </p:cNvPicPr>
          <p:nvPr/>
        </p:nvPicPr>
        <p:blipFill>
          <a:blip r:embed="rId2" cstate="email">
            <a:extLst>
              <a:ext uri="{BEBA8EAE-BF5A-486C-A8C5-ECC9F3942E4B}">
                <a14:imgProps xmlns:a14="http://schemas.microsoft.com/office/drawing/2010/main">
                  <a14:imgLayer r:embed="rId3">
                    <a14:imgEffect>
                      <a14:backgroundRemoval t="1089" b="95765" l="3508" r="95969">
                        <a14:foregroundMark x1="11990" y1="73382" x2="11990" y2="83424"/>
                        <a14:foregroundMark x1="38010" y1="55172" x2="37225" y2="65638"/>
                      </a14:backgroundRemoval>
                    </a14:imgEffect>
                  </a14:imgLayer>
                </a14:imgProps>
              </a:ext>
              <a:ext uri="{28A0092B-C50C-407E-A947-70E740481C1C}">
                <a14:useLocalDpi xmlns:a14="http://schemas.microsoft.com/office/drawing/2010/main"/>
              </a:ext>
            </a:extLst>
          </a:blip>
          <a:stretch>
            <a:fillRect/>
          </a:stretch>
        </p:blipFill>
        <p:spPr>
          <a:xfrm>
            <a:off x="2155125" y="3927277"/>
            <a:ext cx="1959185" cy="1695017"/>
          </a:xfrm>
          <a:prstGeom prst="rect">
            <a:avLst/>
          </a:prstGeom>
        </p:spPr>
      </p:pic>
      <p:grpSp>
        <p:nvGrpSpPr>
          <p:cNvPr id="9" name="Group 8"/>
          <p:cNvGrpSpPr/>
          <p:nvPr/>
        </p:nvGrpSpPr>
        <p:grpSpPr>
          <a:xfrm>
            <a:off x="4562204" y="1594252"/>
            <a:ext cx="2331578" cy="2205319"/>
            <a:chOff x="4879528" y="939928"/>
            <a:chExt cx="2851189" cy="2851189"/>
          </a:xfrm>
        </p:grpSpPr>
        <p:pic>
          <p:nvPicPr>
            <p:cNvPr id="10" name="Picture 9"/>
            <p:cNvPicPr>
              <a:picLocks noChangeAspect="1"/>
            </p:cNvPicPr>
            <p:nvPr/>
          </p:nvPicPr>
          <p:blipFill>
            <a:blip r:embed="rId4" cstate="screen">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879528" y="939928"/>
              <a:ext cx="2851189" cy="2851189"/>
            </a:xfrm>
            <a:prstGeom prst="rect">
              <a:avLst/>
            </a:prstGeom>
          </p:spPr>
        </p:pic>
        <p:sp>
          <p:nvSpPr>
            <p:cNvPr id="11" name="TextBox 10"/>
            <p:cNvSpPr txBox="1"/>
            <p:nvPr/>
          </p:nvSpPr>
          <p:spPr>
            <a:xfrm>
              <a:off x="5104474" y="2435988"/>
              <a:ext cx="2401293" cy="397915"/>
            </a:xfrm>
            <a:prstGeom prst="rect">
              <a:avLst/>
            </a:prstGeom>
            <a:noFill/>
          </p:spPr>
          <p:txBody>
            <a:bodyPr wrap="square" rtlCol="0">
              <a:spAutoFit/>
            </a:bodyPr>
            <a:lstStyle/>
            <a:p>
              <a:pPr algn="ctr"/>
              <a:r>
                <a:rPr lang="en-US" sz="1400" dirty="0"/>
                <a:t>Cloud Service</a:t>
              </a:r>
            </a:p>
          </p:txBody>
        </p:sp>
      </p:grpSp>
      <p:sp>
        <p:nvSpPr>
          <p:cNvPr id="12" name="Rectangle 11"/>
          <p:cNvSpPr/>
          <p:nvPr/>
        </p:nvSpPr>
        <p:spPr>
          <a:xfrm>
            <a:off x="2291895" y="5622294"/>
            <a:ext cx="1376412" cy="210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“Thing”</a:t>
            </a:r>
          </a:p>
        </p:txBody>
      </p:sp>
      <p:sp>
        <p:nvSpPr>
          <p:cNvPr id="13" name="Left-Right Arrow 12"/>
          <p:cNvSpPr/>
          <p:nvPr/>
        </p:nvSpPr>
        <p:spPr>
          <a:xfrm rot="19200316">
            <a:off x="4165472" y="3997550"/>
            <a:ext cx="1494437" cy="276128"/>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rot="2399684" flipH="1">
            <a:off x="5826048" y="4011515"/>
            <a:ext cx="1494437" cy="276128"/>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flipH="1">
            <a:off x="4439940" y="4952883"/>
            <a:ext cx="2652622" cy="300814"/>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91947" y="3637431"/>
            <a:ext cx="1075670" cy="46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RESTful API</a:t>
            </a:r>
          </a:p>
        </p:txBody>
      </p:sp>
      <p:sp>
        <p:nvSpPr>
          <p:cNvPr id="17" name="Rectangle 16"/>
          <p:cNvSpPr/>
          <p:nvPr/>
        </p:nvSpPr>
        <p:spPr>
          <a:xfrm>
            <a:off x="3910839" y="3675897"/>
            <a:ext cx="1075670" cy="46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MQTT / TLS</a:t>
            </a:r>
          </a:p>
        </p:txBody>
      </p:sp>
      <p:sp>
        <p:nvSpPr>
          <p:cNvPr id="18" name="Rectangle 17"/>
          <p:cNvSpPr/>
          <p:nvPr/>
        </p:nvSpPr>
        <p:spPr>
          <a:xfrm>
            <a:off x="4915769" y="5438612"/>
            <a:ext cx="1688461" cy="299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Monitor and Control</a:t>
            </a:r>
          </a:p>
        </p:txBody>
      </p:sp>
      <p:grpSp>
        <p:nvGrpSpPr>
          <p:cNvPr id="22" name="Group 21"/>
          <p:cNvGrpSpPr/>
          <p:nvPr/>
        </p:nvGrpSpPr>
        <p:grpSpPr>
          <a:xfrm>
            <a:off x="7564549" y="4101120"/>
            <a:ext cx="2328859" cy="1419125"/>
            <a:chOff x="7564549" y="4101120"/>
            <a:chExt cx="2328859" cy="1419125"/>
          </a:xfrm>
        </p:grpSpPr>
        <p:grpSp>
          <p:nvGrpSpPr>
            <p:cNvPr id="6" name="Group 5"/>
            <p:cNvGrpSpPr/>
            <p:nvPr/>
          </p:nvGrpSpPr>
          <p:grpSpPr>
            <a:xfrm>
              <a:off x="7564549" y="4101120"/>
              <a:ext cx="2328859" cy="1419125"/>
              <a:chOff x="9386513" y="4716681"/>
              <a:chExt cx="1747743" cy="1083796"/>
            </a:xfrm>
          </p:grpSpPr>
          <p:sp>
            <p:nvSpPr>
              <p:cNvPr id="7" name="Rectangle 6"/>
              <p:cNvSpPr/>
              <p:nvPr/>
            </p:nvSpPr>
            <p:spPr>
              <a:xfrm>
                <a:off x="9386513" y="4716681"/>
                <a:ext cx="1747743" cy="1083796"/>
              </a:xfrm>
              <a:prstGeom prst="rect">
                <a:avLst/>
              </a:prstGeom>
              <a:solidFill>
                <a:srgbClr val="CD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9464128" y="4801378"/>
                <a:ext cx="1590261"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Renesas Dashboard</a:t>
                </a: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00089" y="4243600"/>
              <a:ext cx="2054716" cy="1135941"/>
            </a:xfrm>
            <a:prstGeom prst="rect">
              <a:avLst/>
            </a:prstGeom>
          </p:spPr>
        </p:pic>
      </p:grpSp>
      <p:sp>
        <p:nvSpPr>
          <p:cNvPr id="20" name="Rectangle 19"/>
          <p:cNvSpPr/>
          <p:nvPr/>
        </p:nvSpPr>
        <p:spPr>
          <a:xfrm>
            <a:off x="8039241" y="5571095"/>
            <a:ext cx="1376412" cy="210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Dashboard</a:t>
            </a:r>
          </a:p>
        </p:txBody>
      </p:sp>
    </p:spTree>
    <p:extLst>
      <p:ext uri="{BB962C8B-B14F-4D97-AF65-F5344CB8AC3E}">
        <p14:creationId xmlns:p14="http://schemas.microsoft.com/office/powerpoint/2010/main" val="205213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999" y="936000"/>
            <a:ext cx="8730313" cy="443198"/>
          </a:xfrm>
        </p:spPr>
        <p:txBody>
          <a:bodyPr/>
          <a:lstStyle/>
          <a:p>
            <a:r>
              <a:rPr lang="en-US" altLang="ja-JP" dirty="0">
                <a:cs typeface="Arial"/>
              </a:rPr>
              <a:t>NetX Secure™</a:t>
            </a:r>
          </a:p>
        </p:txBody>
      </p:sp>
      <p:sp>
        <p:nvSpPr>
          <p:cNvPr id="3" name="Slide Number Placeholder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06418C"/>
                </a:solidFill>
                <a:effectLst/>
                <a:uLnTx/>
                <a:uFillTx/>
                <a:latin typeface="Arial"/>
                <a:ea typeface="+mn-ea"/>
                <a:cs typeface="+mn-cs"/>
              </a:rPr>
              <a:t>Page  </a:t>
            </a:r>
            <a:fld id="{3FD030EF-7044-4946-962A-5D7D09BD1B34}" type="slidenum">
              <a:rPr kumimoji="0" lang="de-DE" sz="1050" b="1" i="0" u="none" strike="noStrike" kern="1200" cap="none" spc="0" normalizeH="0" baseline="0" noProof="0" smtClean="0">
                <a:ln>
                  <a:noFill/>
                </a:ln>
                <a:solidFill>
                  <a:srgbClr val="06418C"/>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de-DE" sz="1050" b="1" i="0" u="none" strike="noStrike" kern="1200" cap="none" spc="0" normalizeH="0" baseline="0" noProof="0">
              <a:ln>
                <a:noFill/>
              </a:ln>
              <a:solidFill>
                <a:srgbClr val="06418C"/>
              </a:solidFill>
              <a:effectLst/>
              <a:uLnTx/>
              <a:uFillTx/>
              <a:latin typeface="Arial"/>
              <a:ea typeface="+mn-ea"/>
              <a:cs typeface="+mn-cs"/>
            </a:endParaRPr>
          </a:p>
        </p:txBody>
      </p:sp>
      <p:sp>
        <p:nvSpPr>
          <p:cNvPr id="4" name="Content Placeholder 3"/>
          <p:cNvSpPr>
            <a:spLocks noGrp="1"/>
          </p:cNvSpPr>
          <p:nvPr>
            <p:ph idx="1"/>
          </p:nvPr>
        </p:nvSpPr>
        <p:spPr>
          <a:xfrm>
            <a:off x="800082" y="1708427"/>
            <a:ext cx="5489400" cy="4267835"/>
          </a:xfrm>
        </p:spPr>
        <p:txBody>
          <a:bodyPr/>
          <a:lstStyle/>
          <a:p>
            <a:pPr lvl="1" fontAlgn="base">
              <a:spcBef>
                <a:spcPts val="0"/>
              </a:spcBef>
              <a:spcAft>
                <a:spcPts val="800"/>
              </a:spcAft>
              <a:tabLst>
                <a:tab pos="6637338" algn="r"/>
              </a:tabLst>
              <a:defRPr/>
            </a:pPr>
            <a:r>
              <a:rPr lang="en-US" sz="1400" b="1" dirty="0">
                <a:solidFill>
                  <a:schemeClr val="tx2"/>
                </a:solidFill>
              </a:rPr>
              <a:t>Transport Layer Security </a:t>
            </a:r>
            <a:r>
              <a:rPr lang="en-US" sz="1400" dirty="0"/>
              <a:t>- TLS v1.2 </a:t>
            </a:r>
          </a:p>
          <a:p>
            <a:pPr lvl="2" fontAlgn="base">
              <a:spcAft>
                <a:spcPts val="800"/>
              </a:spcAft>
              <a:tabLst>
                <a:tab pos="6637338" algn="r"/>
              </a:tabLst>
              <a:defRPr/>
            </a:pPr>
            <a:r>
              <a:rPr lang="en-US" sz="1400" dirty="0"/>
              <a:t>Fundamental part of secure on-line communication. This is what your bank is using.</a:t>
            </a:r>
          </a:p>
          <a:p>
            <a:pPr lvl="1" fontAlgn="base">
              <a:spcBef>
                <a:spcPts val="0"/>
              </a:spcBef>
              <a:spcAft>
                <a:spcPts val="800"/>
              </a:spcAft>
              <a:tabLst>
                <a:tab pos="6637338" algn="r"/>
              </a:tabLst>
              <a:defRPr/>
            </a:pPr>
            <a:r>
              <a:rPr lang="en-US" sz="1400" dirty="0"/>
              <a:t>Socket layer security with NetX Duo™</a:t>
            </a:r>
          </a:p>
          <a:p>
            <a:pPr lvl="1" fontAlgn="base">
              <a:spcBef>
                <a:spcPts val="0"/>
              </a:spcBef>
              <a:spcAft>
                <a:spcPts val="800"/>
              </a:spcAft>
              <a:tabLst>
                <a:tab pos="6637338" algn="r"/>
              </a:tabLst>
              <a:defRPr/>
            </a:pPr>
            <a:r>
              <a:rPr lang="en-US" sz="1400" b="1" dirty="0">
                <a:solidFill>
                  <a:srgbClr val="06418C"/>
                </a:solidFill>
              </a:rPr>
              <a:t>Security 3 ways-</a:t>
            </a:r>
          </a:p>
          <a:p>
            <a:pPr lvl="2">
              <a:spcAft>
                <a:spcPts val="800"/>
              </a:spcAft>
              <a:buSzPct val="90000"/>
              <a:tabLst>
                <a:tab pos="6637338" algn="r"/>
              </a:tabLst>
              <a:defRPr/>
            </a:pPr>
            <a:r>
              <a:rPr lang="en-US" sz="1400" b="1" dirty="0">
                <a:solidFill>
                  <a:schemeClr val="tx2"/>
                </a:solidFill>
              </a:rPr>
              <a:t>Secrecy</a:t>
            </a:r>
            <a:r>
              <a:rPr lang="en-US" sz="1400" dirty="0"/>
              <a:t> – TLS establishes secret keys between client &amp; server using RSA and uses crypto algorithms for payload such as AES</a:t>
            </a:r>
          </a:p>
          <a:p>
            <a:pPr lvl="2">
              <a:spcAft>
                <a:spcPts val="800"/>
              </a:spcAft>
              <a:buSzPct val="90000"/>
              <a:tabLst>
                <a:tab pos="6637338" algn="r"/>
              </a:tabLst>
              <a:defRPr/>
            </a:pPr>
            <a:r>
              <a:rPr lang="en-US" sz="1400" b="1" dirty="0">
                <a:solidFill>
                  <a:schemeClr val="tx2"/>
                </a:solidFill>
              </a:rPr>
              <a:t>Integrity</a:t>
            </a:r>
            <a:r>
              <a:rPr lang="en-US" sz="1400" dirty="0"/>
              <a:t> – Alteration or forgery of TCP packet content is detected using hashing algorithms such as SHA-1</a:t>
            </a:r>
          </a:p>
          <a:p>
            <a:pPr lvl="2">
              <a:spcAft>
                <a:spcPts val="800"/>
              </a:spcAft>
              <a:buSzPct val="90000"/>
              <a:tabLst>
                <a:tab pos="6637338" algn="r"/>
              </a:tabLst>
              <a:defRPr/>
            </a:pPr>
            <a:r>
              <a:rPr lang="en-US" sz="1400" b="1" dirty="0">
                <a:solidFill>
                  <a:schemeClr val="tx2"/>
                </a:solidFill>
              </a:rPr>
              <a:t>Authentication</a:t>
            </a:r>
            <a:r>
              <a:rPr lang="en-US" sz="1400" dirty="0"/>
              <a:t> – Ensure data is communicated only to intended target. Prove identity of remote host by using digital certificates</a:t>
            </a:r>
            <a:endParaRPr lang="en-US" sz="1400" dirty="0">
              <a:solidFill>
                <a:srgbClr val="3C3C3B"/>
              </a:solidFill>
            </a:endParaRPr>
          </a:p>
          <a:p>
            <a:pPr lvl="1" fontAlgn="base">
              <a:spcBef>
                <a:spcPts val="0"/>
              </a:spcBef>
              <a:spcAft>
                <a:spcPts val="800"/>
              </a:spcAft>
              <a:tabLst>
                <a:tab pos="6637338" algn="r"/>
              </a:tabLst>
              <a:defRPr/>
            </a:pPr>
            <a:r>
              <a:rPr lang="en-US" sz="1400" dirty="0"/>
              <a:t>Initial TLS Handshake establishes ciphers &amp; hashes for the session</a:t>
            </a:r>
          </a:p>
          <a:p>
            <a:pPr lvl="1" fontAlgn="base">
              <a:spcBef>
                <a:spcPts val="0"/>
              </a:spcBef>
              <a:spcAft>
                <a:spcPts val="800"/>
              </a:spcAft>
              <a:tabLst>
                <a:tab pos="6637338" algn="r"/>
              </a:tabLst>
              <a:defRPr/>
            </a:pPr>
            <a:r>
              <a:rPr lang="en-US" sz="1400" dirty="0"/>
              <a:t>Once session is established, communication is accompanied by records that ensures integrity.</a:t>
            </a:r>
          </a:p>
        </p:txBody>
      </p:sp>
      <p:pic>
        <p:nvPicPr>
          <p:cNvPr id="8" name="Picture 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92693" y="838039"/>
            <a:ext cx="960427" cy="639120"/>
          </a:xfrm>
          <a:prstGeom prst="rect">
            <a:avLst/>
          </a:prstGeom>
        </p:spPr>
      </p:pic>
      <p:pic>
        <p:nvPicPr>
          <p:cNvPr id="9" name="Picture 8"/>
          <p:cNvPicPr>
            <a:picLocks noChangeAspect="1"/>
          </p:cNvPicPr>
          <p:nvPr/>
        </p:nvPicPr>
        <p:blipFill>
          <a:blip r:embed="rId4"/>
          <a:stretch>
            <a:fillRect/>
          </a:stretch>
        </p:blipFill>
        <p:spPr>
          <a:xfrm>
            <a:off x="6876531" y="178368"/>
            <a:ext cx="4282313" cy="3293611"/>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8939" y="3713987"/>
            <a:ext cx="4857499" cy="2420126"/>
          </a:xfrm>
          <a:prstGeom prst="rect">
            <a:avLst/>
          </a:prstGeom>
        </p:spPr>
      </p:pic>
    </p:spTree>
    <p:extLst>
      <p:ext uri="{BB962C8B-B14F-4D97-AF65-F5344CB8AC3E}">
        <p14:creationId xmlns:p14="http://schemas.microsoft.com/office/powerpoint/2010/main" val="2341982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999" y="936000"/>
            <a:ext cx="8730313" cy="443198"/>
          </a:xfrm>
        </p:spPr>
        <p:txBody>
          <a:bodyPr/>
          <a:lstStyle/>
          <a:p>
            <a:r>
              <a:rPr lang="en-US" altLang="ja-JP">
                <a:cs typeface="Arial"/>
              </a:rPr>
              <a:t>MQTT for </a:t>
            </a:r>
            <a:r>
              <a:rPr lang="en-US" altLang="ja-JP" err="1">
                <a:cs typeface="Arial"/>
              </a:rPr>
              <a:t>NetX</a:t>
            </a:r>
            <a:r>
              <a:rPr lang="en-US" altLang="ja-JP">
                <a:cs typeface="Arial"/>
              </a:rPr>
              <a:t> Duo™</a:t>
            </a:r>
            <a:endParaRPr lang="en-US"/>
          </a:p>
        </p:txBody>
      </p:sp>
      <p:sp>
        <p:nvSpPr>
          <p:cNvPr id="3" name="Slide Number Placeholder 2"/>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06418C"/>
                </a:solidFill>
                <a:effectLst/>
                <a:uLnTx/>
                <a:uFillTx/>
                <a:latin typeface="Arial"/>
                <a:ea typeface="+mn-ea"/>
                <a:cs typeface="+mn-cs"/>
              </a:rPr>
              <a:t>Page  </a:t>
            </a:r>
            <a:fld id="{3FD030EF-7044-4946-962A-5D7D09BD1B34}" type="slidenum">
              <a:rPr kumimoji="0" lang="de-DE" sz="1050" b="1" i="0" u="none" strike="noStrike" kern="1200" cap="none" spc="0" normalizeH="0" baseline="0" noProof="0" smtClean="0">
                <a:ln>
                  <a:noFill/>
                </a:ln>
                <a:solidFill>
                  <a:srgbClr val="06418C"/>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de-DE" sz="1050" b="1" i="0" u="none" strike="noStrike" kern="1200" cap="none" spc="0" normalizeH="0" baseline="0" noProof="0">
              <a:ln>
                <a:noFill/>
              </a:ln>
              <a:solidFill>
                <a:srgbClr val="06418C"/>
              </a:solidFill>
              <a:effectLst/>
              <a:uLnTx/>
              <a:uFillTx/>
              <a:latin typeface="Arial"/>
              <a:ea typeface="+mn-ea"/>
              <a:cs typeface="+mn-cs"/>
            </a:endParaRPr>
          </a:p>
        </p:txBody>
      </p:sp>
      <p:sp>
        <p:nvSpPr>
          <p:cNvPr id="4" name="Content Placeholder 3"/>
          <p:cNvSpPr>
            <a:spLocks noGrp="1"/>
          </p:cNvSpPr>
          <p:nvPr>
            <p:ph idx="1"/>
          </p:nvPr>
        </p:nvSpPr>
        <p:spPr>
          <a:xfrm>
            <a:off x="1080001" y="1800000"/>
            <a:ext cx="4932872" cy="4042132"/>
          </a:xfrm>
        </p:spPr>
        <p:txBody>
          <a:bodyPr/>
          <a:lstStyle/>
          <a:p>
            <a:pPr lvl="1" fontAlgn="base">
              <a:spcBef>
                <a:spcPts val="0"/>
              </a:spcBef>
              <a:spcAft>
                <a:spcPts val="800"/>
              </a:spcAft>
              <a:tabLst>
                <a:tab pos="6637338" algn="r"/>
              </a:tabLst>
              <a:defRPr/>
            </a:pPr>
            <a:r>
              <a:rPr lang="en-US" sz="1400" b="1" dirty="0">
                <a:solidFill>
                  <a:srgbClr val="06418C"/>
                </a:solidFill>
              </a:rPr>
              <a:t>Message Queue Transport Telemetry (MQTT)</a:t>
            </a:r>
          </a:p>
          <a:p>
            <a:pPr marL="0" lvl="1" indent="0" fontAlgn="base">
              <a:spcBef>
                <a:spcPts val="0"/>
              </a:spcBef>
              <a:spcAft>
                <a:spcPts val="800"/>
              </a:spcAft>
              <a:buNone/>
              <a:tabLst>
                <a:tab pos="6637338" algn="r"/>
              </a:tabLst>
              <a:defRPr/>
            </a:pPr>
            <a:endParaRPr lang="en-US" sz="1400" dirty="0"/>
          </a:p>
          <a:p>
            <a:pPr lvl="1" fontAlgn="base">
              <a:spcBef>
                <a:spcPts val="0"/>
              </a:spcBef>
              <a:spcAft>
                <a:spcPts val="800"/>
              </a:spcAft>
              <a:tabLst>
                <a:tab pos="6637338" algn="r"/>
              </a:tabLst>
              <a:defRPr/>
            </a:pPr>
            <a:r>
              <a:rPr lang="en-US" sz="1400" b="1" dirty="0">
                <a:solidFill>
                  <a:srgbClr val="06418C"/>
                </a:solidFill>
              </a:rPr>
              <a:t>Designed for lightweight M2M communications</a:t>
            </a:r>
          </a:p>
          <a:p>
            <a:pPr lvl="2">
              <a:spcAft>
                <a:spcPts val="800"/>
              </a:spcAft>
              <a:buSzPct val="90000"/>
              <a:tabLst>
                <a:tab pos="6637338" algn="r"/>
              </a:tabLst>
              <a:defRPr/>
            </a:pPr>
            <a:r>
              <a:rPr lang="en-US" sz="1400" dirty="0"/>
              <a:t>Memory constrained devices, typically MCUs</a:t>
            </a:r>
          </a:p>
          <a:p>
            <a:pPr lvl="2">
              <a:spcAft>
                <a:spcPts val="800"/>
              </a:spcAft>
              <a:buSzPct val="90000"/>
              <a:tabLst>
                <a:tab pos="6637338" algn="r"/>
              </a:tabLst>
              <a:defRPr/>
            </a:pPr>
            <a:r>
              <a:rPr lang="en-US" sz="1400" dirty="0"/>
              <a:t>Low-bandwidth, high-latency or unreliable networks</a:t>
            </a:r>
          </a:p>
          <a:p>
            <a:pPr marL="237744" lvl="2" indent="0">
              <a:spcAft>
                <a:spcPts val="800"/>
              </a:spcAft>
              <a:buSzPct val="90000"/>
              <a:buNone/>
              <a:tabLst>
                <a:tab pos="6637338" algn="r"/>
              </a:tabLst>
              <a:defRPr/>
            </a:pPr>
            <a:endParaRPr lang="en-US" sz="1400" dirty="0"/>
          </a:p>
          <a:p>
            <a:pPr lvl="1" fontAlgn="base">
              <a:spcBef>
                <a:spcPts val="0"/>
              </a:spcBef>
              <a:spcAft>
                <a:spcPts val="800"/>
              </a:spcAft>
              <a:tabLst>
                <a:tab pos="6637338" algn="r"/>
              </a:tabLst>
              <a:defRPr/>
            </a:pPr>
            <a:r>
              <a:rPr lang="en-US" sz="1400" b="1" dirty="0">
                <a:solidFill>
                  <a:srgbClr val="06418C"/>
                </a:solidFill>
              </a:rPr>
              <a:t>Publish/Subscribe model – Perfect for </a:t>
            </a:r>
            <a:r>
              <a:rPr lang="en-US" sz="1400" b="1" dirty="0" err="1">
                <a:solidFill>
                  <a:srgbClr val="06418C"/>
                </a:solidFill>
              </a:rPr>
              <a:t>IoT</a:t>
            </a:r>
            <a:r>
              <a:rPr lang="en-US" sz="1400" b="1" dirty="0">
                <a:solidFill>
                  <a:srgbClr val="06418C"/>
                </a:solidFill>
              </a:rPr>
              <a:t> devices</a:t>
            </a:r>
          </a:p>
          <a:p>
            <a:pPr lvl="2">
              <a:spcAft>
                <a:spcPts val="800"/>
              </a:spcAft>
              <a:buSzPct val="90000"/>
              <a:tabLst>
                <a:tab pos="6637338" algn="r"/>
              </a:tabLst>
              <a:defRPr/>
            </a:pPr>
            <a:r>
              <a:rPr lang="en-US" sz="1400" dirty="0"/>
              <a:t>Publisher and subscriber do not need to know each other (by </a:t>
            </a:r>
            <a:r>
              <a:rPr lang="en-US" sz="1400" dirty="0" err="1"/>
              <a:t>ip</a:t>
            </a:r>
            <a:r>
              <a:rPr lang="en-US" sz="1400" dirty="0"/>
              <a:t> address and port for example)</a:t>
            </a:r>
          </a:p>
          <a:p>
            <a:pPr lvl="2">
              <a:spcAft>
                <a:spcPts val="800"/>
              </a:spcAft>
              <a:buSzPct val="90000"/>
              <a:tabLst>
                <a:tab pos="6637338" algn="r"/>
              </a:tabLst>
              <a:defRPr/>
            </a:pPr>
            <a:r>
              <a:rPr lang="en-US" sz="1400" dirty="0"/>
              <a:t>Publisher and subscriber do not need to run at the same time.</a:t>
            </a:r>
          </a:p>
          <a:p>
            <a:pPr lvl="2">
              <a:spcAft>
                <a:spcPts val="800"/>
              </a:spcAft>
              <a:buSzPct val="90000"/>
              <a:tabLst>
                <a:tab pos="6637338" algn="r"/>
              </a:tabLst>
              <a:defRPr/>
            </a:pPr>
            <a:r>
              <a:rPr lang="en-US" sz="1400" dirty="0"/>
              <a:t>Operations on both components are not halted during publish or receiving</a:t>
            </a:r>
          </a:p>
          <a:p>
            <a:pPr marL="237744" lvl="2" indent="0">
              <a:spcAft>
                <a:spcPts val="800"/>
              </a:spcAft>
              <a:buSzPct val="90000"/>
              <a:buNone/>
              <a:tabLst>
                <a:tab pos="6637338" algn="r"/>
              </a:tabLst>
              <a:defRPr/>
            </a:pPr>
            <a:endParaRPr lang="en-US" sz="1400"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123053" y="152200"/>
            <a:ext cx="1879383" cy="605981"/>
          </a:xfrm>
          <a:prstGeom prst="rect">
            <a:avLst/>
          </a:prstGeom>
        </p:spPr>
      </p:pic>
      <p:pic>
        <p:nvPicPr>
          <p:cNvPr id="5" name="Picture 4"/>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738" r="30338"/>
          <a:stretch/>
        </p:blipFill>
        <p:spPr>
          <a:xfrm>
            <a:off x="6505652" y="152200"/>
            <a:ext cx="4557092" cy="6043144"/>
          </a:xfrm>
          <a:prstGeom prst="rect">
            <a:avLst/>
          </a:prstGeom>
        </p:spPr>
      </p:pic>
    </p:spTree>
    <p:extLst>
      <p:ext uri="{BB962C8B-B14F-4D97-AF65-F5344CB8AC3E}">
        <p14:creationId xmlns:p14="http://schemas.microsoft.com/office/powerpoint/2010/main" val="2085669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Bringing it all together</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43</a:t>
            </a:fld>
            <a:endParaRPr lang="de-DE" dirty="0"/>
          </a:p>
        </p:txBody>
      </p:sp>
      <p:sp>
        <p:nvSpPr>
          <p:cNvPr id="4" name="Content Placeholder 3"/>
          <p:cNvSpPr>
            <a:spLocks noGrp="1"/>
          </p:cNvSpPr>
          <p:nvPr>
            <p:ph idx="1"/>
          </p:nvPr>
        </p:nvSpPr>
        <p:spPr>
          <a:xfrm>
            <a:off x="4877410" y="1667858"/>
            <a:ext cx="3396584" cy="859210"/>
          </a:xfrm>
        </p:spPr>
        <p:txBody>
          <a:bodyPr/>
          <a:lstStyle/>
          <a:p>
            <a:pPr marL="342900" indent="-342900">
              <a:buFont typeface="+mj-lt"/>
              <a:buAutoNum type="arabicPeriod" startAt="2"/>
            </a:pPr>
            <a:r>
              <a:rPr lang="en-US" dirty="0"/>
              <a:t>TLS / MQTT for secure network communications between ‘things” and cloud</a:t>
            </a:r>
          </a:p>
        </p:txBody>
      </p:sp>
      <p:sp>
        <p:nvSpPr>
          <p:cNvPr id="7" name="Content Placeholder 3"/>
          <p:cNvSpPr txBox="1">
            <a:spLocks/>
          </p:cNvSpPr>
          <p:nvPr/>
        </p:nvSpPr>
        <p:spPr>
          <a:xfrm>
            <a:off x="1185417" y="1688306"/>
            <a:ext cx="3410437" cy="88639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663733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buFont typeface="+mj-lt"/>
              <a:buAutoNum type="arabicPeriod"/>
            </a:pPr>
            <a:r>
              <a:rPr lang="en-US" dirty="0"/>
              <a:t>Wireless Application Frameworks in SSP for easy WiFi and Cellular implementation</a:t>
            </a:r>
          </a:p>
        </p:txBody>
      </p:sp>
      <p:sp>
        <p:nvSpPr>
          <p:cNvPr id="8" name="Content Placeholder 3"/>
          <p:cNvSpPr txBox="1">
            <a:spLocks/>
          </p:cNvSpPr>
          <p:nvPr/>
        </p:nvSpPr>
        <p:spPr>
          <a:xfrm>
            <a:off x="8555551" y="1604463"/>
            <a:ext cx="3109012" cy="88639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663733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buFont typeface="+mj-lt"/>
              <a:buAutoNum type="arabicPeriod" startAt="3"/>
            </a:pPr>
            <a:r>
              <a:rPr lang="en-US" dirty="0"/>
              <a:t>A means to connect to major cloud service providers with no barrier to get started</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6860" y="2670402"/>
            <a:ext cx="5535075" cy="3570244"/>
          </a:xfrm>
          <a:prstGeom prst="rect">
            <a:avLst/>
          </a:prstGeom>
        </p:spPr>
      </p:pic>
      <p:cxnSp>
        <p:nvCxnSpPr>
          <p:cNvPr id="11" name="Straight Arrow Connector 10"/>
          <p:cNvCxnSpPr>
            <a:stCxn id="7" idx="2"/>
          </p:cNvCxnSpPr>
          <p:nvPr/>
        </p:nvCxnSpPr>
        <p:spPr>
          <a:xfrm>
            <a:off x="2890636" y="2574703"/>
            <a:ext cx="417107" cy="987481"/>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119891" y="2572101"/>
            <a:ext cx="82126" cy="1817019"/>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6986" y="3903677"/>
            <a:ext cx="1322079" cy="526844"/>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4848" y="3116389"/>
            <a:ext cx="1591531" cy="601451"/>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6986" y="4534109"/>
            <a:ext cx="1302811" cy="701923"/>
          </a:xfrm>
          <a:prstGeom prst="rect">
            <a:avLst/>
          </a:prstGeom>
        </p:spPr>
      </p:pic>
    </p:spTree>
    <p:extLst>
      <p:ext uri="{BB962C8B-B14F-4D97-AF65-F5344CB8AC3E}">
        <p14:creationId xmlns:p14="http://schemas.microsoft.com/office/powerpoint/2010/main" val="2406983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3975807" cy="443198"/>
          </a:xfrm>
        </p:spPr>
        <p:txBody>
          <a:bodyPr/>
          <a:lstStyle/>
          <a:p>
            <a:r>
              <a:rPr lang="en-US" dirty="0"/>
              <a:t>Synergy Enterprise Cloud Toolbox</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44</a:t>
            </a:fld>
            <a:endParaRPr lang="de-DE" dirty="0"/>
          </a:p>
        </p:txBody>
      </p:sp>
      <p:sp>
        <p:nvSpPr>
          <p:cNvPr id="5" name="Rechteck 7"/>
          <p:cNvSpPr/>
          <p:nvPr/>
        </p:nvSpPr>
        <p:spPr>
          <a:xfrm>
            <a:off x="2952000" y="6503889"/>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dirty="0">
                <a:solidFill>
                  <a:prstClr val="white"/>
                </a:solidFill>
                <a:latin typeface="Arial Narrow"/>
              </a:rPr>
              <a:t>RENESAS CONFIDENTIAL</a:t>
            </a:r>
          </a:p>
        </p:txBody>
      </p:sp>
      <p:grpSp>
        <p:nvGrpSpPr>
          <p:cNvPr id="15" name="Group 14"/>
          <p:cNvGrpSpPr/>
          <p:nvPr/>
        </p:nvGrpSpPr>
        <p:grpSpPr>
          <a:xfrm>
            <a:off x="1080000" y="3585049"/>
            <a:ext cx="9084417" cy="439348"/>
            <a:chOff x="1080000" y="3585049"/>
            <a:chExt cx="9084417" cy="439348"/>
          </a:xfrm>
        </p:grpSpPr>
        <p:sp>
          <p:nvSpPr>
            <p:cNvPr id="6" name="Rectangle 5"/>
            <p:cNvSpPr/>
            <p:nvPr/>
          </p:nvSpPr>
          <p:spPr>
            <a:xfrm>
              <a:off x="1603832" y="3679195"/>
              <a:ext cx="8560585" cy="251056"/>
            </a:xfrm>
            <a:prstGeom prst="rect">
              <a:avLst/>
            </a:prstGeom>
            <a:solidFill>
              <a:srgbClr val="064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 Synergy MQTT &amp; TLS to connect to cloud vendor of your choice</a:t>
              </a:r>
            </a:p>
          </p:txBody>
        </p:sp>
        <p:sp>
          <p:nvSpPr>
            <p:cNvPr id="7" name="Oval 6"/>
            <p:cNvSpPr/>
            <p:nvPr/>
          </p:nvSpPr>
          <p:spPr>
            <a:xfrm>
              <a:off x="1080000" y="3585049"/>
              <a:ext cx="449424" cy="439348"/>
            </a:xfrm>
            <a:prstGeom prst="ellipse">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418C"/>
                  </a:solidFill>
                </a:rPr>
                <a:t>1</a:t>
              </a:r>
            </a:p>
          </p:txBody>
        </p:sp>
      </p:grpSp>
      <p:grpSp>
        <p:nvGrpSpPr>
          <p:cNvPr id="16" name="Group 15"/>
          <p:cNvGrpSpPr/>
          <p:nvPr/>
        </p:nvGrpSpPr>
        <p:grpSpPr>
          <a:xfrm>
            <a:off x="1080000" y="4094267"/>
            <a:ext cx="9087292" cy="448110"/>
            <a:chOff x="1080000" y="4094267"/>
            <a:chExt cx="9087292" cy="448110"/>
          </a:xfrm>
        </p:grpSpPr>
        <p:sp>
          <p:nvSpPr>
            <p:cNvPr id="28" name="Rectangle 27"/>
            <p:cNvSpPr/>
            <p:nvPr/>
          </p:nvSpPr>
          <p:spPr>
            <a:xfrm>
              <a:off x="1603997" y="4190291"/>
              <a:ext cx="8563295" cy="256063"/>
            </a:xfrm>
            <a:prstGeom prst="rect">
              <a:avLst/>
            </a:prstGeom>
            <a:solidFill>
              <a:srgbClr val="064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Quickly compare connectivity with Ethernet, Wi-Fi, and Cellular using Synergy Frameworks </a:t>
              </a:r>
            </a:p>
          </p:txBody>
        </p:sp>
        <p:sp>
          <p:nvSpPr>
            <p:cNvPr id="29" name="Oval 28"/>
            <p:cNvSpPr/>
            <p:nvPr/>
          </p:nvSpPr>
          <p:spPr>
            <a:xfrm>
              <a:off x="1080000" y="4094267"/>
              <a:ext cx="449567" cy="448110"/>
            </a:xfrm>
            <a:prstGeom prst="ellipse">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418C"/>
                  </a:solidFill>
                </a:rPr>
                <a:t>2</a:t>
              </a:r>
            </a:p>
          </p:txBody>
        </p:sp>
      </p:grpSp>
      <p:grpSp>
        <p:nvGrpSpPr>
          <p:cNvPr id="17" name="Group 16"/>
          <p:cNvGrpSpPr/>
          <p:nvPr/>
        </p:nvGrpSpPr>
        <p:grpSpPr>
          <a:xfrm>
            <a:off x="1080000" y="4594653"/>
            <a:ext cx="9084417" cy="443843"/>
            <a:chOff x="1080000" y="4594653"/>
            <a:chExt cx="9084417" cy="443843"/>
          </a:xfrm>
        </p:grpSpPr>
        <p:sp>
          <p:nvSpPr>
            <p:cNvPr id="31" name="Rectangle 30"/>
            <p:cNvSpPr/>
            <p:nvPr/>
          </p:nvSpPr>
          <p:spPr>
            <a:xfrm>
              <a:off x="1603832" y="4689762"/>
              <a:ext cx="8560585" cy="253625"/>
            </a:xfrm>
            <a:prstGeom prst="rect">
              <a:avLst/>
            </a:prstGeom>
            <a:solidFill>
              <a:srgbClr val="064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Visualize sensor data in your own private web based Dashboard</a:t>
              </a:r>
            </a:p>
          </p:txBody>
        </p:sp>
        <p:sp>
          <p:nvSpPr>
            <p:cNvPr id="32" name="Oval 31"/>
            <p:cNvSpPr/>
            <p:nvPr/>
          </p:nvSpPr>
          <p:spPr>
            <a:xfrm>
              <a:off x="1080000" y="4594653"/>
              <a:ext cx="449424" cy="443843"/>
            </a:xfrm>
            <a:prstGeom prst="ellipse">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418C"/>
                  </a:solidFill>
                </a:rPr>
                <a:t>3</a:t>
              </a:r>
            </a:p>
          </p:txBody>
        </p:sp>
      </p:grpSp>
      <p:grpSp>
        <p:nvGrpSpPr>
          <p:cNvPr id="18" name="Group 17"/>
          <p:cNvGrpSpPr/>
          <p:nvPr/>
        </p:nvGrpSpPr>
        <p:grpSpPr>
          <a:xfrm>
            <a:off x="1080000" y="5081861"/>
            <a:ext cx="9084417" cy="440433"/>
            <a:chOff x="1080000" y="5081861"/>
            <a:chExt cx="9084417" cy="440433"/>
          </a:xfrm>
        </p:grpSpPr>
        <p:sp>
          <p:nvSpPr>
            <p:cNvPr id="34" name="Rectangle 33"/>
            <p:cNvSpPr/>
            <p:nvPr/>
          </p:nvSpPr>
          <p:spPr>
            <a:xfrm>
              <a:off x="1603832" y="5176240"/>
              <a:ext cx="8560585" cy="251676"/>
            </a:xfrm>
            <a:prstGeom prst="rect">
              <a:avLst/>
            </a:prstGeom>
            <a:solidFill>
              <a:srgbClr val="064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Integrate your Dashboard account with your own cloud account</a:t>
              </a:r>
            </a:p>
          </p:txBody>
        </p:sp>
        <p:sp>
          <p:nvSpPr>
            <p:cNvPr id="35" name="Oval 34"/>
            <p:cNvSpPr/>
            <p:nvPr/>
          </p:nvSpPr>
          <p:spPr>
            <a:xfrm>
              <a:off x="1080000" y="5081861"/>
              <a:ext cx="449424" cy="440433"/>
            </a:xfrm>
            <a:prstGeom prst="ellipse">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418C"/>
                  </a:solidFill>
                </a:rPr>
                <a:t>4</a:t>
              </a:r>
            </a:p>
          </p:txBody>
        </p:sp>
      </p:grpSp>
      <p:grpSp>
        <p:nvGrpSpPr>
          <p:cNvPr id="19" name="Group 18"/>
          <p:cNvGrpSpPr/>
          <p:nvPr/>
        </p:nvGrpSpPr>
        <p:grpSpPr>
          <a:xfrm>
            <a:off x="1080000" y="5571460"/>
            <a:ext cx="9084417" cy="462070"/>
            <a:chOff x="1080000" y="5571460"/>
            <a:chExt cx="9084417" cy="462070"/>
          </a:xfrm>
        </p:grpSpPr>
        <p:sp>
          <p:nvSpPr>
            <p:cNvPr id="37" name="Rectangle 36"/>
            <p:cNvSpPr/>
            <p:nvPr/>
          </p:nvSpPr>
          <p:spPr>
            <a:xfrm>
              <a:off x="1603832" y="5646622"/>
              <a:ext cx="8560585" cy="264040"/>
            </a:xfrm>
            <a:prstGeom prst="rect">
              <a:avLst/>
            </a:prstGeom>
            <a:solidFill>
              <a:srgbClr val="064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 embedded and Dashboard code as starting point; modify for your own application</a:t>
              </a:r>
            </a:p>
          </p:txBody>
        </p:sp>
        <p:sp>
          <p:nvSpPr>
            <p:cNvPr id="38" name="Oval 37"/>
            <p:cNvSpPr/>
            <p:nvPr/>
          </p:nvSpPr>
          <p:spPr>
            <a:xfrm>
              <a:off x="1080000" y="5571460"/>
              <a:ext cx="449424" cy="462070"/>
            </a:xfrm>
            <a:prstGeom prst="ellipse">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418C"/>
                  </a:solidFill>
                </a:rPr>
                <a:t>5</a:t>
              </a:r>
            </a:p>
          </p:txBody>
        </p:sp>
      </p:grpSp>
      <p:sp>
        <p:nvSpPr>
          <p:cNvPr id="22" name="Content Placeholder 3"/>
          <p:cNvSpPr>
            <a:spLocks noGrp="1"/>
          </p:cNvSpPr>
          <p:nvPr>
            <p:ph idx="4294967295"/>
          </p:nvPr>
        </p:nvSpPr>
        <p:spPr>
          <a:xfrm>
            <a:off x="1007862" y="1784782"/>
            <a:ext cx="3851395" cy="1661993"/>
          </a:xfrm>
          <a:prstGeom prst="rect">
            <a:avLst/>
          </a:prstGeom>
        </p:spPr>
        <p:txBody>
          <a:bodyPr/>
          <a:lstStyle/>
          <a:p>
            <a:pPr lvl="1">
              <a:lnSpc>
                <a:spcPct val="100000"/>
              </a:lnSpc>
              <a:spcAft>
                <a:spcPts val="600"/>
              </a:spcAft>
            </a:pPr>
            <a:r>
              <a:rPr lang="en-US" b="1" dirty="0">
                <a:solidFill>
                  <a:srgbClr val="06418C"/>
                </a:solidFill>
              </a:rPr>
              <a:t>Software delivered in a Synergy Application Project</a:t>
            </a:r>
          </a:p>
          <a:p>
            <a:pPr marL="484632" lvl="2" indent="-246888">
              <a:lnSpc>
                <a:spcPct val="100000"/>
              </a:lnSpc>
              <a:buSzPct val="90000"/>
              <a:tabLst>
                <a:tab pos="6637338" algn="r"/>
              </a:tabLst>
              <a:defRPr/>
            </a:pPr>
            <a:r>
              <a:rPr lang="en-US" sz="1400" dirty="0"/>
              <a:t>Name: Synergy Enterprise Cloud Toolbox</a:t>
            </a:r>
          </a:p>
          <a:p>
            <a:pPr marL="484632" lvl="2" indent="-246888">
              <a:lnSpc>
                <a:spcPct val="100000"/>
              </a:lnSpc>
              <a:buSzPct val="90000"/>
              <a:tabLst>
                <a:tab pos="6637338" algn="r"/>
              </a:tabLst>
              <a:defRPr/>
            </a:pPr>
            <a:r>
              <a:rPr lang="en-US" sz="1400" dirty="0"/>
              <a:t>ZIP file of App Note and code projects</a:t>
            </a:r>
          </a:p>
          <a:p>
            <a:pPr marL="237744" lvl="2" indent="0">
              <a:lnSpc>
                <a:spcPct val="100000"/>
              </a:lnSpc>
              <a:buSzPct val="90000"/>
              <a:buNone/>
              <a:tabLst>
                <a:tab pos="6637338" algn="r"/>
              </a:tabLst>
              <a:defRPr/>
            </a:pPr>
            <a:endParaRPr lang="en-US" sz="500" dirty="0"/>
          </a:p>
          <a:p>
            <a:pPr lvl="1">
              <a:lnSpc>
                <a:spcPct val="100000"/>
              </a:lnSpc>
              <a:spcAft>
                <a:spcPts val="600"/>
              </a:spcAft>
              <a:buSzPct val="90000"/>
              <a:tabLst>
                <a:tab pos="6637338" algn="r"/>
              </a:tabLst>
              <a:defRPr/>
            </a:pPr>
            <a:r>
              <a:rPr lang="en-US" b="1" dirty="0">
                <a:solidFill>
                  <a:srgbClr val="06418C"/>
                </a:solidFill>
              </a:rPr>
              <a:t>Software executes on PK-CLOUD1 kit</a:t>
            </a:r>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72409" y="1995364"/>
            <a:ext cx="1322079" cy="526844"/>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0271" y="1208076"/>
            <a:ext cx="1591531" cy="601451"/>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2409" y="2625796"/>
            <a:ext cx="1302811" cy="701923"/>
          </a:xfrm>
          <a:prstGeom prst="rect">
            <a:avLst/>
          </a:prstGeom>
        </p:spPr>
      </p:pic>
      <p:sp>
        <p:nvSpPr>
          <p:cNvPr id="13" name="TextBox 12"/>
          <p:cNvSpPr txBox="1"/>
          <p:nvPr/>
        </p:nvSpPr>
        <p:spPr>
          <a:xfrm>
            <a:off x="5472657" y="591144"/>
            <a:ext cx="1322522" cy="584775"/>
          </a:xfrm>
          <a:prstGeom prst="rect">
            <a:avLst/>
          </a:prstGeom>
          <a:noFill/>
        </p:spPr>
        <p:txBody>
          <a:bodyPr wrap="square" rtlCol="0">
            <a:spAutoFit/>
          </a:bodyPr>
          <a:lstStyle/>
          <a:p>
            <a:pPr algn="ctr"/>
            <a:r>
              <a:rPr lang="en-US" sz="1600" dirty="0">
                <a:solidFill>
                  <a:srgbClr val="06418C"/>
                </a:solidFill>
              </a:rPr>
              <a:t>Connect in 10 minutes !</a:t>
            </a:r>
          </a:p>
        </p:txBody>
      </p:sp>
      <p:grpSp>
        <p:nvGrpSpPr>
          <p:cNvPr id="14" name="Group 13"/>
          <p:cNvGrpSpPr/>
          <p:nvPr/>
        </p:nvGrpSpPr>
        <p:grpSpPr>
          <a:xfrm>
            <a:off x="7604191" y="299313"/>
            <a:ext cx="3701359" cy="3119842"/>
            <a:chOff x="7874535" y="86318"/>
            <a:chExt cx="3701359" cy="3119842"/>
          </a:xfrm>
        </p:grpSpPr>
        <p:grpSp>
          <p:nvGrpSpPr>
            <p:cNvPr id="11" name="Group 10"/>
            <p:cNvGrpSpPr/>
            <p:nvPr/>
          </p:nvGrpSpPr>
          <p:grpSpPr>
            <a:xfrm>
              <a:off x="7874535" y="86318"/>
              <a:ext cx="3701359" cy="2971983"/>
              <a:chOff x="7874535" y="86318"/>
              <a:chExt cx="3701359" cy="2971983"/>
            </a:xfrm>
          </p:grpSpPr>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74535" y="524409"/>
                <a:ext cx="3701359" cy="2533892"/>
              </a:xfrm>
              <a:prstGeom prst="rect">
                <a:avLst/>
              </a:prstGeom>
            </p:spPr>
          </p:pic>
          <p:sp>
            <p:nvSpPr>
              <p:cNvPr id="10" name="Rectangle 9"/>
              <p:cNvSpPr/>
              <p:nvPr/>
            </p:nvSpPr>
            <p:spPr>
              <a:xfrm rot="20938320">
                <a:off x="8809480" y="2288178"/>
                <a:ext cx="1160372" cy="66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34771">
                <a:off x="9740456" y="2370855"/>
                <a:ext cx="371088" cy="287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75938" y="2239363"/>
                <a:ext cx="1044528" cy="523220"/>
              </a:xfrm>
              <a:prstGeom prst="rect">
                <a:avLst/>
              </a:prstGeom>
              <a:noFill/>
            </p:spPr>
            <p:txBody>
              <a:bodyPr wrap="square" rtlCol="0">
                <a:spAutoFit/>
              </a:bodyPr>
              <a:lstStyle/>
              <a:p>
                <a:pPr algn="ctr"/>
                <a:r>
                  <a:rPr lang="en-US" sz="1400" dirty="0"/>
                  <a:t>CAT3 Cellular</a:t>
                </a:r>
              </a:p>
            </p:txBody>
          </p:sp>
          <p:cxnSp>
            <p:nvCxnSpPr>
              <p:cNvPr id="12" name="Straight Arrow Connector 11"/>
              <p:cNvCxnSpPr>
                <a:stCxn id="40" idx="2"/>
              </p:cNvCxnSpPr>
              <p:nvPr/>
            </p:nvCxnSpPr>
            <p:spPr>
              <a:xfrm>
                <a:off x="8883331" y="609538"/>
                <a:ext cx="319619" cy="620827"/>
              </a:xfrm>
              <a:prstGeom prst="straightConnector1">
                <a:avLst/>
              </a:prstGeom>
              <a:ln w="38100">
                <a:solidFill>
                  <a:srgbClr val="00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496504" y="86318"/>
                <a:ext cx="773653" cy="523220"/>
              </a:xfrm>
              <a:prstGeom prst="rect">
                <a:avLst/>
              </a:prstGeom>
              <a:solidFill>
                <a:schemeClr val="bg1"/>
              </a:solidFill>
            </p:spPr>
            <p:txBody>
              <a:bodyPr wrap="square" rtlCol="0">
                <a:spAutoFit/>
              </a:bodyPr>
              <a:lstStyle>
                <a:defPPr>
                  <a:defRPr lang="en-US"/>
                </a:defPPr>
                <a:lvl1pPr algn="ctr">
                  <a:defRPr sz="1400"/>
                </a:lvl1pPr>
              </a:lstStyle>
              <a:p>
                <a:r>
                  <a:rPr lang="en-US" dirty="0"/>
                  <a:t>Sensor Shield</a:t>
                </a:r>
              </a:p>
            </p:txBody>
          </p:sp>
          <p:sp>
            <p:nvSpPr>
              <p:cNvPr id="41" name="TextBox 40"/>
              <p:cNvSpPr txBox="1"/>
              <p:nvPr/>
            </p:nvSpPr>
            <p:spPr>
              <a:xfrm>
                <a:off x="10157522" y="318911"/>
                <a:ext cx="1044528" cy="738664"/>
              </a:xfrm>
              <a:prstGeom prst="rect">
                <a:avLst/>
              </a:prstGeom>
              <a:noFill/>
            </p:spPr>
            <p:txBody>
              <a:bodyPr wrap="square" rtlCol="0">
                <a:spAutoFit/>
              </a:bodyPr>
              <a:lstStyle/>
              <a:p>
                <a:pPr algn="ctr"/>
                <a:r>
                  <a:rPr lang="en-US" sz="1400" dirty="0"/>
                  <a:t>Synergy PK-S5D9 Kit</a:t>
                </a:r>
              </a:p>
            </p:txBody>
          </p:sp>
          <p:sp>
            <p:nvSpPr>
              <p:cNvPr id="42" name="TextBox 41"/>
              <p:cNvSpPr txBox="1"/>
              <p:nvPr/>
            </p:nvSpPr>
            <p:spPr>
              <a:xfrm>
                <a:off x="8383340" y="2354259"/>
                <a:ext cx="1044528" cy="307777"/>
              </a:xfrm>
              <a:prstGeom prst="rect">
                <a:avLst/>
              </a:prstGeom>
              <a:noFill/>
            </p:spPr>
            <p:txBody>
              <a:bodyPr wrap="square" rtlCol="0">
                <a:spAutoFit/>
              </a:bodyPr>
              <a:lstStyle/>
              <a:p>
                <a:pPr algn="ctr"/>
                <a:r>
                  <a:rPr lang="en-US" sz="1400" dirty="0"/>
                  <a:t>Wi-Fi</a:t>
                </a:r>
              </a:p>
            </p:txBody>
          </p:sp>
        </p:grpSp>
        <p:sp>
          <p:nvSpPr>
            <p:cNvPr id="43" name="TextBox 42"/>
            <p:cNvSpPr txBox="1"/>
            <p:nvPr/>
          </p:nvSpPr>
          <p:spPr>
            <a:xfrm>
              <a:off x="8755886" y="2898383"/>
              <a:ext cx="1245257" cy="307777"/>
            </a:xfrm>
            <a:prstGeom prst="rect">
              <a:avLst/>
            </a:prstGeom>
            <a:noFill/>
          </p:spPr>
          <p:txBody>
            <a:bodyPr wrap="square" rtlCol="0">
              <a:spAutoFit/>
            </a:bodyPr>
            <a:lstStyle/>
            <a:p>
              <a:pPr algn="ctr"/>
              <a:r>
                <a:rPr lang="en-US" sz="1400" b="1" dirty="0"/>
                <a:t>PK-CLOUD1</a:t>
              </a:r>
            </a:p>
          </p:txBody>
        </p:sp>
      </p:grpSp>
    </p:spTree>
    <p:extLst>
      <p:ext uri="{BB962C8B-B14F-4D97-AF65-F5344CB8AC3E}">
        <p14:creationId xmlns:p14="http://schemas.microsoft.com/office/powerpoint/2010/main" val="315411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wipe(left)">
                                      <p:cBhvr>
                                        <p:cTn id="10" dur="500"/>
                                        <p:tgtEl>
                                          <p:spTgt spid="2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wipe(left)">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
                                            <p:txEl>
                                              <p:pRg st="4" end="4"/>
                                            </p:txEl>
                                          </p:spTgt>
                                        </p:tgtEl>
                                        <p:attrNameLst>
                                          <p:attrName>style.visibility</p:attrName>
                                        </p:attrNameLst>
                                      </p:cBhvr>
                                      <p:to>
                                        <p:strVal val="visible"/>
                                      </p:to>
                                    </p:set>
                                    <p:animEffect transition="in" filter="wipe(left)">
                                      <p:cBhvr>
                                        <p:cTn id="18" dur="500"/>
                                        <p:tgtEl>
                                          <p:spTgt spid="22">
                                            <p:txEl>
                                              <p:pRg st="4" end="4"/>
                                            </p:txEl>
                                          </p:spTgt>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Synergy enterprise cloud toolbox</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45</a:t>
            </a:fld>
            <a:endParaRPr lang="de-DE" dirty="0"/>
          </a:p>
        </p:txBody>
      </p:sp>
      <p:pic>
        <p:nvPicPr>
          <p:cNvPr id="9" name="Picture 8"/>
          <p:cNvPicPr>
            <a:picLocks noChangeAspect="1"/>
          </p:cNvPicPr>
          <p:nvPr/>
        </p:nvPicPr>
        <p:blipFill>
          <a:blip r:embed="rId2"/>
          <a:stretch>
            <a:fillRect/>
          </a:stretch>
        </p:blipFill>
        <p:spPr>
          <a:xfrm>
            <a:off x="2628541" y="1632789"/>
            <a:ext cx="6842150" cy="4636829"/>
          </a:xfrm>
          <a:prstGeom prst="rect">
            <a:avLst/>
          </a:prstGeom>
        </p:spPr>
      </p:pic>
      <p:grpSp>
        <p:nvGrpSpPr>
          <p:cNvPr id="8" name="Group 7"/>
          <p:cNvGrpSpPr/>
          <p:nvPr/>
        </p:nvGrpSpPr>
        <p:grpSpPr>
          <a:xfrm>
            <a:off x="216723" y="3733640"/>
            <a:ext cx="1992214" cy="1029192"/>
            <a:chOff x="258919" y="2799348"/>
            <a:chExt cx="1626090" cy="1029192"/>
          </a:xfrm>
        </p:grpSpPr>
        <p:sp>
          <p:nvSpPr>
            <p:cNvPr id="4" name="Speech Bubble: Rectangle 3"/>
            <p:cNvSpPr/>
            <p:nvPr/>
          </p:nvSpPr>
          <p:spPr>
            <a:xfrm>
              <a:off x="367587" y="2930042"/>
              <a:ext cx="1517422" cy="898498"/>
            </a:xfrm>
            <a:prstGeom prst="wedgeRectCallout">
              <a:avLst>
                <a:gd name="adj1" fmla="val 142658"/>
                <a:gd name="adj2" fmla="val 21513"/>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Connect a Synergy kit</a:t>
              </a:r>
            </a:p>
          </p:txBody>
        </p:sp>
        <p:sp>
          <p:nvSpPr>
            <p:cNvPr id="5" name="Oval 4"/>
            <p:cNvSpPr/>
            <p:nvPr/>
          </p:nvSpPr>
          <p:spPr>
            <a:xfrm>
              <a:off x="258919" y="2799348"/>
              <a:ext cx="211046" cy="261387"/>
            </a:xfrm>
            <a:prstGeom prst="ellipse">
              <a:avLst/>
            </a:prstGeom>
            <a:solidFill>
              <a:srgbClr val="0E5BBD"/>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grpSp>
      <p:grpSp>
        <p:nvGrpSpPr>
          <p:cNvPr id="12" name="Group 11"/>
          <p:cNvGrpSpPr/>
          <p:nvPr/>
        </p:nvGrpSpPr>
        <p:grpSpPr>
          <a:xfrm>
            <a:off x="220396" y="1780655"/>
            <a:ext cx="2040532" cy="1069341"/>
            <a:chOff x="1974984" y="1495358"/>
            <a:chExt cx="2040532" cy="1069341"/>
          </a:xfrm>
        </p:grpSpPr>
        <p:sp>
          <p:nvSpPr>
            <p:cNvPr id="6" name="Speech Bubble: Rectangle 5"/>
            <p:cNvSpPr/>
            <p:nvPr/>
          </p:nvSpPr>
          <p:spPr>
            <a:xfrm>
              <a:off x="2104445" y="1628595"/>
              <a:ext cx="1911071" cy="936104"/>
            </a:xfrm>
            <a:prstGeom prst="wedgeRectCallout">
              <a:avLst>
                <a:gd name="adj1" fmla="val 195032"/>
                <a:gd name="adj2" fmla="val 33757"/>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  Choose an enterprise cloud service</a:t>
              </a:r>
            </a:p>
          </p:txBody>
        </p:sp>
        <p:sp>
          <p:nvSpPr>
            <p:cNvPr id="10" name="Oval 9"/>
            <p:cNvSpPr/>
            <p:nvPr/>
          </p:nvSpPr>
          <p:spPr>
            <a:xfrm>
              <a:off x="1974984" y="1495358"/>
              <a:ext cx="254891" cy="264045"/>
            </a:xfrm>
            <a:prstGeom prst="ellipse">
              <a:avLst/>
            </a:prstGeom>
            <a:solidFill>
              <a:srgbClr val="0E5BBD"/>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grpSp>
      <p:grpSp>
        <p:nvGrpSpPr>
          <p:cNvPr id="13" name="Group 12"/>
          <p:cNvGrpSpPr/>
          <p:nvPr/>
        </p:nvGrpSpPr>
        <p:grpSpPr>
          <a:xfrm>
            <a:off x="9765242" y="1793197"/>
            <a:ext cx="1997260" cy="1307811"/>
            <a:chOff x="6835044" y="2156177"/>
            <a:chExt cx="1997260" cy="1307811"/>
          </a:xfrm>
        </p:grpSpPr>
        <p:sp>
          <p:nvSpPr>
            <p:cNvPr id="7" name="Speech Bubble: Rectangle 6"/>
            <p:cNvSpPr/>
            <p:nvPr/>
          </p:nvSpPr>
          <p:spPr>
            <a:xfrm>
              <a:off x="6960096" y="2276871"/>
              <a:ext cx="1872208" cy="1187117"/>
            </a:xfrm>
            <a:prstGeom prst="wedgeRectCallout">
              <a:avLst>
                <a:gd name="adj1" fmla="val -111727"/>
                <a:gd name="adj2" fmla="val 104136"/>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 Visualize data and control the kit with the  Dashboard</a:t>
              </a:r>
            </a:p>
          </p:txBody>
        </p:sp>
        <p:sp>
          <p:nvSpPr>
            <p:cNvPr id="11" name="Oval 10"/>
            <p:cNvSpPr/>
            <p:nvPr/>
          </p:nvSpPr>
          <p:spPr>
            <a:xfrm>
              <a:off x="6835044" y="2156177"/>
              <a:ext cx="251883" cy="248327"/>
            </a:xfrm>
            <a:prstGeom prst="ellipse">
              <a:avLst/>
            </a:prstGeom>
            <a:solidFill>
              <a:srgbClr val="0E5BBD"/>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grpSp>
    </p:spTree>
    <p:extLst>
      <p:ext uri="{BB962C8B-B14F-4D97-AF65-F5344CB8AC3E}">
        <p14:creationId xmlns:p14="http://schemas.microsoft.com/office/powerpoint/2010/main" val="302294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0916" y="692696"/>
            <a:ext cx="6438167" cy="5634791"/>
          </a:xfrm>
          <a:prstGeom prst="rect">
            <a:avLst/>
          </a:prstGeom>
        </p:spPr>
      </p:pic>
      <p:sp>
        <p:nvSpPr>
          <p:cNvPr id="2" name="Title 1"/>
          <p:cNvSpPr>
            <a:spLocks noGrp="1"/>
          </p:cNvSpPr>
          <p:nvPr>
            <p:ph type="title"/>
          </p:nvPr>
        </p:nvSpPr>
        <p:spPr>
          <a:xfrm>
            <a:off x="1080000" y="936000"/>
            <a:ext cx="2792285" cy="443198"/>
          </a:xfrm>
        </p:spPr>
        <p:txBody>
          <a:bodyPr/>
          <a:lstStyle/>
          <a:p>
            <a:r>
              <a:rPr lang="en-US" dirty="0"/>
              <a:t>PK-Cloud1 Kit</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46</a:t>
            </a:fld>
            <a:endParaRPr lang="de-DE" dirty="0"/>
          </a:p>
        </p:txBody>
      </p:sp>
      <p:sp>
        <p:nvSpPr>
          <p:cNvPr id="6" name="Speech Bubble: Rectangle 5"/>
          <p:cNvSpPr/>
          <p:nvPr/>
        </p:nvSpPr>
        <p:spPr>
          <a:xfrm>
            <a:off x="410370" y="3865207"/>
            <a:ext cx="1944216" cy="1084753"/>
          </a:xfrm>
          <a:prstGeom prst="wedgeRectCallout">
            <a:avLst>
              <a:gd name="adj1" fmla="val 115137"/>
              <a:gd name="adj2" fmla="val 55762"/>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Standard Synergy  </a:t>
            </a:r>
          </a:p>
          <a:p>
            <a:pPr algn="ctr"/>
            <a:r>
              <a:rPr lang="en-US" dirty="0">
                <a:solidFill>
                  <a:schemeClr val="tx2"/>
                </a:solidFill>
              </a:rPr>
              <a:t>PK-S5D9 Kit</a:t>
            </a:r>
          </a:p>
        </p:txBody>
      </p:sp>
      <p:sp>
        <p:nvSpPr>
          <p:cNvPr id="8" name="Speech Bubble: Rectangle 7"/>
          <p:cNvSpPr/>
          <p:nvPr/>
        </p:nvSpPr>
        <p:spPr>
          <a:xfrm>
            <a:off x="3991555" y="125115"/>
            <a:ext cx="2440519" cy="1230325"/>
          </a:xfrm>
          <a:prstGeom prst="wedgeRectCallout">
            <a:avLst>
              <a:gd name="adj1" fmla="val 36994"/>
              <a:gd name="adj2" fmla="val 91907"/>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WiFi Module (Pmod) -</a:t>
            </a:r>
          </a:p>
          <a:p>
            <a:pPr algn="ctr"/>
            <a:r>
              <a:rPr lang="en-US" dirty="0">
                <a:solidFill>
                  <a:schemeClr val="tx2"/>
                </a:solidFill>
              </a:rPr>
              <a:t>Longsys GT-202 802.11 b/g/n with QCA4002 chipset</a:t>
            </a:r>
          </a:p>
        </p:txBody>
      </p:sp>
      <p:sp>
        <p:nvSpPr>
          <p:cNvPr id="9" name="Speech Bubble: Rectangle 8"/>
          <p:cNvSpPr/>
          <p:nvPr/>
        </p:nvSpPr>
        <p:spPr>
          <a:xfrm>
            <a:off x="9227683" y="2275014"/>
            <a:ext cx="2619759" cy="1235077"/>
          </a:xfrm>
          <a:prstGeom prst="wedgeRectCallout">
            <a:avLst>
              <a:gd name="adj1" fmla="val -103140"/>
              <a:gd name="adj2" fmla="val 7819"/>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Cellular Modem (Pmod) - NimbeLink CAT3</a:t>
            </a:r>
          </a:p>
        </p:txBody>
      </p:sp>
      <p:sp>
        <p:nvSpPr>
          <p:cNvPr id="4" name="TextBox 3"/>
          <p:cNvSpPr txBox="1"/>
          <p:nvPr/>
        </p:nvSpPr>
        <p:spPr>
          <a:xfrm>
            <a:off x="9467890" y="3581834"/>
            <a:ext cx="2379551" cy="400110"/>
          </a:xfrm>
          <a:prstGeom prst="rect">
            <a:avLst/>
          </a:prstGeom>
          <a:noFill/>
        </p:spPr>
        <p:txBody>
          <a:bodyPr wrap="square" rtlCol="0">
            <a:spAutoFit/>
          </a:bodyPr>
          <a:lstStyle/>
          <a:p>
            <a:r>
              <a:rPr lang="en-US" sz="1000" dirty="0"/>
              <a:t>Note: Cellular connectivity only supported for USA, Europe, and India</a:t>
            </a:r>
          </a:p>
        </p:txBody>
      </p:sp>
      <p:grpSp>
        <p:nvGrpSpPr>
          <p:cNvPr id="11" name="Group 10"/>
          <p:cNvGrpSpPr/>
          <p:nvPr/>
        </p:nvGrpSpPr>
        <p:grpSpPr>
          <a:xfrm>
            <a:off x="410369" y="2067339"/>
            <a:ext cx="3888432" cy="1242593"/>
            <a:chOff x="410369" y="2067339"/>
            <a:chExt cx="3888432" cy="1242593"/>
          </a:xfrm>
        </p:grpSpPr>
        <p:sp>
          <p:nvSpPr>
            <p:cNvPr id="7" name="Speech Bubble: Rectangle 6"/>
            <p:cNvSpPr/>
            <p:nvPr/>
          </p:nvSpPr>
          <p:spPr>
            <a:xfrm>
              <a:off x="410369" y="2067339"/>
              <a:ext cx="3888432" cy="1242593"/>
            </a:xfrm>
            <a:prstGeom prst="wedgeRectCallout">
              <a:avLst>
                <a:gd name="adj1" fmla="val 57932"/>
                <a:gd name="adj2" fmla="val 114516"/>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Sensor Shield (Arduino) </a:t>
              </a:r>
            </a:p>
            <a:p>
              <a:pPr marL="285750" indent="-285750">
                <a:buFont typeface="Arial" panose="020B0604020202020204" pitchFamily="34" charset="0"/>
                <a:buChar char="•"/>
              </a:pPr>
              <a:r>
                <a:rPr lang="en-US" dirty="0">
                  <a:solidFill>
                    <a:schemeClr val="tx2"/>
                  </a:solidFill>
                </a:rPr>
                <a:t>GPS</a:t>
              </a:r>
            </a:p>
            <a:p>
              <a:pPr marL="285750" indent="-285750">
                <a:buFont typeface="Arial" panose="020B0604020202020204" pitchFamily="34" charset="0"/>
                <a:buChar char="•"/>
              </a:pPr>
              <a:r>
                <a:rPr lang="en-US" dirty="0">
                  <a:solidFill>
                    <a:schemeClr val="tx2"/>
                  </a:solidFill>
                </a:rPr>
                <a:t>Gyroscope</a:t>
              </a:r>
            </a:p>
            <a:p>
              <a:pPr marL="285750" indent="-285750">
                <a:buFont typeface="Arial" panose="020B0604020202020204" pitchFamily="34" charset="0"/>
                <a:buChar char="•"/>
              </a:pPr>
              <a:r>
                <a:rPr lang="en-US" dirty="0">
                  <a:solidFill>
                    <a:schemeClr val="tx2"/>
                  </a:solidFill>
                </a:rPr>
                <a:t>Accelerometer</a:t>
              </a:r>
            </a:p>
          </p:txBody>
        </p:sp>
        <p:sp>
          <p:nvSpPr>
            <p:cNvPr id="10" name="TextBox 9"/>
            <p:cNvSpPr txBox="1"/>
            <p:nvPr/>
          </p:nvSpPr>
          <p:spPr>
            <a:xfrm>
              <a:off x="2478951" y="2386602"/>
              <a:ext cx="181985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Temperature</a:t>
              </a:r>
            </a:p>
            <a:p>
              <a:pPr marL="285750" indent="-285750">
                <a:buFont typeface="Arial" panose="020B0604020202020204" pitchFamily="34" charset="0"/>
                <a:buChar char="•"/>
              </a:pPr>
              <a:r>
                <a:rPr lang="en-US" dirty="0">
                  <a:solidFill>
                    <a:schemeClr val="tx2"/>
                  </a:solidFill>
                </a:rPr>
                <a:t>Humidity</a:t>
              </a:r>
            </a:p>
            <a:p>
              <a:pPr marL="285750" indent="-285750">
                <a:buFont typeface="Arial" panose="020B0604020202020204" pitchFamily="34" charset="0"/>
                <a:buChar char="•"/>
              </a:pPr>
              <a:r>
                <a:rPr lang="en-US" dirty="0">
                  <a:solidFill>
                    <a:schemeClr val="tx2"/>
                  </a:solidFill>
                </a:rPr>
                <a:t>Pressure</a:t>
              </a:r>
            </a:p>
          </p:txBody>
        </p:sp>
      </p:grpSp>
      <p:sp>
        <p:nvSpPr>
          <p:cNvPr id="12" name="TextBox 11"/>
          <p:cNvSpPr txBox="1"/>
          <p:nvPr/>
        </p:nvSpPr>
        <p:spPr>
          <a:xfrm>
            <a:off x="9663472" y="4172607"/>
            <a:ext cx="1988386" cy="2031325"/>
          </a:xfrm>
          <a:prstGeom prst="rect">
            <a:avLst/>
          </a:prstGeom>
          <a:solidFill>
            <a:srgbClr val="FFFF00"/>
          </a:solidFill>
        </p:spPr>
        <p:txBody>
          <a:bodyPr wrap="square" rtlCol="0">
            <a:spAutoFit/>
          </a:bodyPr>
          <a:lstStyle/>
          <a:p>
            <a:pPr algn="ctr"/>
            <a:r>
              <a:rPr lang="en-US" dirty="0">
                <a:solidFill>
                  <a:srgbClr val="FF0000"/>
                </a:solidFill>
              </a:rPr>
              <a:t>Contact your local Renesas sales representative to inquire about receiving a      PK-CLOUD1 kit</a:t>
            </a:r>
          </a:p>
        </p:txBody>
      </p:sp>
    </p:spTree>
    <p:extLst>
      <p:ext uri="{BB962C8B-B14F-4D97-AF65-F5344CB8AC3E}">
        <p14:creationId xmlns:p14="http://schemas.microsoft.com/office/powerpoint/2010/main" val="126426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686701"/>
            <a:ext cx="4525455" cy="692497"/>
          </a:xfrm>
        </p:spPr>
        <p:txBody>
          <a:bodyPr/>
          <a:lstStyle/>
          <a:p>
            <a:r>
              <a:rPr lang="en-US" dirty="0"/>
              <a:t>system architecture</a:t>
            </a:r>
            <a:br>
              <a:rPr lang="en-US" dirty="0"/>
            </a:br>
            <a:r>
              <a:rPr lang="en-US" sz="1800" dirty="0"/>
              <a:t>Synergy Enterprise Cloud Toolbox</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47</a:t>
            </a:fld>
            <a:endParaRPr lang="de-DE" dirty="0"/>
          </a:p>
        </p:txBody>
      </p:sp>
      <p:grpSp>
        <p:nvGrpSpPr>
          <p:cNvPr id="20" name="Group 19"/>
          <p:cNvGrpSpPr/>
          <p:nvPr/>
        </p:nvGrpSpPr>
        <p:grpSpPr>
          <a:xfrm>
            <a:off x="7917392" y="2814627"/>
            <a:ext cx="4049635" cy="1965376"/>
            <a:chOff x="8094872" y="3810680"/>
            <a:chExt cx="4049635" cy="1965376"/>
          </a:xfrm>
        </p:grpSpPr>
        <p:sp>
          <p:nvSpPr>
            <p:cNvPr id="19" name="TextBox 18"/>
            <p:cNvSpPr txBox="1"/>
            <p:nvPr/>
          </p:nvSpPr>
          <p:spPr>
            <a:xfrm>
              <a:off x="8767430" y="3870225"/>
              <a:ext cx="3377077" cy="1815882"/>
            </a:xfrm>
            <a:prstGeom prst="rect">
              <a:avLst/>
            </a:prstGeom>
            <a:noFill/>
          </p:spPr>
          <p:txBody>
            <a:bodyPr wrap="square" rtlCol="0">
              <a:spAutoFit/>
            </a:bodyPr>
            <a:lstStyle/>
            <a:p>
              <a:r>
                <a:rPr lang="en-US" sz="1400" dirty="0"/>
                <a:t>On Dashboard, the user can:</a:t>
              </a:r>
            </a:p>
            <a:p>
              <a:pPr marL="228600" indent="-228600">
                <a:buAutoNum type="arabicPeriod"/>
              </a:pPr>
              <a:r>
                <a:rPr lang="en-US" sz="1400" dirty="0"/>
                <a:t>Create an account</a:t>
              </a:r>
            </a:p>
            <a:p>
              <a:pPr marL="228600" indent="-228600">
                <a:buAutoNum type="arabicPeriod"/>
              </a:pPr>
              <a:r>
                <a:rPr lang="en-US" sz="1400" dirty="0"/>
                <a:t>Select Enterprise Cloud Service (AWS, Azure, or Google Platform)</a:t>
              </a:r>
            </a:p>
            <a:p>
              <a:pPr marL="228600" indent="-228600">
                <a:buAutoNum type="arabicPeriod"/>
              </a:pPr>
              <a:r>
                <a:rPr lang="en-US" sz="1400" dirty="0"/>
                <a:t>Associate kit with account</a:t>
              </a:r>
            </a:p>
            <a:p>
              <a:pPr marL="228600" indent="-228600">
                <a:buAutoNum type="arabicPeriod"/>
              </a:pPr>
              <a:r>
                <a:rPr lang="en-US" sz="1400" dirty="0"/>
                <a:t>Determine if kit is online</a:t>
              </a:r>
            </a:p>
            <a:p>
              <a:pPr marL="228600" indent="-228600">
                <a:buAutoNum type="arabicPeriod"/>
              </a:pPr>
              <a:r>
                <a:rPr lang="en-US" sz="1400" dirty="0"/>
                <a:t>Monitor sensor data from kit and control kit functions</a:t>
              </a:r>
            </a:p>
          </p:txBody>
        </p:sp>
        <p:cxnSp>
          <p:nvCxnSpPr>
            <p:cNvPr id="21" name="Straight Connector 20"/>
            <p:cNvCxnSpPr/>
            <p:nvPr/>
          </p:nvCxnSpPr>
          <p:spPr>
            <a:xfrm flipH="1">
              <a:off x="8094872" y="3815055"/>
              <a:ext cx="606464" cy="175624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094872" y="5626562"/>
              <a:ext cx="621851" cy="14949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706532" y="3810680"/>
              <a:ext cx="3365406" cy="18856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5183132" y="192410"/>
            <a:ext cx="6638102" cy="6183980"/>
            <a:chOff x="5205815" y="178431"/>
            <a:chExt cx="6638102" cy="6183980"/>
          </a:xfrm>
        </p:grpSpPr>
        <p:sp>
          <p:nvSpPr>
            <p:cNvPr id="5" name="TextBox 4"/>
            <p:cNvSpPr txBox="1"/>
            <p:nvPr/>
          </p:nvSpPr>
          <p:spPr>
            <a:xfrm>
              <a:off x="10043717" y="5962301"/>
              <a:ext cx="1800200" cy="400110"/>
            </a:xfrm>
            <a:prstGeom prst="rect">
              <a:avLst/>
            </a:prstGeom>
            <a:noFill/>
          </p:spPr>
          <p:txBody>
            <a:bodyPr wrap="square" rtlCol="0">
              <a:spAutoFit/>
            </a:bodyPr>
            <a:lstStyle/>
            <a:p>
              <a:r>
                <a:rPr lang="en-US" sz="1000" dirty="0"/>
                <a:t>* Google Cloud support to be added in October 2017</a:t>
              </a:r>
            </a:p>
          </p:txBody>
        </p:sp>
        <p:grpSp>
          <p:nvGrpSpPr>
            <p:cNvPr id="61" name="Group 60"/>
            <p:cNvGrpSpPr/>
            <p:nvPr/>
          </p:nvGrpSpPr>
          <p:grpSpPr>
            <a:xfrm>
              <a:off x="5205815" y="178431"/>
              <a:ext cx="3406124" cy="3221677"/>
              <a:chOff x="5205815" y="178431"/>
              <a:chExt cx="3406124" cy="3221677"/>
            </a:xfrm>
          </p:grpSpPr>
          <p:pic>
            <p:nvPicPr>
              <p:cNvPr id="46" name="Picture 45"/>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5205815" y="178431"/>
                <a:ext cx="3406124" cy="3221677"/>
              </a:xfrm>
              <a:prstGeom prst="rect">
                <a:avLst/>
              </a:prstGeom>
            </p:spPr>
          </p:pic>
          <p:sp>
            <p:nvSpPr>
              <p:cNvPr id="12" name="TextBox 11"/>
              <p:cNvSpPr txBox="1"/>
              <p:nvPr/>
            </p:nvSpPr>
            <p:spPr>
              <a:xfrm>
                <a:off x="5272093" y="1483440"/>
                <a:ext cx="3240216" cy="677108"/>
              </a:xfrm>
              <a:prstGeom prst="rect">
                <a:avLst/>
              </a:prstGeom>
              <a:noFill/>
            </p:spPr>
            <p:txBody>
              <a:bodyPr wrap="square" rtlCol="0">
                <a:spAutoFit/>
              </a:bodyPr>
              <a:lstStyle/>
              <a:p>
                <a:pPr algn="ctr"/>
                <a:r>
                  <a:rPr lang="en-US" sz="1400" b="1" dirty="0"/>
                  <a:t>Enterprise Cloud</a:t>
                </a:r>
              </a:p>
              <a:p>
                <a:pPr algn="ctr"/>
                <a:r>
                  <a:rPr lang="en-US" sz="1200" dirty="0"/>
                  <a:t>Amazon Web Service, </a:t>
                </a:r>
              </a:p>
              <a:p>
                <a:pPr algn="ctr"/>
                <a:r>
                  <a:rPr lang="en-US" sz="1200" dirty="0"/>
                  <a:t>Microsoft Azure, Google Platform*</a:t>
                </a:r>
              </a:p>
            </p:txBody>
          </p:sp>
        </p:grpSp>
      </p:grpSp>
      <p:pic>
        <p:nvPicPr>
          <p:cNvPr id="35" name="Picture 34"/>
          <p:cNvPicPr>
            <a:picLocks noChangeAspect="1"/>
          </p:cNvPicPr>
          <p:nvPr/>
        </p:nvPicPr>
        <p:blipFill>
          <a:blip r:embed="rId3" cstate="email">
            <a:extLst>
              <a:ext uri="{BEBA8EAE-BF5A-486C-A8C5-ECC9F3942E4B}">
                <a14:imgProps xmlns:a14="http://schemas.microsoft.com/office/drawing/2010/main">
                  <a14:imgLayer r:embed="rId4">
                    <a14:imgEffect>
                      <a14:backgroundRemoval t="1089" b="95765" l="3508" r="95969">
                        <a14:foregroundMark x1="11990" y1="73382" x2="11990" y2="83424"/>
                        <a14:foregroundMark x1="38010" y1="55172" x2="37225" y2="65638"/>
                      </a14:backgroundRemoval>
                    </a14:imgEffect>
                  </a14:imgLayer>
                </a14:imgProps>
              </a:ext>
              <a:ext uri="{28A0092B-C50C-407E-A947-70E740481C1C}">
                <a14:useLocalDpi xmlns:a14="http://schemas.microsoft.com/office/drawing/2010/main"/>
              </a:ext>
            </a:extLst>
          </a:blip>
          <a:stretch>
            <a:fillRect/>
          </a:stretch>
        </p:blipFill>
        <p:spPr>
          <a:xfrm>
            <a:off x="1611640" y="2557776"/>
            <a:ext cx="1959185" cy="1695017"/>
          </a:xfrm>
          <a:prstGeom prst="rect">
            <a:avLst/>
          </a:prstGeom>
        </p:spPr>
      </p:pic>
      <p:grpSp>
        <p:nvGrpSpPr>
          <p:cNvPr id="65" name="Group 64"/>
          <p:cNvGrpSpPr/>
          <p:nvPr/>
        </p:nvGrpSpPr>
        <p:grpSpPr>
          <a:xfrm>
            <a:off x="5868401" y="2942976"/>
            <a:ext cx="1225565" cy="786359"/>
            <a:chOff x="5868401" y="2942976"/>
            <a:chExt cx="1225565" cy="786359"/>
          </a:xfrm>
        </p:grpSpPr>
        <p:sp>
          <p:nvSpPr>
            <p:cNvPr id="39" name="Rectangle 38"/>
            <p:cNvSpPr/>
            <p:nvPr/>
          </p:nvSpPr>
          <p:spPr>
            <a:xfrm>
              <a:off x="5868401" y="3158097"/>
              <a:ext cx="1075670" cy="46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RESTful API</a:t>
              </a:r>
            </a:p>
          </p:txBody>
        </p:sp>
        <p:sp>
          <p:nvSpPr>
            <p:cNvPr id="48" name="Left-Right Arrow 47"/>
            <p:cNvSpPr/>
            <p:nvPr/>
          </p:nvSpPr>
          <p:spPr>
            <a:xfrm rot="16200000">
              <a:off x="6578934" y="3214303"/>
              <a:ext cx="786359" cy="243705"/>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3372651" y="2639883"/>
            <a:ext cx="1850946" cy="721685"/>
            <a:chOff x="3372651" y="2639883"/>
            <a:chExt cx="1850946" cy="721685"/>
          </a:xfrm>
        </p:grpSpPr>
        <p:sp>
          <p:nvSpPr>
            <p:cNvPr id="38" name="Left-Right Arrow 37"/>
            <p:cNvSpPr/>
            <p:nvPr/>
          </p:nvSpPr>
          <p:spPr>
            <a:xfrm rot="20204457">
              <a:off x="3372651" y="2639883"/>
              <a:ext cx="1850946" cy="290877"/>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59133" y="2897879"/>
              <a:ext cx="837046" cy="46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TLS / MQTT</a:t>
              </a:r>
            </a:p>
          </p:txBody>
        </p:sp>
      </p:grpSp>
      <p:sp>
        <p:nvSpPr>
          <p:cNvPr id="57" name="TextBox 56"/>
          <p:cNvSpPr txBox="1"/>
          <p:nvPr/>
        </p:nvSpPr>
        <p:spPr>
          <a:xfrm>
            <a:off x="1763122" y="4112585"/>
            <a:ext cx="1707071" cy="307777"/>
          </a:xfrm>
          <a:prstGeom prst="rect">
            <a:avLst/>
          </a:prstGeom>
          <a:noFill/>
        </p:spPr>
        <p:txBody>
          <a:bodyPr wrap="square" rtlCol="0">
            <a:spAutoFit/>
          </a:bodyPr>
          <a:lstStyle/>
          <a:p>
            <a:pPr algn="ctr"/>
            <a:r>
              <a:rPr lang="en-US" sz="1400" b="1" dirty="0"/>
              <a:t>PK-CLOUD1</a:t>
            </a:r>
          </a:p>
        </p:txBody>
      </p:sp>
      <p:grpSp>
        <p:nvGrpSpPr>
          <p:cNvPr id="67" name="Group 66"/>
          <p:cNvGrpSpPr/>
          <p:nvPr/>
        </p:nvGrpSpPr>
        <p:grpSpPr>
          <a:xfrm>
            <a:off x="3479261" y="3872156"/>
            <a:ext cx="1850946" cy="695179"/>
            <a:chOff x="3479261" y="3872156"/>
            <a:chExt cx="1850946" cy="695179"/>
          </a:xfrm>
        </p:grpSpPr>
        <p:sp>
          <p:nvSpPr>
            <p:cNvPr id="58" name="Left-Right Arrow 57"/>
            <p:cNvSpPr/>
            <p:nvPr/>
          </p:nvSpPr>
          <p:spPr>
            <a:xfrm rot="1783530">
              <a:off x="3479261" y="4276458"/>
              <a:ext cx="1850946" cy="290877"/>
            </a:xfrm>
            <a:prstGeom prst="leftRightArrow">
              <a:avLst/>
            </a:prstGeom>
            <a:solidFill>
              <a:srgbClr val="CDCDCE"/>
            </a:solidFill>
            <a:ln>
              <a:solidFill>
                <a:srgbClr val="036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088557" y="3872156"/>
              <a:ext cx="1217290" cy="46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Monitor and Control</a:t>
              </a:r>
            </a:p>
          </p:txBody>
        </p:sp>
      </p:grpSp>
      <p:grpSp>
        <p:nvGrpSpPr>
          <p:cNvPr id="62" name="Group 61"/>
          <p:cNvGrpSpPr/>
          <p:nvPr/>
        </p:nvGrpSpPr>
        <p:grpSpPr>
          <a:xfrm>
            <a:off x="5117732" y="3284477"/>
            <a:ext cx="3406124" cy="3221677"/>
            <a:chOff x="5164372" y="3272801"/>
            <a:chExt cx="3406124" cy="3221677"/>
          </a:xfrm>
        </p:grpSpPr>
        <p:pic>
          <p:nvPicPr>
            <p:cNvPr id="47" name="Picture 46"/>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5164372" y="3272801"/>
              <a:ext cx="3406124" cy="3221677"/>
            </a:xfrm>
            <a:prstGeom prst="rect">
              <a:avLst/>
            </a:prstGeom>
          </p:spPr>
        </p:pic>
        <p:grpSp>
          <p:nvGrpSpPr>
            <p:cNvPr id="41" name="Group 40"/>
            <p:cNvGrpSpPr/>
            <p:nvPr/>
          </p:nvGrpSpPr>
          <p:grpSpPr>
            <a:xfrm>
              <a:off x="5947813" y="4561618"/>
              <a:ext cx="1876475" cy="1018123"/>
              <a:chOff x="7667971" y="4212020"/>
              <a:chExt cx="2119015" cy="1197317"/>
            </a:xfrm>
          </p:grpSpPr>
          <p:sp>
            <p:nvSpPr>
              <p:cNvPr id="45" name="Rectangle 44"/>
              <p:cNvSpPr/>
              <p:nvPr/>
            </p:nvSpPr>
            <p:spPr>
              <a:xfrm>
                <a:off x="7667971" y="4212020"/>
                <a:ext cx="2119015" cy="1197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Renesas Dashboard</a:t>
                </a:r>
              </a:p>
            </p:txBody>
          </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00089" y="4243600"/>
                <a:ext cx="2054716" cy="1135941"/>
              </a:xfrm>
              <a:prstGeom prst="rect">
                <a:avLst/>
              </a:prstGeom>
            </p:spPr>
          </p:pic>
        </p:grpSp>
        <p:sp>
          <p:nvSpPr>
            <p:cNvPr id="60" name="TextBox 59"/>
            <p:cNvSpPr txBox="1"/>
            <p:nvPr/>
          </p:nvSpPr>
          <p:spPr>
            <a:xfrm>
              <a:off x="5652095" y="5548998"/>
              <a:ext cx="2583951" cy="276999"/>
            </a:xfrm>
            <a:prstGeom prst="rect">
              <a:avLst/>
            </a:prstGeom>
            <a:noFill/>
          </p:spPr>
          <p:txBody>
            <a:bodyPr wrap="square" rtlCol="0">
              <a:spAutoFit/>
            </a:bodyPr>
            <a:lstStyle/>
            <a:p>
              <a:pPr algn="ctr"/>
              <a:r>
                <a:rPr lang="en-US" sz="1200" dirty="0"/>
                <a:t>Renesas-hosted Dashboard</a:t>
              </a:r>
            </a:p>
          </p:txBody>
        </p:sp>
      </p:grpSp>
      <p:sp>
        <p:nvSpPr>
          <p:cNvPr id="36" name="TextBox 35"/>
          <p:cNvSpPr txBox="1"/>
          <p:nvPr/>
        </p:nvSpPr>
        <p:spPr>
          <a:xfrm>
            <a:off x="5750586" y="2288795"/>
            <a:ext cx="2214659" cy="461665"/>
          </a:xfrm>
          <a:prstGeom prst="rect">
            <a:avLst/>
          </a:prstGeom>
          <a:noFill/>
        </p:spPr>
        <p:txBody>
          <a:bodyPr wrap="square" rtlCol="0">
            <a:spAutoFit/>
          </a:bodyPr>
          <a:lstStyle/>
          <a:p>
            <a:pPr algn="ctr"/>
            <a:r>
              <a:rPr lang="en-US" sz="1200" dirty="0"/>
              <a:t>Master accounts - user does not have access</a:t>
            </a:r>
          </a:p>
        </p:txBody>
      </p:sp>
      <p:sp>
        <p:nvSpPr>
          <p:cNvPr id="37" name="TextBox 36"/>
          <p:cNvSpPr txBox="1"/>
          <p:nvPr/>
        </p:nvSpPr>
        <p:spPr>
          <a:xfrm>
            <a:off x="6507549" y="4069455"/>
            <a:ext cx="1073457" cy="461665"/>
          </a:xfrm>
          <a:prstGeom prst="rect">
            <a:avLst/>
          </a:prstGeom>
          <a:noFill/>
        </p:spPr>
        <p:txBody>
          <a:bodyPr wrap="square" rtlCol="0">
            <a:spAutoFit/>
          </a:bodyPr>
          <a:lstStyle/>
          <a:p>
            <a:pPr algn="ctr"/>
            <a:r>
              <a:rPr lang="en-US" sz="1200" dirty="0"/>
              <a:t>User-created accounts</a:t>
            </a:r>
          </a:p>
        </p:txBody>
      </p:sp>
      <p:grpSp>
        <p:nvGrpSpPr>
          <p:cNvPr id="69" name="Group 68"/>
          <p:cNvGrpSpPr/>
          <p:nvPr/>
        </p:nvGrpSpPr>
        <p:grpSpPr>
          <a:xfrm>
            <a:off x="188061" y="3651329"/>
            <a:ext cx="1577129" cy="978231"/>
            <a:chOff x="188061" y="3651329"/>
            <a:chExt cx="1577129" cy="978231"/>
          </a:xfrm>
        </p:grpSpPr>
        <p:grpSp>
          <p:nvGrpSpPr>
            <p:cNvPr id="66" name="Group 65"/>
            <p:cNvGrpSpPr/>
            <p:nvPr/>
          </p:nvGrpSpPr>
          <p:grpSpPr>
            <a:xfrm>
              <a:off x="188061" y="3651329"/>
              <a:ext cx="1577129" cy="978231"/>
              <a:chOff x="188061" y="3651329"/>
              <a:chExt cx="1577129" cy="978231"/>
            </a:xfrm>
          </p:grpSpPr>
          <p:pic>
            <p:nvPicPr>
              <p:cNvPr id="27" name="Picture 26"/>
              <p:cNvPicPr>
                <a:picLocks noChangeAspect="1"/>
              </p:cNvPicPr>
              <p:nvPr/>
            </p:nvPicPr>
            <p:blipFill>
              <a:blip r:embed="rId6"/>
              <a:stretch>
                <a:fillRect/>
              </a:stretch>
            </p:blipFill>
            <p:spPr>
              <a:xfrm>
                <a:off x="188061" y="3651329"/>
                <a:ext cx="1108249" cy="978231"/>
              </a:xfrm>
              <a:prstGeom prst="rect">
                <a:avLst/>
              </a:prstGeom>
            </p:spPr>
          </p:pic>
          <p:sp>
            <p:nvSpPr>
              <p:cNvPr id="50" name="Rectangle 49"/>
              <p:cNvSpPr/>
              <p:nvPr/>
            </p:nvSpPr>
            <p:spPr>
              <a:xfrm>
                <a:off x="1151331" y="3761916"/>
                <a:ext cx="561574" cy="314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USB</a:t>
                </a:r>
              </a:p>
            </p:txBody>
          </p:sp>
          <p:sp>
            <p:nvSpPr>
              <p:cNvPr id="33" name="Freeform 32"/>
              <p:cNvSpPr/>
              <p:nvPr/>
            </p:nvSpPr>
            <p:spPr>
              <a:xfrm>
                <a:off x="1088745" y="3689405"/>
                <a:ext cx="676445" cy="572494"/>
              </a:xfrm>
              <a:custGeom>
                <a:avLst/>
                <a:gdLst>
                  <a:gd name="connsiteX0" fmla="*/ 584 w 676445"/>
                  <a:gd name="connsiteY0" fmla="*/ 572494 h 572494"/>
                  <a:gd name="connsiteX1" fmla="*/ 183464 w 676445"/>
                  <a:gd name="connsiteY1" fmla="*/ 429371 h 572494"/>
                  <a:gd name="connsiteX2" fmla="*/ 16486 w 676445"/>
                  <a:gd name="connsiteY2" fmla="*/ 182880 h 572494"/>
                  <a:gd name="connsiteX3" fmla="*/ 676445 w 676445"/>
                  <a:gd name="connsiteY3" fmla="*/ 0 h 572494"/>
                </a:gdLst>
                <a:ahLst/>
                <a:cxnLst>
                  <a:cxn ang="0">
                    <a:pos x="connsiteX0" y="connsiteY0"/>
                  </a:cxn>
                  <a:cxn ang="0">
                    <a:pos x="connsiteX1" y="connsiteY1"/>
                  </a:cxn>
                  <a:cxn ang="0">
                    <a:pos x="connsiteX2" y="connsiteY2"/>
                  </a:cxn>
                  <a:cxn ang="0">
                    <a:pos x="connsiteX3" y="connsiteY3"/>
                  </a:cxn>
                </a:cxnLst>
                <a:rect l="l" t="t" r="r" b="b"/>
                <a:pathLst>
                  <a:path w="676445" h="572494">
                    <a:moveTo>
                      <a:pt x="584" y="572494"/>
                    </a:moveTo>
                    <a:cubicBezTo>
                      <a:pt x="90699" y="533400"/>
                      <a:pt x="180814" y="494307"/>
                      <a:pt x="183464" y="429371"/>
                    </a:cubicBezTo>
                    <a:cubicBezTo>
                      <a:pt x="186114" y="364435"/>
                      <a:pt x="-65677" y="254442"/>
                      <a:pt x="16486" y="182880"/>
                    </a:cubicBezTo>
                    <a:cubicBezTo>
                      <a:pt x="98649" y="111318"/>
                      <a:pt x="387547" y="55659"/>
                      <a:pt x="676445" y="0"/>
                    </a:cubicBezTo>
                  </a:path>
                </a:pathLst>
              </a:custGeom>
              <a:noFill/>
              <a:ln>
                <a:solidFill>
                  <a:srgbClr val="334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rot="20969593">
              <a:off x="340820" y="3771112"/>
              <a:ext cx="723014" cy="369332"/>
            </a:xfrm>
            <a:prstGeom prst="rect">
              <a:avLst/>
            </a:prstGeom>
            <a:noFill/>
          </p:spPr>
          <p:txBody>
            <a:bodyPr wrap="square" rtlCol="0">
              <a:spAutoFit/>
            </a:bodyPr>
            <a:lstStyle/>
            <a:p>
              <a:r>
                <a:rPr lang="en-US" dirty="0"/>
                <a:t>CLI</a:t>
              </a:r>
            </a:p>
          </p:txBody>
        </p:sp>
      </p:grpSp>
      <p:grpSp>
        <p:nvGrpSpPr>
          <p:cNvPr id="23" name="Group 22"/>
          <p:cNvGrpSpPr/>
          <p:nvPr/>
        </p:nvGrpSpPr>
        <p:grpSpPr>
          <a:xfrm>
            <a:off x="909063" y="4463765"/>
            <a:ext cx="3215945" cy="1653393"/>
            <a:chOff x="-382346" y="4439903"/>
            <a:chExt cx="3215945" cy="1653393"/>
          </a:xfrm>
        </p:grpSpPr>
        <p:sp>
          <p:nvSpPr>
            <p:cNvPr id="30" name="TextBox 29"/>
            <p:cNvSpPr txBox="1"/>
            <p:nvPr/>
          </p:nvSpPr>
          <p:spPr>
            <a:xfrm>
              <a:off x="163766" y="4670444"/>
              <a:ext cx="2608990" cy="1384995"/>
            </a:xfrm>
            <a:prstGeom prst="rect">
              <a:avLst/>
            </a:prstGeom>
            <a:noFill/>
          </p:spPr>
          <p:txBody>
            <a:bodyPr wrap="square" rtlCol="0">
              <a:spAutoFit/>
            </a:bodyPr>
            <a:lstStyle/>
            <a:p>
              <a:r>
                <a:rPr lang="en-US" sz="1400" dirty="0"/>
                <a:t>Command Line user Interface (CLI), the user can:</a:t>
              </a:r>
            </a:p>
            <a:p>
              <a:pPr marL="228600" indent="-228600">
                <a:buAutoNum type="arabicPeriod"/>
              </a:pPr>
              <a:r>
                <a:rPr lang="en-US" sz="1400" dirty="0"/>
                <a:t>Provision a kit (get the ID, register an email address)</a:t>
              </a:r>
            </a:p>
            <a:p>
              <a:pPr marL="228600" indent="-228600">
                <a:buAutoNum type="arabicPeriod"/>
              </a:pPr>
              <a:r>
                <a:rPr lang="en-US" sz="1400" dirty="0"/>
                <a:t>Provision connectivity type (Ethernet, Wi-Fi, CAT3)</a:t>
              </a:r>
            </a:p>
          </p:txBody>
        </p:sp>
        <p:sp>
          <p:nvSpPr>
            <p:cNvPr id="31" name="Rectangle 30"/>
            <p:cNvSpPr/>
            <p:nvPr/>
          </p:nvSpPr>
          <p:spPr>
            <a:xfrm>
              <a:off x="138461" y="4667446"/>
              <a:ext cx="2695138" cy="142585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flipV="1">
              <a:off x="-305119" y="4439903"/>
              <a:ext cx="434461" cy="25114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2346" y="4439903"/>
              <a:ext cx="513932" cy="163120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41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up)">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features</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48</a:t>
            </a:fld>
            <a:endParaRPr lang="de-DE" dirty="0"/>
          </a:p>
        </p:txBody>
      </p:sp>
      <p:pic>
        <p:nvPicPr>
          <p:cNvPr id="7" name="Picture 6"/>
          <p:cNvPicPr>
            <a:picLocks noChangeAspect="1"/>
          </p:cNvPicPr>
          <p:nvPr/>
        </p:nvPicPr>
        <p:blipFill>
          <a:blip r:embed="rId2"/>
          <a:stretch>
            <a:fillRect/>
          </a:stretch>
        </p:blipFill>
        <p:spPr>
          <a:xfrm>
            <a:off x="2500944" y="1677867"/>
            <a:ext cx="6734175" cy="4552950"/>
          </a:xfrm>
          <a:prstGeom prst="rect">
            <a:avLst/>
          </a:prstGeom>
        </p:spPr>
      </p:pic>
      <p:grpSp>
        <p:nvGrpSpPr>
          <p:cNvPr id="4" name="Group 3"/>
          <p:cNvGrpSpPr/>
          <p:nvPr/>
        </p:nvGrpSpPr>
        <p:grpSpPr>
          <a:xfrm>
            <a:off x="564407" y="2122599"/>
            <a:ext cx="1715084" cy="2083640"/>
            <a:chOff x="564407" y="2122599"/>
            <a:chExt cx="1715084" cy="2083640"/>
          </a:xfrm>
        </p:grpSpPr>
        <p:sp>
          <p:nvSpPr>
            <p:cNvPr id="5" name="Speech Bubble: Rectangle 4"/>
            <p:cNvSpPr/>
            <p:nvPr/>
          </p:nvSpPr>
          <p:spPr>
            <a:xfrm>
              <a:off x="623392" y="2430376"/>
              <a:ext cx="1656099" cy="1775863"/>
            </a:xfrm>
            <a:prstGeom prst="wedgeRectCallout">
              <a:avLst>
                <a:gd name="adj1" fmla="val 165460"/>
                <a:gd name="adj2" fmla="val 57606"/>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Move PK-CLOUD1 Kit and watch accelerometer readings change</a:t>
              </a:r>
            </a:p>
          </p:txBody>
        </p:sp>
        <p:sp>
          <p:nvSpPr>
            <p:cNvPr id="8" name="TextBox 7"/>
            <p:cNvSpPr txBox="1"/>
            <p:nvPr/>
          </p:nvSpPr>
          <p:spPr>
            <a:xfrm>
              <a:off x="564407" y="2122599"/>
              <a:ext cx="1707071" cy="307777"/>
            </a:xfrm>
            <a:prstGeom prst="rect">
              <a:avLst/>
            </a:prstGeom>
            <a:noFill/>
          </p:spPr>
          <p:txBody>
            <a:bodyPr wrap="square" rtlCol="0">
              <a:spAutoFit/>
            </a:bodyPr>
            <a:lstStyle/>
            <a:p>
              <a:pPr algn="ctr"/>
              <a:r>
                <a:rPr lang="en-US" sz="1400" dirty="0"/>
                <a:t>“Thing” to Cloud</a:t>
              </a:r>
            </a:p>
          </p:txBody>
        </p:sp>
      </p:grpSp>
      <p:grpSp>
        <p:nvGrpSpPr>
          <p:cNvPr id="10" name="Group 9"/>
          <p:cNvGrpSpPr/>
          <p:nvPr/>
        </p:nvGrpSpPr>
        <p:grpSpPr>
          <a:xfrm>
            <a:off x="9748299" y="3715583"/>
            <a:ext cx="2075290" cy="1818524"/>
            <a:chOff x="9748299" y="3715583"/>
            <a:chExt cx="2075290" cy="1818524"/>
          </a:xfrm>
        </p:grpSpPr>
        <p:sp>
          <p:nvSpPr>
            <p:cNvPr id="6" name="Speech Bubble: Rectangle 5"/>
            <p:cNvSpPr/>
            <p:nvPr/>
          </p:nvSpPr>
          <p:spPr>
            <a:xfrm>
              <a:off x="9748299" y="4023360"/>
              <a:ext cx="2075290" cy="1510747"/>
            </a:xfrm>
            <a:prstGeom prst="wedgeRectCallout">
              <a:avLst>
                <a:gd name="adj1" fmla="val -125499"/>
                <a:gd name="adj2" fmla="val 27506"/>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Change selections on Dashboard and watch LEDs turn on/off on the PK-CLOUD1 Kit</a:t>
              </a:r>
            </a:p>
          </p:txBody>
        </p:sp>
        <p:sp>
          <p:nvSpPr>
            <p:cNvPr id="9" name="TextBox 8"/>
            <p:cNvSpPr txBox="1"/>
            <p:nvPr/>
          </p:nvSpPr>
          <p:spPr>
            <a:xfrm>
              <a:off x="9844905" y="3715583"/>
              <a:ext cx="1707071" cy="307777"/>
            </a:xfrm>
            <a:prstGeom prst="rect">
              <a:avLst/>
            </a:prstGeom>
            <a:noFill/>
          </p:spPr>
          <p:txBody>
            <a:bodyPr wrap="square" rtlCol="0">
              <a:spAutoFit/>
            </a:bodyPr>
            <a:lstStyle/>
            <a:p>
              <a:pPr algn="ctr"/>
              <a:r>
                <a:rPr lang="en-US" sz="1400" dirty="0"/>
                <a:t>Cloud to “Thing”</a:t>
              </a:r>
            </a:p>
          </p:txBody>
        </p:sp>
      </p:grpSp>
    </p:spTree>
    <p:extLst>
      <p:ext uri="{BB962C8B-B14F-4D97-AF65-F5344CB8AC3E}">
        <p14:creationId xmlns:p14="http://schemas.microsoft.com/office/powerpoint/2010/main" val="47564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from demo to application</a:t>
            </a:r>
          </a:p>
        </p:txBody>
      </p:sp>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49</a:t>
            </a:fld>
            <a:endParaRPr lang="de-DE" dirty="0"/>
          </a:p>
        </p:txBody>
      </p:sp>
      <p:sp>
        <p:nvSpPr>
          <p:cNvPr id="8" name="Rectangle 7"/>
          <p:cNvSpPr/>
          <p:nvPr/>
        </p:nvSpPr>
        <p:spPr>
          <a:xfrm>
            <a:off x="3796175" y="1730331"/>
            <a:ext cx="3868882" cy="2932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Synergy Enterprise Cloud Toolbox Application Project contains:</a:t>
            </a:r>
          </a:p>
          <a:p>
            <a:endParaRPr lang="en-US" dirty="0">
              <a:solidFill>
                <a:schemeClr val="bg1"/>
              </a:solidFill>
            </a:endParaRPr>
          </a:p>
          <a:p>
            <a:pPr marL="342900" indent="-342900">
              <a:buAutoNum type="arabicPeriod"/>
            </a:pPr>
            <a:r>
              <a:rPr lang="en-US" dirty="0">
                <a:solidFill>
                  <a:schemeClr val="bg1"/>
                </a:solidFill>
              </a:rPr>
              <a:t>Synergy SSP project (e</a:t>
            </a:r>
            <a:r>
              <a:rPr lang="en-US" baseline="30000" dirty="0">
                <a:solidFill>
                  <a:schemeClr val="bg1"/>
                </a:solidFill>
              </a:rPr>
              <a:t>2</a:t>
            </a:r>
            <a:r>
              <a:rPr lang="en-US" dirty="0">
                <a:solidFill>
                  <a:schemeClr val="bg1"/>
                </a:solidFill>
              </a:rPr>
              <a:t>studio and IAR) with C source code </a:t>
            </a:r>
          </a:p>
          <a:p>
            <a:pPr marL="342900" indent="-342900">
              <a:buAutoNum type="arabicPeriod"/>
            </a:pPr>
            <a:r>
              <a:rPr lang="en-US" dirty="0">
                <a:solidFill>
                  <a:schemeClr val="bg1"/>
                </a:solidFill>
              </a:rPr>
              <a:t>Dashboard with Java/JavaScript source code</a:t>
            </a:r>
          </a:p>
          <a:p>
            <a:pPr marL="342900" indent="-342900">
              <a:buAutoNum type="arabicPeriod"/>
            </a:pPr>
            <a:r>
              <a:rPr lang="en-US" dirty="0">
                <a:solidFill>
                  <a:schemeClr val="bg1"/>
                </a:solidFill>
              </a:rPr>
              <a:t>Quick Start Guide</a:t>
            </a:r>
          </a:p>
          <a:p>
            <a:pPr marL="342900" indent="-342900">
              <a:buAutoNum type="arabicPeriod"/>
            </a:pPr>
            <a:r>
              <a:rPr lang="en-US" dirty="0">
                <a:solidFill>
                  <a:schemeClr val="bg1"/>
                </a:solidFill>
              </a:rPr>
              <a:t>Application Note</a:t>
            </a:r>
          </a:p>
        </p:txBody>
      </p:sp>
      <p:sp>
        <p:nvSpPr>
          <p:cNvPr id="9" name="TextBox 8"/>
          <p:cNvSpPr txBox="1"/>
          <p:nvPr/>
        </p:nvSpPr>
        <p:spPr>
          <a:xfrm>
            <a:off x="8466630" y="1468721"/>
            <a:ext cx="3375950" cy="523220"/>
          </a:xfrm>
          <a:prstGeom prst="rect">
            <a:avLst/>
          </a:prstGeom>
          <a:noFill/>
        </p:spPr>
        <p:txBody>
          <a:bodyPr wrap="square" rtlCol="0">
            <a:spAutoFit/>
          </a:bodyPr>
          <a:lstStyle/>
          <a:p>
            <a:pPr algn="ctr"/>
            <a:r>
              <a:rPr lang="en-US" sz="1400" dirty="0"/>
              <a:t>Download the Application Project from:</a:t>
            </a:r>
          </a:p>
          <a:p>
            <a:pPr algn="ctr"/>
            <a:r>
              <a:rPr lang="en-US" sz="1400" dirty="0">
                <a:hlinkClick r:id="rId2"/>
              </a:rPr>
              <a:t>www.renesas.com/cloudtoolbox</a:t>
            </a:r>
            <a:r>
              <a:rPr lang="en-US" sz="1400" dirty="0"/>
              <a:t>  </a:t>
            </a:r>
          </a:p>
        </p:txBody>
      </p:sp>
      <p:sp>
        <p:nvSpPr>
          <p:cNvPr id="10" name="Speech Bubble: Rectangle 9"/>
          <p:cNvSpPr/>
          <p:nvPr/>
        </p:nvSpPr>
        <p:spPr>
          <a:xfrm>
            <a:off x="810329" y="1882543"/>
            <a:ext cx="2282727" cy="2369717"/>
          </a:xfrm>
          <a:prstGeom prst="wedgeRectCallout">
            <a:avLst>
              <a:gd name="adj1" fmla="val 86065"/>
              <a:gd name="adj2" fmla="val 4098"/>
            </a:avLst>
          </a:prstGeom>
          <a:solidFill>
            <a:schemeClr val="bg1"/>
          </a:solidFill>
          <a:ln>
            <a:solidFill>
              <a:srgbClr val="064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Use source code as starting place to connect to your own cloud account and add features needed for your application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1395" y="2160945"/>
            <a:ext cx="3355676" cy="211720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57461" y="3311090"/>
            <a:ext cx="3320291" cy="2264639"/>
          </a:xfrm>
          <a:prstGeom prst="rect">
            <a:avLst/>
          </a:prstGeom>
          <a:ln>
            <a:noFill/>
          </a:ln>
          <a:effectLst>
            <a:outerShdw blurRad="292100" dist="139700" dir="2700000" algn="tl" rotWithShape="0">
              <a:srgbClr val="333333">
                <a:alpha val="65000"/>
              </a:srgbClr>
            </a:outerShdw>
          </a:effectLst>
        </p:spPr>
      </p:pic>
      <p:sp>
        <p:nvSpPr>
          <p:cNvPr id="11" name="Oval 10"/>
          <p:cNvSpPr/>
          <p:nvPr/>
        </p:nvSpPr>
        <p:spPr>
          <a:xfrm>
            <a:off x="11207071" y="5336057"/>
            <a:ext cx="368301" cy="1165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11" idx="3"/>
          </p:cNvCxnSpPr>
          <p:nvPr/>
        </p:nvCxnSpPr>
        <p:spPr>
          <a:xfrm flipV="1">
            <a:off x="10678602" y="5435540"/>
            <a:ext cx="582405" cy="480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77261" y="5915770"/>
            <a:ext cx="1329156" cy="338554"/>
          </a:xfrm>
          <a:prstGeom prst="rect">
            <a:avLst/>
          </a:prstGeom>
          <a:noFill/>
        </p:spPr>
        <p:txBody>
          <a:bodyPr wrap="square" rtlCol="0">
            <a:spAutoFit/>
          </a:bodyPr>
          <a:lstStyle/>
          <a:p>
            <a:pPr algn="ctr"/>
            <a:r>
              <a:rPr kumimoji="1" lang="en-US" sz="1600" b="1" dirty="0">
                <a:solidFill>
                  <a:srgbClr val="FF0000"/>
                </a:solidFill>
              </a:rPr>
              <a:t>Download</a:t>
            </a:r>
          </a:p>
        </p:txBody>
      </p:sp>
      <p:sp>
        <p:nvSpPr>
          <p:cNvPr id="17" name="Rectangle 16"/>
          <p:cNvSpPr/>
          <p:nvPr/>
        </p:nvSpPr>
        <p:spPr>
          <a:xfrm>
            <a:off x="9382539" y="4070863"/>
            <a:ext cx="1156397" cy="181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24463" y="4389932"/>
            <a:ext cx="2019163" cy="114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 b="1" dirty="0">
                <a:solidFill>
                  <a:schemeClr val="tx1"/>
                </a:solidFill>
              </a:rPr>
              <a:t>Synergy Enterprise Cloud Toolbox</a:t>
            </a:r>
          </a:p>
        </p:txBody>
      </p:sp>
      <p:sp>
        <p:nvSpPr>
          <p:cNvPr id="19" name="Rectangle 18"/>
          <p:cNvSpPr/>
          <p:nvPr/>
        </p:nvSpPr>
        <p:spPr>
          <a:xfrm>
            <a:off x="10627837" y="3524378"/>
            <a:ext cx="484664" cy="79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013294" y="4683767"/>
            <a:ext cx="1264112" cy="189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300" dirty="0">
                <a:solidFill>
                  <a:schemeClr val="tx1"/>
                </a:solidFill>
              </a:rPr>
              <a:t>S5 Series MCUs</a:t>
            </a:r>
          </a:p>
          <a:p>
            <a:r>
              <a:rPr lang="en-US" sz="300" dirty="0">
                <a:solidFill>
                  <a:schemeClr val="tx1"/>
                </a:solidFill>
              </a:rPr>
              <a:t>Renesas Synergy Tools &amp; Kits</a:t>
            </a:r>
          </a:p>
          <a:p>
            <a:r>
              <a:rPr lang="en-US" sz="300" dirty="0">
                <a:solidFill>
                  <a:schemeClr val="tx1"/>
                </a:solidFill>
              </a:rPr>
              <a:t>Renesas Synergy Promotion Kit PK-CLOUD1</a:t>
            </a:r>
          </a:p>
        </p:txBody>
      </p:sp>
      <p:sp>
        <p:nvSpPr>
          <p:cNvPr id="21" name="Rectangle 20"/>
          <p:cNvSpPr/>
          <p:nvPr/>
        </p:nvSpPr>
        <p:spPr>
          <a:xfrm>
            <a:off x="9013294" y="4964964"/>
            <a:ext cx="2594506" cy="94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300" dirty="0">
                <a:solidFill>
                  <a:schemeClr val="tx1"/>
                </a:solidFill>
              </a:rPr>
              <a:t>Application Note, Sample Programs (e2 studio and IAR ENSYN) are included</a:t>
            </a:r>
          </a:p>
        </p:txBody>
      </p:sp>
      <p:sp>
        <p:nvSpPr>
          <p:cNvPr id="22" name="Rectangle 21"/>
          <p:cNvSpPr/>
          <p:nvPr/>
        </p:nvSpPr>
        <p:spPr>
          <a:xfrm>
            <a:off x="9035670" y="5382572"/>
            <a:ext cx="88318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 dirty="0">
                <a:solidFill>
                  <a:schemeClr val="tx1"/>
                </a:solidFill>
              </a:rPr>
              <a:t>Synergy Enterprise Toolbox – Application Project</a:t>
            </a:r>
          </a:p>
        </p:txBody>
      </p:sp>
      <p:sp>
        <p:nvSpPr>
          <p:cNvPr id="23" name="Rectangle 22"/>
          <p:cNvSpPr/>
          <p:nvPr/>
        </p:nvSpPr>
        <p:spPr>
          <a:xfrm>
            <a:off x="10000965" y="5382572"/>
            <a:ext cx="88318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 dirty="0">
                <a:solidFill>
                  <a:schemeClr val="tx1"/>
                </a:solidFill>
              </a:rPr>
              <a:t>an-synergy-enterprise-cloud-toolbox.zip</a:t>
            </a:r>
          </a:p>
        </p:txBody>
      </p:sp>
    </p:spTree>
    <p:extLst>
      <p:ext uri="{BB962C8B-B14F-4D97-AF65-F5344CB8AC3E}">
        <p14:creationId xmlns:p14="http://schemas.microsoft.com/office/powerpoint/2010/main" val="320014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r>
              <a:rPr lang="de-DE"/>
              <a:t>Page </a:t>
            </a:r>
            <a:fld id="{3FD030EF-7044-4946-962A-5D7D09BD1B34}" type="slidenum">
              <a:rPr lang="de-DE" smtClean="0"/>
              <a:pPr/>
              <a:t>5</a:t>
            </a:fld>
            <a:endParaRPr lang="de-DE" dirty="0"/>
          </a:p>
        </p:txBody>
      </p:sp>
      <p:sp>
        <p:nvSpPr>
          <p:cNvPr id="2" name="Title 1"/>
          <p:cNvSpPr>
            <a:spLocks noGrp="1"/>
          </p:cNvSpPr>
          <p:nvPr>
            <p:ph type="title"/>
          </p:nvPr>
        </p:nvSpPr>
        <p:spPr>
          <a:xfrm>
            <a:off x="1080000" y="819578"/>
            <a:ext cx="10631999" cy="559619"/>
          </a:xfrm>
        </p:spPr>
        <p:txBody>
          <a:bodyPr/>
          <a:lstStyle/>
          <a:p>
            <a:r>
              <a:rPr lang="en-GB" dirty="0"/>
              <a:t>Focused Security Challenges for </a:t>
            </a:r>
            <a:r>
              <a:rPr lang="en-GB" dirty="0" err="1"/>
              <a:t>IoT</a:t>
            </a:r>
            <a:endParaRPr lang="en-GB" dirty="0"/>
          </a:p>
        </p:txBody>
      </p:sp>
      <p:sp>
        <p:nvSpPr>
          <p:cNvPr id="6" name="TextBox 5"/>
          <p:cNvSpPr txBox="1"/>
          <p:nvPr/>
        </p:nvSpPr>
        <p:spPr>
          <a:xfrm>
            <a:off x="3491538" y="3475468"/>
            <a:ext cx="1645920" cy="1477532"/>
          </a:xfrm>
          <a:prstGeom prst="rect">
            <a:avLst/>
          </a:prstGeom>
          <a:solidFill>
            <a:schemeClr val="accent1">
              <a:lumMod val="75000"/>
            </a:schemeClr>
          </a:solidFill>
        </p:spPr>
        <p:txBody>
          <a:bodyPr wrap="square" rtlCol="0" anchor="t">
            <a:noAutofit/>
          </a:bodyPr>
          <a:lstStyle/>
          <a:p>
            <a:pPr algn="ctr"/>
            <a:r>
              <a:rPr lang="en-GB" sz="1400" dirty="0">
                <a:solidFill>
                  <a:schemeClr val="bg1"/>
                </a:solidFill>
              </a:rPr>
              <a:t>Protect Data </a:t>
            </a:r>
          </a:p>
          <a:p>
            <a:pPr algn="ctr"/>
            <a:r>
              <a:rPr lang="en-GB" sz="1400" dirty="0">
                <a:solidFill>
                  <a:schemeClr val="bg1"/>
                </a:solidFill>
              </a:rPr>
              <a:t>In Flight &amp; At Rest</a:t>
            </a:r>
          </a:p>
          <a:p>
            <a:pPr algn="ctr"/>
            <a:endParaRPr lang="en-GB" sz="1200" dirty="0">
              <a:solidFill>
                <a:schemeClr val="bg1"/>
              </a:solidFill>
            </a:endParaRPr>
          </a:p>
          <a:p>
            <a:pPr marL="285743" indent="-285743">
              <a:buClr>
                <a:schemeClr val="dk1"/>
              </a:buClr>
              <a:buFont typeface=""/>
              <a:buChar char="•"/>
            </a:pPr>
            <a:r>
              <a:rPr lang="en-GB" sz="1200" dirty="0">
                <a:solidFill>
                  <a:schemeClr val="bg1"/>
                </a:solidFill>
              </a:rPr>
              <a:t>Privacy</a:t>
            </a:r>
          </a:p>
          <a:p>
            <a:pPr marL="285743" indent="-285743">
              <a:buClr>
                <a:schemeClr val="dk1"/>
              </a:buClr>
              <a:buFont typeface=""/>
              <a:buChar char="•"/>
            </a:pPr>
            <a:r>
              <a:rPr lang="en-GB" sz="1200" dirty="0">
                <a:solidFill>
                  <a:schemeClr val="bg1"/>
                </a:solidFill>
              </a:rPr>
              <a:t>Confidentiality</a:t>
            </a:r>
          </a:p>
          <a:p>
            <a:pPr marL="285743" indent="-285743">
              <a:buClr>
                <a:schemeClr val="dk1"/>
              </a:buClr>
              <a:buFont typeface=""/>
              <a:buChar char="•"/>
            </a:pPr>
            <a:r>
              <a:rPr lang="en-GB" sz="1200" dirty="0">
                <a:solidFill>
                  <a:schemeClr val="bg1"/>
                </a:solidFill>
              </a:rPr>
              <a:t>Enable Big Data </a:t>
            </a:r>
          </a:p>
        </p:txBody>
      </p:sp>
      <p:sp>
        <p:nvSpPr>
          <p:cNvPr id="7" name="TextBox 6"/>
          <p:cNvSpPr txBox="1"/>
          <p:nvPr/>
        </p:nvSpPr>
        <p:spPr>
          <a:xfrm>
            <a:off x="5282238" y="3475468"/>
            <a:ext cx="1645920" cy="1477532"/>
          </a:xfrm>
          <a:prstGeom prst="rect">
            <a:avLst/>
          </a:prstGeom>
          <a:solidFill>
            <a:schemeClr val="accent1">
              <a:lumMod val="75000"/>
            </a:schemeClr>
          </a:solidFill>
        </p:spPr>
        <p:txBody>
          <a:bodyPr wrap="square" rtlCol="0" anchor="t">
            <a:noAutofit/>
          </a:bodyPr>
          <a:lstStyle/>
          <a:p>
            <a:pPr algn="ctr"/>
            <a:r>
              <a:rPr lang="en-GB" sz="1400" dirty="0">
                <a:solidFill>
                  <a:schemeClr val="bg1"/>
                </a:solidFill>
              </a:rPr>
              <a:t>Create Robust Foundations</a:t>
            </a:r>
          </a:p>
          <a:p>
            <a:endParaRPr lang="en-GB" sz="1200" dirty="0">
              <a:solidFill>
                <a:schemeClr val="bg1"/>
              </a:solidFill>
            </a:endParaRPr>
          </a:p>
          <a:p>
            <a:pPr marL="285743" indent="-285743">
              <a:buClr>
                <a:schemeClr val="dk1"/>
              </a:buClr>
              <a:buFont typeface=""/>
              <a:buChar char="•"/>
            </a:pPr>
            <a:r>
              <a:rPr lang="en-GB" sz="1200" dirty="0">
                <a:solidFill>
                  <a:schemeClr val="bg1"/>
                </a:solidFill>
              </a:rPr>
              <a:t>Root of Trust</a:t>
            </a:r>
          </a:p>
          <a:p>
            <a:pPr marL="285743" indent="-285743">
              <a:buClr>
                <a:schemeClr val="dk1"/>
              </a:buClr>
              <a:buFont typeface=""/>
              <a:buChar char="•"/>
            </a:pPr>
            <a:r>
              <a:rPr lang="en-GB" sz="1200" dirty="0">
                <a:solidFill>
                  <a:schemeClr val="bg1"/>
                </a:solidFill>
              </a:rPr>
              <a:t>Identity</a:t>
            </a:r>
          </a:p>
          <a:p>
            <a:pPr marL="285743" indent="-285743">
              <a:buClr>
                <a:schemeClr val="dk1"/>
              </a:buClr>
              <a:buFont typeface=""/>
              <a:buChar char="•"/>
            </a:pPr>
            <a:r>
              <a:rPr lang="en-GB" sz="1200" dirty="0">
                <a:solidFill>
                  <a:schemeClr val="bg1"/>
                </a:solidFill>
              </a:rPr>
              <a:t>Authentication</a:t>
            </a:r>
          </a:p>
          <a:p>
            <a:pPr marL="285743" indent="-285743">
              <a:buClr>
                <a:schemeClr val="dk1"/>
              </a:buClr>
              <a:buFont typeface=""/>
              <a:buChar char="•"/>
            </a:pPr>
            <a:r>
              <a:rPr lang="en-GB" sz="1200" dirty="0">
                <a:solidFill>
                  <a:schemeClr val="bg1"/>
                </a:solidFill>
              </a:rPr>
              <a:t>Authorisation</a:t>
            </a:r>
          </a:p>
        </p:txBody>
      </p:sp>
      <p:sp>
        <p:nvSpPr>
          <p:cNvPr id="8" name="TextBox 7"/>
          <p:cNvSpPr txBox="1"/>
          <p:nvPr/>
        </p:nvSpPr>
        <p:spPr>
          <a:xfrm>
            <a:off x="1700838" y="3475468"/>
            <a:ext cx="1645920" cy="1477532"/>
          </a:xfrm>
          <a:prstGeom prst="rect">
            <a:avLst/>
          </a:prstGeom>
          <a:solidFill>
            <a:schemeClr val="accent1">
              <a:lumMod val="75000"/>
            </a:schemeClr>
          </a:solidFill>
        </p:spPr>
        <p:txBody>
          <a:bodyPr wrap="square" rtlCol="0" anchor="t">
            <a:noAutofit/>
          </a:bodyPr>
          <a:lstStyle/>
          <a:p>
            <a:pPr algn="ctr"/>
            <a:r>
              <a:rPr lang="en-GB" sz="1400" dirty="0">
                <a:solidFill>
                  <a:schemeClr val="bg1"/>
                </a:solidFill>
              </a:rPr>
              <a:t>Protect Intellectual Property</a:t>
            </a:r>
          </a:p>
          <a:p>
            <a:pPr algn="ctr"/>
            <a:endParaRPr lang="en-GB" sz="1200" dirty="0">
              <a:solidFill>
                <a:schemeClr val="bg1"/>
              </a:solidFill>
            </a:endParaRPr>
          </a:p>
          <a:p>
            <a:pPr marL="285743" indent="-285743">
              <a:buClr>
                <a:schemeClr val="dk1"/>
              </a:buClr>
              <a:buFont typeface=""/>
              <a:buChar char="•"/>
            </a:pPr>
            <a:r>
              <a:rPr lang="en-GB" sz="1200" dirty="0">
                <a:solidFill>
                  <a:schemeClr val="bg1"/>
                </a:solidFill>
              </a:rPr>
              <a:t>IP Theft</a:t>
            </a:r>
          </a:p>
          <a:p>
            <a:pPr marL="285743" indent="-285743">
              <a:buClr>
                <a:schemeClr val="dk1"/>
              </a:buClr>
              <a:buFont typeface=""/>
              <a:buChar char="•"/>
            </a:pPr>
            <a:r>
              <a:rPr lang="en-GB" sz="1200" dirty="0">
                <a:solidFill>
                  <a:schemeClr val="bg1"/>
                </a:solidFill>
              </a:rPr>
              <a:t>Cloning</a:t>
            </a:r>
          </a:p>
          <a:p>
            <a:pPr marL="285743" indent="-285743">
              <a:buClr>
                <a:schemeClr val="dk1"/>
              </a:buClr>
              <a:buFont typeface=""/>
              <a:buChar char="•"/>
            </a:pPr>
            <a:r>
              <a:rPr lang="en-GB" sz="1200" dirty="0">
                <a:solidFill>
                  <a:schemeClr val="bg1"/>
                </a:solidFill>
              </a:rPr>
              <a:t>Over-building</a:t>
            </a:r>
          </a:p>
        </p:txBody>
      </p:sp>
      <p:sp>
        <p:nvSpPr>
          <p:cNvPr id="9" name="TextBox 8"/>
          <p:cNvSpPr txBox="1"/>
          <p:nvPr/>
        </p:nvSpPr>
        <p:spPr>
          <a:xfrm>
            <a:off x="7072938" y="3475468"/>
            <a:ext cx="1645920" cy="1477532"/>
          </a:xfrm>
          <a:prstGeom prst="rect">
            <a:avLst/>
          </a:prstGeom>
          <a:solidFill>
            <a:schemeClr val="accent1">
              <a:lumMod val="75000"/>
            </a:schemeClr>
          </a:solidFill>
        </p:spPr>
        <p:txBody>
          <a:bodyPr wrap="square" rtlCol="0" anchor="t">
            <a:noAutofit/>
          </a:bodyPr>
          <a:lstStyle/>
          <a:p>
            <a:pPr algn="ctr"/>
            <a:r>
              <a:rPr lang="en-GB" sz="1400" dirty="0">
                <a:solidFill>
                  <a:schemeClr val="bg1"/>
                </a:solidFill>
              </a:rPr>
              <a:t>Separate Critical </a:t>
            </a:r>
          </a:p>
          <a:p>
            <a:pPr algn="ctr"/>
            <a:r>
              <a:rPr lang="en-GB" sz="1400" dirty="0">
                <a:solidFill>
                  <a:schemeClr val="bg1"/>
                </a:solidFill>
              </a:rPr>
              <a:t>Functions</a:t>
            </a:r>
          </a:p>
          <a:p>
            <a:pPr algn="ctr"/>
            <a:endParaRPr lang="en-GB" sz="1400" dirty="0">
              <a:solidFill>
                <a:schemeClr val="bg1"/>
              </a:solidFill>
            </a:endParaRPr>
          </a:p>
          <a:p>
            <a:pPr marL="285743" indent="-285743">
              <a:buClr>
                <a:schemeClr val="dk1"/>
              </a:buClr>
              <a:buFont typeface=""/>
              <a:buChar char="•"/>
            </a:pPr>
            <a:r>
              <a:rPr lang="en-GB" sz="1200" dirty="0">
                <a:solidFill>
                  <a:schemeClr val="bg1"/>
                </a:solidFill>
              </a:rPr>
              <a:t>Protected Mode</a:t>
            </a:r>
          </a:p>
          <a:p>
            <a:pPr marL="285743" indent="-285743">
              <a:buClr>
                <a:schemeClr val="dk1"/>
              </a:buClr>
              <a:buFont typeface=""/>
              <a:buChar char="•"/>
            </a:pPr>
            <a:r>
              <a:rPr lang="en-GB" sz="1200" dirty="0">
                <a:solidFill>
                  <a:schemeClr val="bg1"/>
                </a:solidFill>
              </a:rPr>
              <a:t>Fail Safe</a:t>
            </a:r>
          </a:p>
          <a:p>
            <a:pPr marL="285743" indent="-285743">
              <a:buClr>
                <a:schemeClr val="dk1"/>
              </a:buClr>
              <a:buFont typeface=""/>
              <a:buChar char="•"/>
            </a:pPr>
            <a:r>
              <a:rPr lang="en-GB" sz="1200" dirty="0">
                <a:solidFill>
                  <a:schemeClr val="bg1"/>
                </a:solidFill>
              </a:rPr>
              <a:t>Secure Services</a:t>
            </a:r>
          </a:p>
        </p:txBody>
      </p:sp>
      <p:sp>
        <p:nvSpPr>
          <p:cNvPr id="10" name="TextBox 9"/>
          <p:cNvSpPr txBox="1"/>
          <p:nvPr/>
        </p:nvSpPr>
        <p:spPr>
          <a:xfrm>
            <a:off x="8863639" y="3475468"/>
            <a:ext cx="1645920" cy="1477532"/>
          </a:xfrm>
          <a:prstGeom prst="rect">
            <a:avLst/>
          </a:prstGeom>
          <a:solidFill>
            <a:schemeClr val="accent1">
              <a:lumMod val="75000"/>
            </a:schemeClr>
          </a:solidFill>
        </p:spPr>
        <p:txBody>
          <a:bodyPr wrap="square" rtlCol="0" anchor="t">
            <a:noAutofit/>
          </a:bodyPr>
          <a:lstStyle/>
          <a:p>
            <a:pPr algn="ctr"/>
            <a:r>
              <a:rPr lang="en-GB" sz="1400" dirty="0">
                <a:solidFill>
                  <a:schemeClr val="bg1"/>
                </a:solidFill>
              </a:rPr>
              <a:t>Manage Device Lifecycle</a:t>
            </a:r>
          </a:p>
          <a:p>
            <a:pPr algn="ctr"/>
            <a:endParaRPr lang="en-GB" sz="1400" dirty="0">
              <a:solidFill>
                <a:schemeClr val="bg1"/>
              </a:solidFill>
            </a:endParaRPr>
          </a:p>
          <a:p>
            <a:pPr marL="285743" indent="-285743">
              <a:buClr>
                <a:schemeClr val="dk1"/>
              </a:buClr>
              <a:buFont typeface=""/>
              <a:buChar char="•"/>
            </a:pPr>
            <a:r>
              <a:rPr lang="en-GB" sz="1200" dirty="0">
                <a:solidFill>
                  <a:schemeClr val="bg1"/>
                </a:solidFill>
              </a:rPr>
              <a:t>Lifetime Support</a:t>
            </a:r>
          </a:p>
          <a:p>
            <a:pPr marL="285743" indent="-285743">
              <a:buClr>
                <a:schemeClr val="dk1"/>
              </a:buClr>
              <a:buFont typeface=""/>
              <a:buChar char="•"/>
            </a:pPr>
            <a:r>
              <a:rPr lang="en-GB" sz="1200" dirty="0">
                <a:solidFill>
                  <a:schemeClr val="bg1"/>
                </a:solidFill>
              </a:rPr>
              <a:t>Critical Updates</a:t>
            </a:r>
          </a:p>
          <a:p>
            <a:pPr marL="285743" indent="-285743">
              <a:buClr>
                <a:schemeClr val="dk1"/>
              </a:buClr>
              <a:buFont typeface=""/>
              <a:buChar char="•"/>
            </a:pPr>
            <a:r>
              <a:rPr lang="en-GB" sz="1200" dirty="0">
                <a:solidFill>
                  <a:schemeClr val="bg1"/>
                </a:solidFill>
              </a:rPr>
              <a:t>Feature Enable</a:t>
            </a:r>
          </a:p>
          <a:p>
            <a:pPr marL="285743" indent="-285743" algn="ctr">
              <a:buFont typeface="Arial"/>
              <a:buChar char="•"/>
            </a:pPr>
            <a:endParaRPr lang="en-GB" sz="1200" dirty="0">
              <a:solidFill>
                <a:schemeClr val="bg1"/>
              </a:solidFill>
            </a:endParaRPr>
          </a:p>
        </p:txBody>
      </p:sp>
      <p:sp>
        <p:nvSpPr>
          <p:cNvPr id="11" name="TextBox 10"/>
          <p:cNvSpPr txBox="1"/>
          <p:nvPr/>
        </p:nvSpPr>
        <p:spPr>
          <a:xfrm>
            <a:off x="1691643" y="5134394"/>
            <a:ext cx="3445815" cy="307777"/>
          </a:xfrm>
          <a:prstGeom prst="rect">
            <a:avLst/>
          </a:prstGeom>
          <a:solidFill>
            <a:schemeClr val="accent4"/>
          </a:solidFill>
        </p:spPr>
        <p:txBody>
          <a:bodyPr wrap="square" rtlCol="0" anchor="ctr">
            <a:spAutoFit/>
          </a:bodyPr>
          <a:lstStyle/>
          <a:p>
            <a:pPr algn="ctr"/>
            <a:r>
              <a:rPr lang="en-GB" sz="1400" dirty="0">
                <a:solidFill>
                  <a:schemeClr val="bg1"/>
                </a:solidFill>
              </a:rPr>
              <a:t>Confidentiality</a:t>
            </a:r>
          </a:p>
        </p:txBody>
      </p:sp>
      <p:sp>
        <p:nvSpPr>
          <p:cNvPr id="12" name="TextBox 11"/>
          <p:cNvSpPr txBox="1"/>
          <p:nvPr/>
        </p:nvSpPr>
        <p:spPr>
          <a:xfrm>
            <a:off x="5282238" y="5134394"/>
            <a:ext cx="2663898" cy="307777"/>
          </a:xfrm>
          <a:prstGeom prst="rect">
            <a:avLst/>
          </a:prstGeom>
          <a:solidFill>
            <a:srgbClr val="43ABE2"/>
          </a:solidFill>
        </p:spPr>
        <p:txBody>
          <a:bodyPr wrap="square" rtlCol="0" anchor="ctr">
            <a:spAutoFit/>
          </a:bodyPr>
          <a:lstStyle/>
          <a:p>
            <a:pPr algn="ctr"/>
            <a:r>
              <a:rPr lang="en-GB" sz="1400" dirty="0">
                <a:solidFill>
                  <a:schemeClr val="bg1"/>
                </a:solidFill>
              </a:rPr>
              <a:t>Integrity </a:t>
            </a:r>
          </a:p>
        </p:txBody>
      </p:sp>
      <p:sp>
        <p:nvSpPr>
          <p:cNvPr id="13" name="TextBox 12"/>
          <p:cNvSpPr txBox="1"/>
          <p:nvPr/>
        </p:nvSpPr>
        <p:spPr>
          <a:xfrm>
            <a:off x="7946136" y="5134394"/>
            <a:ext cx="2607564" cy="307777"/>
          </a:xfrm>
          <a:prstGeom prst="rect">
            <a:avLst/>
          </a:prstGeom>
          <a:solidFill>
            <a:schemeClr val="accent3"/>
          </a:solidFill>
        </p:spPr>
        <p:txBody>
          <a:bodyPr wrap="square" rtlCol="0" anchor="ctr">
            <a:spAutoFit/>
          </a:bodyPr>
          <a:lstStyle/>
          <a:p>
            <a:pPr algn="ctr"/>
            <a:r>
              <a:rPr lang="en-GB" sz="1400" dirty="0">
                <a:solidFill>
                  <a:schemeClr val="bg1"/>
                </a:solidFill>
              </a:rPr>
              <a:t>Availability</a:t>
            </a:r>
          </a:p>
        </p:txBody>
      </p:sp>
      <p:pic>
        <p:nvPicPr>
          <p:cNvPr id="14" name="Picture 13" descr="brain_concept_business_470494887 copy.jpg"/>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1828803" y="1906156"/>
            <a:ext cx="1389997" cy="1396314"/>
          </a:xfrm>
          <a:prstGeom prst="ellipse">
            <a:avLst/>
          </a:prstGeom>
        </p:spPr>
      </p:pic>
      <p:pic>
        <p:nvPicPr>
          <p:cNvPr id="15" name="Picture 14" descr="foundation_476131149 copy.jpg"/>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5410200" y="1905255"/>
            <a:ext cx="1389996" cy="1390337"/>
          </a:xfrm>
          <a:prstGeom prst="ellipse">
            <a:avLst/>
          </a:prstGeom>
        </p:spPr>
      </p:pic>
      <p:pic>
        <p:nvPicPr>
          <p:cNvPr id="16" name="Picture 15" descr="exg_heart_digital_179101879 copy.jpg"/>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7200902" y="1906125"/>
            <a:ext cx="1389997" cy="1396089"/>
          </a:xfrm>
          <a:prstGeom prst="ellipse">
            <a:avLst/>
          </a:prstGeom>
        </p:spPr>
      </p:pic>
      <p:pic>
        <p:nvPicPr>
          <p:cNvPr id="17" name="Picture 16" descr="ts_security_484623017 copy.jpg"/>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3619503" y="1906273"/>
            <a:ext cx="1389997" cy="1397067"/>
          </a:xfrm>
          <a:prstGeom prst="ellipse">
            <a:avLst/>
          </a:prstGeom>
        </p:spPr>
      </p:pic>
      <p:pic>
        <p:nvPicPr>
          <p:cNvPr id="18" name="Picture 17" descr="iStock_schematic_000001260458Large copy.jpg"/>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8991604" y="1905001"/>
            <a:ext cx="1389997" cy="1388666"/>
          </a:xfrm>
          <a:prstGeom prst="ellipse">
            <a:avLst/>
          </a:prstGeom>
        </p:spPr>
      </p:pic>
    </p:spTree>
    <p:extLst>
      <p:ext uri="{BB962C8B-B14F-4D97-AF65-F5344CB8AC3E}">
        <p14:creationId xmlns:p14="http://schemas.microsoft.com/office/powerpoint/2010/main" val="296593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pPr algn="l"/>
            <a:r>
              <a:rPr lang="en-US" noProof="0"/>
              <a:t>Page </a:t>
            </a:r>
            <a:fld id="{3FD030EF-7044-4946-962A-5D7D09BD1B34}" type="slidenum">
              <a:rPr lang="en-US" noProof="0" smtClean="0"/>
              <a:pPr algn="l"/>
              <a:t>50</a:t>
            </a:fld>
            <a:endParaRPr lang="en-US" noProof="0" dirty="0"/>
          </a:p>
        </p:txBody>
      </p:sp>
      <p:sp>
        <p:nvSpPr>
          <p:cNvPr id="10" name="Text Placeholder 9"/>
          <p:cNvSpPr>
            <a:spLocks noGrp="1"/>
          </p:cNvSpPr>
          <p:nvPr>
            <p:ph type="body" sz="quarter" idx="16"/>
          </p:nvPr>
        </p:nvSpPr>
        <p:spPr>
          <a:xfrm>
            <a:off x="468000" y="1080000"/>
            <a:ext cx="7920000" cy="966629"/>
          </a:xfrm>
        </p:spPr>
        <p:txBody>
          <a:bodyPr/>
          <a:lstStyle/>
          <a:p>
            <a:r>
              <a:rPr lang="en-US" altLang="en-US">
                <a:latin typeface="Arial" panose="020B0604020202020204" pitchFamily="34" charset="0"/>
                <a:cs typeface="Arial" panose="020B0604020202020204" pitchFamily="34" charset="0"/>
              </a:rPr>
              <a:t>Summary</a:t>
            </a:r>
            <a:endParaRPr lang="de-DE"/>
          </a:p>
        </p:txBody>
      </p:sp>
    </p:spTree>
    <p:extLst>
      <p:ext uri="{BB962C8B-B14F-4D97-AF65-F5344CB8AC3E}">
        <p14:creationId xmlns:p14="http://schemas.microsoft.com/office/powerpoint/2010/main" val="3956081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6A539CE-1AEF-495E-8D81-686A45C196BC}" type="slidenum">
              <a:rPr lang="en-US" smtClean="0"/>
              <a:pPr>
                <a:defRPr/>
              </a:pPr>
              <a:t>51</a:t>
            </a:fld>
            <a:endParaRPr lang="en-US" dirty="0"/>
          </a:p>
        </p:txBody>
      </p:sp>
      <p:sp>
        <p:nvSpPr>
          <p:cNvPr id="3" name="Title 2"/>
          <p:cNvSpPr>
            <a:spLocks noGrp="1"/>
          </p:cNvSpPr>
          <p:nvPr>
            <p:ph type="title"/>
          </p:nvPr>
        </p:nvSpPr>
        <p:spPr>
          <a:xfrm>
            <a:off x="1080000" y="935999"/>
            <a:ext cx="10631999" cy="443198"/>
          </a:xfrm>
        </p:spPr>
        <p:txBody>
          <a:bodyPr/>
          <a:lstStyle/>
          <a:p>
            <a:r>
              <a:rPr lang="en-US" dirty="0"/>
              <a:t>Renesas Synergy Security solution</a:t>
            </a:r>
            <a:endParaRPr kumimoji="1" lang="ja-JP" altLang="en-US" sz="2000" dirty="0"/>
          </a:p>
        </p:txBody>
      </p:sp>
      <p:sp>
        <p:nvSpPr>
          <p:cNvPr id="30" name="Slide Number Placeholder 1"/>
          <p:cNvSpPr txBox="1">
            <a:spLocks/>
          </p:cNvSpPr>
          <p:nvPr/>
        </p:nvSpPr>
        <p:spPr>
          <a:xfrm>
            <a:off x="5844001" y="5752948"/>
            <a:ext cx="504056" cy="92333"/>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dirty="0"/>
          </a:p>
        </p:txBody>
      </p:sp>
      <p:grpSp>
        <p:nvGrpSpPr>
          <p:cNvPr id="4" name="Group 3">
            <a:extLst>
              <a:ext uri="{FF2B5EF4-FFF2-40B4-BE49-F238E27FC236}">
                <a16:creationId xmlns:a16="http://schemas.microsoft.com/office/drawing/2014/main" id="{E81F1557-B1EB-414D-BBC5-1FB4CECF8D0B}"/>
              </a:ext>
            </a:extLst>
          </p:cNvPr>
          <p:cNvGrpSpPr/>
          <p:nvPr/>
        </p:nvGrpSpPr>
        <p:grpSpPr>
          <a:xfrm>
            <a:off x="8309595" y="729816"/>
            <a:ext cx="3402404" cy="2708029"/>
            <a:chOff x="5757499" y="2682905"/>
            <a:chExt cx="4445060" cy="3537896"/>
          </a:xfrm>
        </p:grpSpPr>
        <p:grpSp>
          <p:nvGrpSpPr>
            <p:cNvPr id="7" name="Group 6"/>
            <p:cNvGrpSpPr/>
            <p:nvPr/>
          </p:nvGrpSpPr>
          <p:grpSpPr>
            <a:xfrm>
              <a:off x="5757499" y="2682905"/>
              <a:ext cx="4445060" cy="3537896"/>
              <a:chOff x="1480752" y="1031913"/>
              <a:chExt cx="4445060" cy="3537896"/>
            </a:xfrm>
          </p:grpSpPr>
          <p:sp>
            <p:nvSpPr>
              <p:cNvPr id="8" name="Isosceles Triangle 7"/>
              <p:cNvSpPr/>
              <p:nvPr/>
            </p:nvSpPr>
            <p:spPr>
              <a:xfrm flipV="1">
                <a:off x="2614848" y="2830494"/>
                <a:ext cx="2185106" cy="1735196"/>
              </a:xfrm>
              <a:prstGeom prst="triangle">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Isosceles Triangle 8"/>
              <p:cNvSpPr/>
              <p:nvPr/>
            </p:nvSpPr>
            <p:spPr>
              <a:xfrm>
                <a:off x="2614848" y="1031913"/>
                <a:ext cx="2185106" cy="1735196"/>
              </a:xfrm>
              <a:prstGeom prst="triangl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Isosceles Triangle 9"/>
              <p:cNvSpPr/>
              <p:nvPr/>
            </p:nvSpPr>
            <p:spPr>
              <a:xfrm>
                <a:off x="3740706" y="2830494"/>
                <a:ext cx="2185106" cy="1735196"/>
              </a:xfrm>
              <a:prstGeom prst="triangle">
                <a:avLst/>
              </a:prstGeom>
              <a:solidFill>
                <a:srgbClr val="EB6209"/>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Isosceles Triangle 10"/>
              <p:cNvSpPr/>
              <p:nvPr/>
            </p:nvSpPr>
            <p:spPr>
              <a:xfrm>
                <a:off x="1480752" y="2834613"/>
                <a:ext cx="2185106" cy="1735196"/>
              </a:xfrm>
              <a:prstGeom prst="triangle">
                <a:avLst/>
              </a:prstGeom>
              <a:solidFill>
                <a:srgbClr val="43ABE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Up Arrow 11"/>
              <p:cNvSpPr/>
              <p:nvPr/>
            </p:nvSpPr>
            <p:spPr>
              <a:xfrm>
                <a:off x="3210396" y="2447521"/>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Up Arrow 13"/>
              <p:cNvSpPr/>
              <p:nvPr/>
            </p:nvSpPr>
            <p:spPr>
              <a:xfrm rot="14271150">
                <a:off x="2559239" y="3544024"/>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Up Arrow 14"/>
              <p:cNvSpPr/>
              <p:nvPr/>
            </p:nvSpPr>
            <p:spPr>
              <a:xfrm rot="7324761">
                <a:off x="3885031" y="3510435"/>
                <a:ext cx="990600" cy="441033"/>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rot="3451913">
                <a:off x="4631300" y="3628262"/>
                <a:ext cx="1335538" cy="402094"/>
              </a:xfrm>
              <a:prstGeom prst="rect">
                <a:avLst/>
              </a:prstGeom>
              <a:noFill/>
            </p:spPr>
            <p:txBody>
              <a:bodyPr wrap="square" rtlCol="0">
                <a:spAutoFit/>
              </a:bodyPr>
              <a:lstStyle/>
              <a:p>
                <a:r>
                  <a:rPr lang="en-US" sz="1400" dirty="0">
                    <a:solidFill>
                      <a:schemeClr val="bg1"/>
                    </a:solidFill>
                  </a:rPr>
                  <a:t>Availability</a:t>
                </a:r>
              </a:p>
            </p:txBody>
          </p:sp>
          <p:sp>
            <p:nvSpPr>
              <p:cNvPr id="17" name="TextBox 16"/>
              <p:cNvSpPr txBox="1"/>
              <p:nvPr/>
            </p:nvSpPr>
            <p:spPr>
              <a:xfrm rot="18125587">
                <a:off x="1474235" y="3182523"/>
                <a:ext cx="1852109" cy="402094"/>
              </a:xfrm>
              <a:prstGeom prst="rect">
                <a:avLst/>
              </a:prstGeom>
              <a:noFill/>
            </p:spPr>
            <p:txBody>
              <a:bodyPr wrap="square" rtlCol="0">
                <a:spAutoFit/>
              </a:bodyPr>
              <a:lstStyle/>
              <a:p>
                <a:r>
                  <a:rPr lang="en-US" sz="1400" dirty="0">
                    <a:solidFill>
                      <a:schemeClr val="bg1"/>
                    </a:solidFill>
                  </a:rPr>
                  <a:t>Integrity</a:t>
                </a:r>
              </a:p>
            </p:txBody>
          </p:sp>
          <p:sp>
            <p:nvSpPr>
              <p:cNvPr id="18" name="TextBox 17"/>
              <p:cNvSpPr txBox="1"/>
              <p:nvPr/>
            </p:nvSpPr>
            <p:spPr>
              <a:xfrm>
                <a:off x="2893167" y="2083856"/>
                <a:ext cx="1717358" cy="402094"/>
              </a:xfrm>
              <a:prstGeom prst="rect">
                <a:avLst/>
              </a:prstGeom>
              <a:noFill/>
            </p:spPr>
            <p:txBody>
              <a:bodyPr wrap="square" rtlCol="0">
                <a:spAutoFit/>
              </a:bodyPr>
              <a:lstStyle/>
              <a:p>
                <a:r>
                  <a:rPr lang="en-US" sz="1400" dirty="0">
                    <a:solidFill>
                      <a:schemeClr val="bg1"/>
                    </a:solidFill>
                  </a:rPr>
                  <a:t>Confidentiality</a:t>
                </a:r>
              </a:p>
            </p:txBody>
          </p:sp>
          <p:pic>
            <p:nvPicPr>
              <p:cNvPr id="19" name="syn_logo_rgb.png" descr="/•File Server/ Working Files/ Jobs In Progress/RE-14029 Synergy_platform/PPT/support/syn_logo_rgb.pn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3104572" y="3036654"/>
                <a:ext cx="1264740" cy="627257"/>
              </a:xfrm>
              <a:prstGeom prst="rect">
                <a:avLst/>
              </a:prstGeom>
            </p:spPr>
          </p:pic>
        </p:grpSp>
        <p:pic>
          <p:nvPicPr>
            <p:cNvPr id="20" name="Picture 19" descr="green-ok-icon-2.png"/>
            <p:cNvPicPr>
              <a:picLocks noChangeAspect="1"/>
            </p:cNvPicPr>
            <p:nvPr/>
          </p:nvPicPr>
          <p:blipFill>
            <a:blip r:embed="rId5"/>
            <a:stretch>
              <a:fillRect/>
            </a:stretch>
          </p:blipFill>
          <p:spPr>
            <a:xfrm>
              <a:off x="6566210" y="5518396"/>
              <a:ext cx="479942" cy="479942"/>
            </a:xfrm>
            <a:prstGeom prst="rect">
              <a:avLst/>
            </a:prstGeom>
          </p:spPr>
        </p:pic>
        <p:pic>
          <p:nvPicPr>
            <p:cNvPr id="21" name="Picture 20" descr="green-ok-icon-2.png"/>
            <p:cNvPicPr>
              <a:picLocks noChangeAspect="1"/>
            </p:cNvPicPr>
            <p:nvPr/>
          </p:nvPicPr>
          <p:blipFill>
            <a:blip r:embed="rId5"/>
            <a:stretch>
              <a:fillRect/>
            </a:stretch>
          </p:blipFill>
          <p:spPr>
            <a:xfrm>
              <a:off x="7742472" y="3241217"/>
              <a:ext cx="479942" cy="479942"/>
            </a:xfrm>
            <a:prstGeom prst="rect">
              <a:avLst/>
            </a:prstGeom>
          </p:spPr>
        </p:pic>
        <p:pic>
          <p:nvPicPr>
            <p:cNvPr id="22" name="Picture 21" descr="green-ok-icon-2.png"/>
            <p:cNvPicPr>
              <a:picLocks noChangeAspect="1"/>
            </p:cNvPicPr>
            <p:nvPr/>
          </p:nvPicPr>
          <p:blipFill>
            <a:blip r:embed="rId5"/>
            <a:stretch>
              <a:fillRect/>
            </a:stretch>
          </p:blipFill>
          <p:spPr>
            <a:xfrm>
              <a:off x="8872940" y="5470044"/>
              <a:ext cx="479942" cy="479942"/>
            </a:xfrm>
            <a:prstGeom prst="rect">
              <a:avLst/>
            </a:prstGeom>
          </p:spPr>
        </p:pic>
      </p:grpSp>
      <p:sp>
        <p:nvSpPr>
          <p:cNvPr id="25" name="Content Placeholder 5">
            <a:extLst>
              <a:ext uri="{FF2B5EF4-FFF2-40B4-BE49-F238E27FC236}">
                <a16:creationId xmlns:a16="http://schemas.microsoft.com/office/drawing/2014/main" id="{217A0980-851F-4C1C-A4EC-6BDD5624ABA8}"/>
              </a:ext>
            </a:extLst>
          </p:cNvPr>
          <p:cNvSpPr>
            <a:spLocks noGrp="1"/>
          </p:cNvSpPr>
          <p:nvPr>
            <p:ph idx="4294967295"/>
          </p:nvPr>
        </p:nvSpPr>
        <p:spPr>
          <a:xfrm>
            <a:off x="1080000" y="1800000"/>
            <a:ext cx="9964362" cy="4139624"/>
          </a:xfrm>
        </p:spPr>
        <p:txBody>
          <a:bodyPr/>
          <a:lstStyle/>
          <a:p>
            <a:pPr marL="0" lvl="1" indent="-285750"/>
            <a:r>
              <a:rPr lang="en-US" altLang="ja-JP" sz="1400" dirty="0"/>
              <a:t>Security Hardware Resources</a:t>
            </a:r>
          </a:p>
          <a:p>
            <a:pPr marL="825500" lvl="3" indent="-285750"/>
            <a:r>
              <a:rPr lang="en-US" altLang="ja-JP" sz="1400" dirty="0"/>
              <a:t>SCE</a:t>
            </a:r>
          </a:p>
          <a:p>
            <a:pPr marL="825500" lvl="3" indent="-285750"/>
            <a:r>
              <a:rPr lang="en-US" altLang="ja-JP" sz="1400" dirty="0"/>
              <a:t>Memory protections</a:t>
            </a:r>
          </a:p>
          <a:p>
            <a:pPr marL="0" lvl="1" indent="-285750"/>
            <a:r>
              <a:rPr lang="en-US" altLang="ja-JP" sz="1400" dirty="0"/>
              <a:t>Security Software Resources</a:t>
            </a:r>
          </a:p>
          <a:p>
            <a:pPr marL="825500" lvl="3" indent="-285750"/>
            <a:r>
              <a:rPr lang="en-US" altLang="ja-JP" sz="1400" dirty="0"/>
              <a:t>Crypto Library</a:t>
            </a:r>
          </a:p>
          <a:p>
            <a:pPr marL="825500" lvl="3" indent="-285750"/>
            <a:r>
              <a:rPr lang="en-US" altLang="ja-JP" sz="1400" dirty="0"/>
              <a:t>Secure Boot Loader and Mastering tools</a:t>
            </a:r>
          </a:p>
          <a:p>
            <a:pPr marL="825500" lvl="3" indent="-285750"/>
            <a:r>
              <a:rPr lang="en-US" altLang="ja-JP" sz="1400" dirty="0"/>
              <a:t>Secure communication stack (TLS)</a:t>
            </a:r>
          </a:p>
          <a:p>
            <a:pPr marL="0" lvl="1" indent="-285750"/>
            <a:r>
              <a:rPr lang="en-US" altLang="ja-JP" sz="1400" dirty="0"/>
              <a:t>Ecosystem partners</a:t>
            </a:r>
          </a:p>
          <a:p>
            <a:pPr marL="825500" lvl="3" indent="-285750"/>
            <a:r>
              <a:rPr lang="en-US" altLang="ja-JP" sz="1400" dirty="0"/>
              <a:t>Arrow and Avnet for Secure Programming Service</a:t>
            </a:r>
          </a:p>
          <a:p>
            <a:pPr marL="825500" lvl="3" indent="-285750"/>
            <a:r>
              <a:rPr lang="en-US" altLang="ja-JP" sz="1400" dirty="0"/>
              <a:t>Secure Thingz and Data I/O for Secure Programming equipment</a:t>
            </a:r>
          </a:p>
          <a:p>
            <a:pPr marL="825500" lvl="3" indent="-285750"/>
            <a:r>
              <a:rPr lang="en-US" altLang="ja-JP" sz="1400" dirty="0"/>
              <a:t>Digicert, Global Sign for Certificate Authority</a:t>
            </a:r>
          </a:p>
          <a:p>
            <a:pPr marL="0" lvl="1" indent="-285750"/>
            <a:endParaRPr lang="en-US" altLang="ja-JP" sz="1400" dirty="0"/>
          </a:p>
          <a:p>
            <a:pPr marL="0" lvl="1" indent="-285750"/>
            <a:endParaRPr lang="en-US" altLang="ja-JP" sz="1400" dirty="0"/>
          </a:p>
          <a:p>
            <a:pPr marL="825500" lvl="3" indent="-285750"/>
            <a:endParaRPr lang="en-US" altLang="ja-JP" sz="1400" dirty="0"/>
          </a:p>
        </p:txBody>
      </p:sp>
      <p:pic>
        <p:nvPicPr>
          <p:cNvPr id="26" name="Picture 25">
            <a:extLst>
              <a:ext uri="{FF2B5EF4-FFF2-40B4-BE49-F238E27FC236}">
                <a16:creationId xmlns:a16="http://schemas.microsoft.com/office/drawing/2014/main" id="{B783B4A5-0389-4421-B569-5AC21147FA3F}"/>
              </a:ext>
            </a:extLst>
          </p:cNvPr>
          <p:cNvPicPr>
            <a:picLocks noChangeAspect="1"/>
          </p:cNvPicPr>
          <p:nvPr/>
        </p:nvPicPr>
        <p:blipFill>
          <a:blip r:embed="rId6"/>
          <a:stretch>
            <a:fillRect/>
          </a:stretch>
        </p:blipFill>
        <p:spPr>
          <a:xfrm>
            <a:off x="9080944" y="5778279"/>
            <a:ext cx="1860122" cy="395055"/>
          </a:xfrm>
          <a:prstGeom prst="rect">
            <a:avLst/>
          </a:prstGeom>
        </p:spPr>
      </p:pic>
      <p:pic>
        <p:nvPicPr>
          <p:cNvPr id="27" name="Picture 26">
            <a:extLst>
              <a:ext uri="{FF2B5EF4-FFF2-40B4-BE49-F238E27FC236}">
                <a16:creationId xmlns:a16="http://schemas.microsoft.com/office/drawing/2014/main" id="{5763C710-1B12-4306-8B17-F8889E594A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0113" y="5265115"/>
            <a:ext cx="1701785" cy="494374"/>
          </a:xfrm>
          <a:prstGeom prst="rect">
            <a:avLst/>
          </a:prstGeom>
        </p:spPr>
      </p:pic>
      <p:pic>
        <p:nvPicPr>
          <p:cNvPr id="32" name="Picture 31">
            <a:extLst>
              <a:ext uri="{FF2B5EF4-FFF2-40B4-BE49-F238E27FC236}">
                <a16:creationId xmlns:a16="http://schemas.microsoft.com/office/drawing/2014/main" id="{F4635BAE-5A42-42BE-8AA7-829921D4865C}"/>
              </a:ext>
            </a:extLst>
          </p:cNvPr>
          <p:cNvPicPr>
            <a:picLocks noChangeAspect="1"/>
          </p:cNvPicPr>
          <p:nvPr/>
        </p:nvPicPr>
        <p:blipFill>
          <a:blip r:embed="rId8"/>
          <a:stretch>
            <a:fillRect/>
          </a:stretch>
        </p:blipFill>
        <p:spPr>
          <a:xfrm>
            <a:off x="9306212" y="4770101"/>
            <a:ext cx="1409586" cy="442060"/>
          </a:xfrm>
          <a:prstGeom prst="rect">
            <a:avLst/>
          </a:prstGeom>
        </p:spPr>
      </p:pic>
      <p:pic>
        <p:nvPicPr>
          <p:cNvPr id="37" name="Picture 36">
            <a:extLst>
              <a:ext uri="{FF2B5EF4-FFF2-40B4-BE49-F238E27FC236}">
                <a16:creationId xmlns:a16="http://schemas.microsoft.com/office/drawing/2014/main" id="{2DB96244-E271-47F9-B01E-2727B9002C07}"/>
              </a:ext>
            </a:extLst>
          </p:cNvPr>
          <p:cNvPicPr>
            <a:picLocks noChangeAspect="1"/>
          </p:cNvPicPr>
          <p:nvPr/>
        </p:nvPicPr>
        <p:blipFill>
          <a:blip r:embed="rId9"/>
          <a:stretch>
            <a:fillRect/>
          </a:stretch>
        </p:blipFill>
        <p:spPr>
          <a:xfrm>
            <a:off x="8919265" y="4399514"/>
            <a:ext cx="2183481" cy="281345"/>
          </a:xfrm>
          <a:prstGeom prst="rect">
            <a:avLst/>
          </a:prstGeom>
        </p:spPr>
      </p:pic>
      <p:pic>
        <p:nvPicPr>
          <p:cNvPr id="24" name="Graphic 23">
            <a:extLst>
              <a:ext uri="{FF2B5EF4-FFF2-40B4-BE49-F238E27FC236}">
                <a16:creationId xmlns:a16="http://schemas.microsoft.com/office/drawing/2014/main" id="{47AE6BC6-F2B6-4219-B2F9-BDBB1754CB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6216" y="5736271"/>
            <a:ext cx="2057400" cy="390525"/>
          </a:xfrm>
          <a:prstGeom prst="rect">
            <a:avLst/>
          </a:prstGeom>
        </p:spPr>
      </p:pic>
      <p:pic>
        <p:nvPicPr>
          <p:cNvPr id="47" name="Picture 46">
            <a:extLst>
              <a:ext uri="{FF2B5EF4-FFF2-40B4-BE49-F238E27FC236}">
                <a16:creationId xmlns:a16="http://schemas.microsoft.com/office/drawing/2014/main" id="{DAA2D7DF-B822-4E0C-8D41-125FAA94A21E}"/>
              </a:ext>
            </a:extLst>
          </p:cNvPr>
          <p:cNvPicPr>
            <a:picLocks noChangeAspect="1"/>
          </p:cNvPicPr>
          <p:nvPr/>
        </p:nvPicPr>
        <p:blipFill>
          <a:blip r:embed="rId12"/>
          <a:stretch>
            <a:fillRect/>
          </a:stretch>
        </p:blipFill>
        <p:spPr>
          <a:xfrm flipV="1">
            <a:off x="6597277" y="5117452"/>
            <a:ext cx="1970704" cy="422584"/>
          </a:xfrm>
          <a:prstGeom prst="rect">
            <a:avLst/>
          </a:prstGeom>
        </p:spPr>
      </p:pic>
    </p:spTree>
    <p:extLst>
      <p:ext uri="{BB962C8B-B14F-4D97-AF65-F5344CB8AC3E}">
        <p14:creationId xmlns:p14="http://schemas.microsoft.com/office/powerpoint/2010/main" val="4023952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l"/>
            <a:r>
              <a:rPr lang="de-DE"/>
              <a:t>Page </a:t>
            </a:r>
            <a:fld id="{3FD030EF-7044-4946-962A-5D7D09BD1B34}" type="slidenum">
              <a:rPr smtClean="0"/>
              <a:pPr algn="l"/>
              <a:t>52</a:t>
            </a:fld>
            <a:endParaRPr dirty="0"/>
          </a:p>
        </p:txBody>
      </p:sp>
      <p:sp>
        <p:nvSpPr>
          <p:cNvPr id="3" name="TextBox 2"/>
          <p:cNvSpPr txBox="1"/>
          <p:nvPr/>
        </p:nvSpPr>
        <p:spPr>
          <a:xfrm>
            <a:off x="3224784" y="969264"/>
            <a:ext cx="5742432" cy="3416320"/>
          </a:xfrm>
          <a:prstGeom prst="rect">
            <a:avLst/>
          </a:prstGeom>
          <a:noFill/>
        </p:spPr>
        <p:txBody>
          <a:bodyPr vert="horz" wrap="square" rtlCol="0">
            <a:spAutoFit/>
          </a:bodyPr>
          <a:lstStyle/>
          <a:p>
            <a:pPr algn="ctr" rtl="0" eaLnBrk="1" fontAlgn="auto" hangingPunct="1">
              <a:lnSpc>
                <a:spcPct val="100000"/>
              </a:lnSpc>
              <a:spcBef>
                <a:spcPts val="0"/>
              </a:spcBef>
              <a:spcAft>
                <a:spcPts val="0"/>
              </a:spcAft>
            </a:pPr>
            <a:endParaRPr lang="de-DE" sz="2400" b="0" i="0" u="none" baseline="0">
              <a:solidFill>
                <a:schemeClr val="lt1"/>
              </a:solidFill>
              <a:latin typeface="Arial" panose="020B0604020202020204" pitchFamily="34" charset="0"/>
            </a:endParaRPr>
          </a:p>
          <a:p>
            <a:pPr algn="ctr" rtl="0" eaLnBrk="1" fontAlgn="auto" hangingPunct="1">
              <a:lnSpc>
                <a:spcPct val="100000"/>
              </a:lnSpc>
              <a:spcBef>
                <a:spcPts val="0"/>
              </a:spcBef>
              <a:spcAft>
                <a:spcPts val="0"/>
              </a:spcAft>
            </a:pPr>
            <a:endParaRPr lang="de-DE" sz="2400" b="0" i="0" u="none" baseline="0">
              <a:solidFill>
                <a:schemeClr val="lt1"/>
              </a:solidFill>
              <a:latin typeface="Arial" panose="020B0604020202020204" pitchFamily="34" charset="0"/>
            </a:endParaRPr>
          </a:p>
          <a:p>
            <a:pPr algn="ctr" rtl="0" eaLnBrk="1" fontAlgn="auto" hangingPunct="1">
              <a:lnSpc>
                <a:spcPct val="100000"/>
              </a:lnSpc>
              <a:spcBef>
                <a:spcPts val="0"/>
              </a:spcBef>
              <a:spcAft>
                <a:spcPts val="0"/>
              </a:spcAft>
            </a:pPr>
            <a:endParaRPr lang="de-DE" sz="2400">
              <a:solidFill>
                <a:schemeClr val="lt1"/>
              </a:solidFill>
            </a:endParaRPr>
          </a:p>
          <a:p>
            <a:pPr algn="ctr" rtl="0" eaLnBrk="1" fontAlgn="auto" hangingPunct="1">
              <a:lnSpc>
                <a:spcPct val="100000"/>
              </a:lnSpc>
              <a:spcBef>
                <a:spcPts val="0"/>
              </a:spcBef>
              <a:spcAft>
                <a:spcPts val="0"/>
              </a:spcAft>
            </a:pPr>
            <a:endParaRPr lang="de-DE" sz="2400" b="0" i="0" u="none" baseline="0">
              <a:solidFill>
                <a:schemeClr val="lt1"/>
              </a:solidFill>
              <a:latin typeface="Arial" panose="020B0604020202020204" pitchFamily="34" charset="0"/>
            </a:endParaRPr>
          </a:p>
          <a:p>
            <a:pPr algn="ctr" rtl="0" eaLnBrk="1" fontAlgn="auto" hangingPunct="1">
              <a:lnSpc>
                <a:spcPct val="100000"/>
              </a:lnSpc>
              <a:spcBef>
                <a:spcPts val="0"/>
              </a:spcBef>
              <a:spcAft>
                <a:spcPts val="0"/>
              </a:spcAft>
            </a:pPr>
            <a:endParaRPr lang="de-DE" sz="2400">
              <a:solidFill>
                <a:schemeClr val="lt1"/>
              </a:solidFill>
            </a:endParaRPr>
          </a:p>
          <a:p>
            <a:pPr algn="ctr" rtl="0" eaLnBrk="1" fontAlgn="auto" hangingPunct="1">
              <a:lnSpc>
                <a:spcPct val="100000"/>
              </a:lnSpc>
              <a:spcBef>
                <a:spcPts val="0"/>
              </a:spcBef>
              <a:spcAft>
                <a:spcPts val="0"/>
              </a:spcAft>
            </a:pPr>
            <a:endParaRPr lang="de-DE" sz="2400" b="0" i="0" u="none" baseline="0">
              <a:solidFill>
                <a:schemeClr val="lt1"/>
              </a:solidFill>
              <a:latin typeface="Arial" panose="020B0604020202020204" pitchFamily="34" charset="0"/>
            </a:endParaRPr>
          </a:p>
          <a:p>
            <a:pPr algn="ctr" rtl="0" eaLnBrk="1" fontAlgn="auto" hangingPunct="1">
              <a:lnSpc>
                <a:spcPct val="100000"/>
              </a:lnSpc>
              <a:spcBef>
                <a:spcPts val="0"/>
              </a:spcBef>
              <a:spcAft>
                <a:spcPts val="0"/>
              </a:spcAft>
            </a:pPr>
            <a:endParaRPr lang="de-DE" sz="2400">
              <a:solidFill>
                <a:schemeClr val="lt1"/>
              </a:solidFill>
            </a:endParaRPr>
          </a:p>
          <a:p>
            <a:pPr algn="ctr" rtl="0" eaLnBrk="1" fontAlgn="auto" hangingPunct="1">
              <a:lnSpc>
                <a:spcPct val="100000"/>
              </a:lnSpc>
              <a:spcBef>
                <a:spcPts val="0"/>
              </a:spcBef>
              <a:spcAft>
                <a:spcPts val="0"/>
              </a:spcAft>
            </a:pPr>
            <a:endParaRPr lang="de-DE" sz="2400" b="0" i="0" u="none" baseline="0">
              <a:solidFill>
                <a:schemeClr val="lt1"/>
              </a:solidFill>
              <a:latin typeface="Arial" panose="020B0604020202020204" pitchFamily="34" charset="0"/>
            </a:endParaRPr>
          </a:p>
          <a:p>
            <a:pPr algn="ctr" rtl="0" eaLnBrk="1" fontAlgn="auto" hangingPunct="1">
              <a:lnSpc>
                <a:spcPct val="100000"/>
              </a:lnSpc>
              <a:spcBef>
                <a:spcPts val="0"/>
              </a:spcBef>
              <a:spcAft>
                <a:spcPts val="0"/>
              </a:spcAft>
            </a:pPr>
            <a:endParaRPr lang="de-DE" sz="2400">
              <a:solidFill>
                <a:schemeClr val="lt1"/>
              </a:solidFill>
            </a:endParaRPr>
          </a:p>
        </p:txBody>
      </p:sp>
    </p:spTree>
    <p:extLst>
      <p:ext uri="{BB962C8B-B14F-4D97-AF65-F5344CB8AC3E}">
        <p14:creationId xmlns:p14="http://schemas.microsoft.com/office/powerpoint/2010/main" val="82944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r>
              <a:rPr lang="en-US" noProof="0"/>
              <a:t>Page </a:t>
            </a:r>
            <a:fld id="{3FD030EF-7044-4946-962A-5D7D09BD1B34}" type="slidenum">
              <a:rPr lang="en-US" noProof="0" smtClean="0"/>
              <a:pPr/>
              <a:t>6</a:t>
            </a:fld>
            <a:endParaRPr lang="en-US" noProof="0" dirty="0"/>
          </a:p>
        </p:txBody>
      </p:sp>
      <p:sp>
        <p:nvSpPr>
          <p:cNvPr id="10" name="Text Placeholder 9"/>
          <p:cNvSpPr>
            <a:spLocks noGrp="1"/>
          </p:cNvSpPr>
          <p:nvPr>
            <p:ph type="body" sz="quarter" idx="16"/>
          </p:nvPr>
        </p:nvSpPr>
        <p:spPr>
          <a:xfrm>
            <a:off x="468000" y="1080000"/>
            <a:ext cx="7920000" cy="1693110"/>
          </a:xfrm>
        </p:spPr>
        <p:txBody>
          <a:bodyPr/>
          <a:lstStyle/>
          <a:p>
            <a:r>
              <a:rPr lang="en-US"/>
              <a:t>Solving IoT Security challenges</a:t>
            </a:r>
          </a:p>
          <a:p>
            <a:r>
              <a:rPr lang="en-US"/>
              <a:t>using Synergy</a:t>
            </a:r>
            <a:endParaRPr lang="de-DE"/>
          </a:p>
        </p:txBody>
      </p:sp>
    </p:spTree>
    <p:extLst>
      <p:ext uri="{BB962C8B-B14F-4D97-AF65-F5344CB8AC3E}">
        <p14:creationId xmlns:p14="http://schemas.microsoft.com/office/powerpoint/2010/main" val="195610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989599998"/>
              </p:ext>
            </p:extLst>
          </p:nvPr>
        </p:nvGraphicFramePr>
        <p:xfrm>
          <a:off x="1787663" y="2176141"/>
          <a:ext cx="9105885" cy="3866928"/>
        </p:xfrm>
        <a:graphic>
          <a:graphicData uri="http://schemas.openxmlformats.org/drawingml/2006/table">
            <a:tbl>
              <a:tblPr/>
              <a:tblGrid>
                <a:gridCol w="1492104">
                  <a:extLst>
                    <a:ext uri="{9D8B030D-6E8A-4147-A177-3AD203B41FA5}">
                      <a16:colId xmlns:a16="http://schemas.microsoft.com/office/drawing/2014/main" val="20000"/>
                    </a:ext>
                  </a:extLst>
                </a:gridCol>
                <a:gridCol w="821094">
                  <a:extLst>
                    <a:ext uri="{9D8B030D-6E8A-4147-A177-3AD203B41FA5}">
                      <a16:colId xmlns:a16="http://schemas.microsoft.com/office/drawing/2014/main" val="20001"/>
                    </a:ext>
                  </a:extLst>
                </a:gridCol>
                <a:gridCol w="2015412">
                  <a:extLst>
                    <a:ext uri="{9D8B030D-6E8A-4147-A177-3AD203B41FA5}">
                      <a16:colId xmlns:a16="http://schemas.microsoft.com/office/drawing/2014/main" val="20002"/>
                    </a:ext>
                  </a:extLst>
                </a:gridCol>
                <a:gridCol w="1592425">
                  <a:extLst>
                    <a:ext uri="{9D8B030D-6E8A-4147-A177-3AD203B41FA5}">
                      <a16:colId xmlns:a16="http://schemas.microsoft.com/office/drawing/2014/main" val="20003"/>
                    </a:ext>
                  </a:extLst>
                </a:gridCol>
                <a:gridCol w="1592425">
                  <a:extLst>
                    <a:ext uri="{9D8B030D-6E8A-4147-A177-3AD203B41FA5}">
                      <a16:colId xmlns:a16="http://schemas.microsoft.com/office/drawing/2014/main" val="20004"/>
                    </a:ext>
                  </a:extLst>
                </a:gridCol>
                <a:gridCol w="1592425">
                  <a:extLst>
                    <a:ext uri="{9D8B030D-6E8A-4147-A177-3AD203B41FA5}">
                      <a16:colId xmlns:a16="http://schemas.microsoft.com/office/drawing/2014/main" val="20005"/>
                    </a:ext>
                  </a:extLst>
                </a:gridCol>
              </a:tblGrid>
              <a:tr h="673118">
                <a:tc gridSpan="3">
                  <a:txBody>
                    <a:bodyPr/>
                    <a:lstStyle/>
                    <a:p>
                      <a:pPr algn="ctr" rtl="0" fontAlgn="ctr"/>
                      <a:r>
                        <a:rPr lang="en-US" sz="2400" b="1" i="0" u="none" strike="noStrike" dirty="0">
                          <a:solidFill>
                            <a:srgbClr val="FFFFFF"/>
                          </a:solidFill>
                          <a:effectLst/>
                          <a:latin typeface="Arial" panose="020B0604020202020204" pitchFamily="34" charset="0"/>
                        </a:rPr>
                        <a:t>Functions</a:t>
                      </a:r>
                    </a:p>
                  </a:txBody>
                  <a:tcPr marL="9194" marR="9194" marT="9194"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dk2"/>
                    </a:solidFill>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panose="020B0604020202020204" pitchFamily="34" charset="0"/>
                        </a:rPr>
                        <a:t>Confidentiality</a:t>
                      </a:r>
                    </a:p>
                  </a:txBody>
                  <a:tcPr marL="9194" marR="9194" marT="9194"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dk2"/>
                    </a:solidFill>
                  </a:tcPr>
                </a:tc>
                <a:tc>
                  <a:txBody>
                    <a:bodyPr/>
                    <a:lstStyle/>
                    <a:p>
                      <a:pPr algn="ctr" rtl="0" fontAlgn="ctr"/>
                      <a:r>
                        <a:rPr lang="en-US" sz="1200" b="1" i="0" u="none" strike="noStrike" dirty="0">
                          <a:solidFill>
                            <a:srgbClr val="FFFFFF"/>
                          </a:solidFill>
                          <a:effectLst/>
                          <a:latin typeface="Arial" panose="020B0604020202020204" pitchFamily="34" charset="0"/>
                        </a:rPr>
                        <a:t>Integrity</a:t>
                      </a:r>
                    </a:p>
                  </a:txBody>
                  <a:tcPr marL="9194" marR="9194" marT="9194"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dk2"/>
                    </a:solidFill>
                  </a:tcPr>
                </a:tc>
                <a:tc>
                  <a:txBody>
                    <a:bodyPr/>
                    <a:lstStyle/>
                    <a:p>
                      <a:pPr algn="ctr" rtl="0" fontAlgn="ctr"/>
                      <a:r>
                        <a:rPr lang="en-US" sz="1200" b="1" i="0" u="none" strike="noStrike" dirty="0">
                          <a:solidFill>
                            <a:srgbClr val="FFFFFF"/>
                          </a:solidFill>
                          <a:effectLst/>
                          <a:latin typeface="Arial" panose="020B0604020202020204" pitchFamily="34" charset="0"/>
                        </a:rPr>
                        <a:t>Availability</a:t>
                      </a:r>
                    </a:p>
                  </a:txBody>
                  <a:tcPr marL="9194" marR="9194" marT="9194" marB="0" anchor="ctr">
                    <a:lnL w="6350" cap="flat" cmpd="sng" algn="ctr">
                      <a:solidFill>
                        <a:srgbClr val="A3ABE1"/>
                      </a:solidFill>
                      <a:prstDash val="solid"/>
                      <a:round/>
                      <a:headEnd type="none" w="med" len="med"/>
                      <a:tailEnd type="none" w="med" len="med"/>
                    </a:lnL>
                    <a:lnR w="6350" cap="flat" cmpd="sng" algn="ctr">
                      <a:solidFill>
                        <a:srgbClr val="A3ABE1"/>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dk2"/>
                    </a:solidFill>
                  </a:tcPr>
                </a:tc>
                <a:extLst>
                  <a:ext uri="{0D108BD9-81ED-4DB2-BD59-A6C34878D82A}">
                    <a16:rowId xmlns:a16="http://schemas.microsoft.com/office/drawing/2014/main" val="10000"/>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Key Protection / Storage / Isolation</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hMerge="1">
                  <a:txBody>
                    <a:bodyPr/>
                    <a:lstStyle/>
                    <a:p>
                      <a:endParaRPr lang="en-US"/>
                    </a:p>
                  </a:txBody>
                  <a:tcPr/>
                </a:tc>
                <a:tc hMerge="1">
                  <a:txBody>
                    <a:bodyPr/>
                    <a:lstStyle/>
                    <a:p>
                      <a:endParaRPr lang="en-US"/>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1" lang="ja-JP" altLang="en-US" sz="1200" dirty="0">
                          <a:latin typeface="+mn-lt"/>
                          <a:sym typeface="Wingdings" panose="05000000000000000000" pitchFamily="2" charset="2"/>
                        </a:rPr>
                        <a:t></a:t>
                      </a:r>
                      <a:endParaRPr kumimoji="1" lang="ja-JP" altLang="en-US" sz="1200" dirty="0">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9"/>
                  </a:ext>
                </a:extLst>
              </a:tr>
              <a:tr h="319381">
                <a:tc rowSpan="4">
                  <a:txBody>
                    <a:bodyPr/>
                    <a:lstStyle/>
                    <a:p>
                      <a:pPr algn="ctr" rtl="0" fontAlgn="ctr"/>
                      <a:r>
                        <a:rPr lang="en-US" sz="1400" b="1" i="0" u="none" strike="noStrike" dirty="0">
                          <a:solidFill>
                            <a:schemeClr val="dk1"/>
                          </a:solidFill>
                          <a:effectLst/>
                          <a:latin typeface="Arial" panose="020B0604020202020204" pitchFamily="34" charset="0"/>
                        </a:rPr>
                        <a:t>Cryptographic</a:t>
                      </a:r>
                      <a:r>
                        <a:rPr lang="en-US" sz="1400" b="1" i="0" u="none" strike="noStrike" baseline="0" dirty="0">
                          <a:solidFill>
                            <a:schemeClr val="dk1"/>
                          </a:solidFill>
                          <a:effectLst/>
                          <a:latin typeface="Arial" panose="020B0604020202020204" pitchFamily="34" charset="0"/>
                        </a:rPr>
                        <a:t> Services</a:t>
                      </a:r>
                      <a:endParaRPr lang="en-US" sz="1400" b="1" i="0" u="none" strike="noStrike" dirty="0">
                        <a:solidFill>
                          <a:schemeClr val="dk1"/>
                        </a:solidFill>
                        <a:effectLst/>
                        <a:latin typeface="Arial" panose="020B0604020202020204" pitchFamily="34" charset="0"/>
                      </a:endParaRPr>
                    </a:p>
                  </a:txBody>
                  <a:tcPr marL="0" marR="0"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gridSpan="2">
                  <a:txBody>
                    <a:bodyPr/>
                    <a:lstStyle/>
                    <a:p>
                      <a:pPr algn="l" rtl="0" fontAlgn="ctr"/>
                      <a:r>
                        <a:rPr lang="en-US" sz="1400" b="1" i="0" u="none" strike="noStrike" dirty="0">
                          <a:solidFill>
                            <a:schemeClr val="dk1"/>
                          </a:solidFill>
                          <a:effectLst/>
                          <a:latin typeface="Arial" panose="020B0604020202020204" pitchFamily="34" charset="0"/>
                        </a:rPr>
                        <a:t>True</a:t>
                      </a:r>
                      <a:r>
                        <a:rPr lang="en-US" sz="1400" b="1" i="0" u="none" strike="noStrike" baseline="0" dirty="0">
                          <a:solidFill>
                            <a:schemeClr val="dk1"/>
                          </a:solidFill>
                          <a:effectLst/>
                          <a:latin typeface="Arial" panose="020B0604020202020204" pitchFamily="34" charset="0"/>
                        </a:rPr>
                        <a:t> Random Number Generator</a:t>
                      </a:r>
                      <a:endParaRPr lang="en-US" sz="1400" b="1" i="0" u="none" strike="noStrike" dirty="0">
                        <a:solidFill>
                          <a:schemeClr val="dk1"/>
                        </a:solidFill>
                        <a:effectLst/>
                        <a:latin typeface="Arial" panose="020B0604020202020204" pitchFamily="34" charset="0"/>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hMerge="1">
                  <a:txBody>
                    <a:bodyPr/>
                    <a:lstStyle/>
                    <a:p>
                      <a:endParaRPr lang="en-US"/>
                    </a:p>
                  </a:txBody>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12"/>
                  </a:ext>
                </a:extLst>
              </a:tr>
              <a:tr h="319381">
                <a:tc vMerge="1">
                  <a:txBody>
                    <a:bodyPr/>
                    <a:lstStyle/>
                    <a:p>
                      <a:endParaRPr lang="en-US"/>
                    </a:p>
                  </a:txBody>
                  <a:tcPr/>
                </a:tc>
                <a:tc rowSpan="2">
                  <a:txBody>
                    <a:bodyPr/>
                    <a:lstStyle/>
                    <a:p>
                      <a:pPr algn="l" rtl="0" fontAlgn="ctr"/>
                      <a:r>
                        <a:rPr lang="en-US" sz="1400" b="1" i="0" u="none" strike="noStrike" dirty="0">
                          <a:solidFill>
                            <a:schemeClr val="dk1"/>
                          </a:solidFill>
                          <a:effectLst/>
                          <a:latin typeface="Arial" panose="020B0604020202020204" pitchFamily="34" charset="0"/>
                        </a:rPr>
                        <a:t>Ciphers</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400" b="1" i="0" u="none" strike="noStrike" dirty="0">
                          <a:solidFill>
                            <a:schemeClr val="dk1"/>
                          </a:solidFill>
                          <a:effectLst/>
                          <a:latin typeface="Arial" panose="020B0604020202020204" pitchFamily="34" charset="0"/>
                        </a:rPr>
                        <a:t>Symmetrical</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3"/>
                  </a:ext>
                </a:extLst>
              </a:tr>
              <a:tr h="319381">
                <a:tc vMerge="1">
                  <a:txBody>
                    <a:bodyPr/>
                    <a:lstStyle/>
                    <a:p>
                      <a:endParaRPr lang="en-US"/>
                    </a:p>
                  </a:txBody>
                  <a:tcPr/>
                </a:tc>
                <a:tc vMerge="1">
                  <a:txBody>
                    <a:bodyPr/>
                    <a:lstStyle/>
                    <a:p>
                      <a:endParaRPr lang="en-US"/>
                    </a:p>
                  </a:txBody>
                  <a:tcPr/>
                </a:tc>
                <a:tc>
                  <a:txBody>
                    <a:bodyPr/>
                    <a:lstStyle/>
                    <a:p>
                      <a:pPr algn="l" rtl="0" fontAlgn="ctr"/>
                      <a:r>
                        <a:rPr lang="en-US" sz="1400" b="1" i="0" u="none" strike="noStrike" dirty="0">
                          <a:solidFill>
                            <a:schemeClr val="dk1"/>
                          </a:solidFill>
                          <a:effectLst/>
                          <a:latin typeface="Arial" panose="020B0604020202020204" pitchFamily="34" charset="0"/>
                        </a:rPr>
                        <a:t>Asymmetrical</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4"/>
                  </a:ext>
                </a:extLst>
              </a:tr>
              <a:tr h="319381">
                <a:tc vMerge="1">
                  <a:txBody>
                    <a:bodyPr/>
                    <a:lstStyle/>
                    <a:p>
                      <a:endParaRPr lang="en-US"/>
                    </a:p>
                  </a:txBody>
                  <a:tcPr/>
                </a:tc>
                <a:tc gridSpan="2">
                  <a:txBody>
                    <a:bodyPr/>
                    <a:lstStyle/>
                    <a:p>
                      <a:pPr algn="l" rtl="0" fontAlgn="ctr"/>
                      <a:r>
                        <a:rPr lang="en-US" sz="1400" b="1" i="0" u="none" strike="noStrike" dirty="0">
                          <a:solidFill>
                            <a:schemeClr val="dk1"/>
                          </a:solidFill>
                          <a:effectLst/>
                          <a:latin typeface="Arial" panose="020B0604020202020204" pitchFamily="34" charset="0"/>
                        </a:rPr>
                        <a:t>Hash</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hMerge="1">
                  <a:txBody>
                    <a:bodyPr/>
                    <a:lstStyle/>
                    <a:p>
                      <a:endParaRPr lang="en-US"/>
                    </a:p>
                  </a:txBody>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5"/>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Certificates / Chain of Trust</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hMerge="1">
                  <a:txBody>
                    <a:bodyPr/>
                    <a:lstStyle/>
                    <a:p>
                      <a:endParaRPr lang="en-US"/>
                    </a:p>
                  </a:txBody>
                  <a:tcPr/>
                </a:tc>
                <a:tc hMerge="1">
                  <a:txBody>
                    <a:bodyPr/>
                    <a:lstStyle/>
                    <a:p>
                      <a:endParaRPr lang="en-US"/>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extLst>
                  <a:ext uri="{0D108BD9-81ED-4DB2-BD59-A6C34878D82A}">
                    <a16:rowId xmlns:a16="http://schemas.microsoft.com/office/drawing/2014/main" val="10006"/>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Secure Boot / Remote Firmware Update</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hMerge="1">
                  <a:txBody>
                    <a:bodyPr/>
                    <a:lstStyle/>
                    <a:p>
                      <a:endParaRPr lang="en-US"/>
                    </a:p>
                  </a:txBody>
                  <a:tcPr/>
                </a:tc>
                <a:tc hMerge="1">
                  <a:txBody>
                    <a:bodyPr/>
                    <a:lstStyle/>
                    <a:p>
                      <a:endParaRPr lang="en-US"/>
                    </a:p>
                  </a:txBody>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extLst>
                  <a:ext uri="{0D108BD9-81ED-4DB2-BD59-A6C34878D82A}">
                    <a16:rowId xmlns:a16="http://schemas.microsoft.com/office/drawing/2014/main" val="10015"/>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Device Lifecycle Management</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hMerge="1">
                  <a:txBody>
                    <a:bodyPr/>
                    <a:lstStyle/>
                    <a:p>
                      <a:endParaRPr lang="en-US"/>
                    </a:p>
                  </a:txBody>
                  <a:tcPr/>
                </a:tc>
                <a:tc hMerge="1">
                  <a:txBody>
                    <a:bodyPr/>
                    <a:lstStyle/>
                    <a:p>
                      <a:endParaRPr lang="en-US"/>
                    </a:p>
                  </a:txBody>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extLst>
                  <a:ext uri="{0D108BD9-81ED-4DB2-BD59-A6C34878D82A}">
                    <a16:rowId xmlns:a16="http://schemas.microsoft.com/office/drawing/2014/main" val="10008"/>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Data Protection (Key and data wrapping)</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hMerge="1">
                  <a:txBody>
                    <a:bodyPr/>
                    <a:lstStyle/>
                    <a:p>
                      <a:endParaRPr lang="en-US"/>
                    </a:p>
                  </a:txBody>
                  <a:tcPr/>
                </a:tc>
                <a:tc hMerge="1">
                  <a:txBody>
                    <a:bodyPr/>
                    <a:lstStyle/>
                    <a:p>
                      <a:endParaRPr lang="en-US"/>
                    </a:p>
                  </a:txBody>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extLst>
                  <a:ext uri="{0D108BD9-81ED-4DB2-BD59-A6C34878D82A}">
                    <a16:rowId xmlns:a16="http://schemas.microsoft.com/office/drawing/2014/main" val="10010"/>
                  </a:ext>
                </a:extLst>
              </a:tr>
              <a:tr h="319381">
                <a:tc gridSpan="3">
                  <a:txBody>
                    <a:bodyPr/>
                    <a:lstStyle/>
                    <a:p>
                      <a:pPr algn="l" rtl="0" fontAlgn="ctr"/>
                      <a:r>
                        <a:rPr lang="en-US" sz="1400" b="1" i="0" u="none" strike="noStrike" dirty="0">
                          <a:solidFill>
                            <a:schemeClr val="dk1"/>
                          </a:solidFill>
                          <a:effectLst/>
                          <a:latin typeface="Arial" panose="020B0604020202020204" pitchFamily="34" charset="0"/>
                        </a:rPr>
                        <a:t>Secure Communication (e.g. TLS, MQTT)</a:t>
                      </a: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hMerge="1">
                  <a:txBody>
                    <a:bodyPr/>
                    <a:lstStyle/>
                    <a:p>
                      <a:endParaRPr lang="en-US"/>
                    </a:p>
                  </a:txBody>
                  <a:tcPr/>
                </a:tc>
                <a:tc hMerge="1">
                  <a:txBody>
                    <a:bodyPr/>
                    <a:lstStyle/>
                    <a:p>
                      <a:endParaRPr lang="en-US"/>
                    </a:p>
                  </a:txBody>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tc>
                  <a:txBody>
                    <a:bodyPr/>
                    <a:lstStyle/>
                    <a:p>
                      <a:pPr algn="ctr" rtl="0" fontAlgn="ctr"/>
                      <a:r>
                        <a:rPr kumimoji="1" lang="ja-JP" altLang="en-US" sz="1200" dirty="0">
                          <a:latin typeface="+mn-lt"/>
                          <a:sym typeface="Wingdings" panose="05000000000000000000" pitchFamily="2" charset="2"/>
                        </a:rPr>
                        <a:t></a:t>
                      </a:r>
                      <a:endParaRPr lang="en-US" sz="1200" b="1" i="0" u="none" strike="noStrike" dirty="0">
                        <a:solidFill>
                          <a:srgbClr val="000000"/>
                        </a:solidFill>
                        <a:effectLst/>
                        <a:latin typeface="+mn-lt"/>
                      </a:endParaRPr>
                    </a:p>
                  </a:txBody>
                  <a:tcPr marL="52826" marR="9194" marT="31696" marB="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B1C6E0"/>
                    </a:solidFill>
                  </a:tcPr>
                </a:tc>
                <a:extLst>
                  <a:ext uri="{0D108BD9-81ED-4DB2-BD59-A6C34878D82A}">
                    <a16:rowId xmlns:a16="http://schemas.microsoft.com/office/drawing/2014/main" val="10011"/>
                  </a:ext>
                </a:extLst>
              </a:tr>
            </a:tbl>
          </a:graphicData>
        </a:graphic>
      </p:graphicFrame>
      <p:pic>
        <p:nvPicPr>
          <p:cNvPr id="14" name="Picture 13" descr="Gold_Badge_Template_Clipart_Image.png"/>
          <p:cNvPicPr>
            <a:picLocks noChangeAspect="1"/>
          </p:cNvPicPr>
          <p:nvPr/>
        </p:nvPicPr>
        <p:blipFill>
          <a:blip r:embed="rId3"/>
          <a:stretch>
            <a:fillRect/>
          </a:stretch>
        </p:blipFill>
        <p:spPr>
          <a:xfrm>
            <a:off x="8417284" y="1668228"/>
            <a:ext cx="382445" cy="455393"/>
          </a:xfrm>
          <a:prstGeom prst="rect">
            <a:avLst/>
          </a:prstGeom>
        </p:spPr>
      </p:pic>
      <p:pic>
        <p:nvPicPr>
          <p:cNvPr id="16" name="Picture 15" descr="gears2a.png"/>
          <p:cNvPicPr>
            <a:picLocks noChangeAspect="1"/>
          </p:cNvPicPr>
          <p:nvPr/>
        </p:nvPicPr>
        <p:blipFill>
          <a:blip r:embed="rId4"/>
          <a:stretch>
            <a:fillRect/>
          </a:stretch>
        </p:blipFill>
        <p:spPr>
          <a:xfrm>
            <a:off x="9864984" y="1596145"/>
            <a:ext cx="589184" cy="526250"/>
          </a:xfrm>
          <a:prstGeom prst="rect">
            <a:avLst/>
          </a:prstGeom>
        </p:spPr>
      </p:pic>
      <p:pic>
        <p:nvPicPr>
          <p:cNvPr id="17" name="Picture 16" descr="confidentiality.jpg"/>
          <p:cNvPicPr>
            <a:picLocks noChangeAspect="1"/>
          </p:cNvPicPr>
          <p:nvPr/>
        </p:nvPicPr>
        <p:blipFill>
          <a:blip r:embed="rId5"/>
          <a:stretch>
            <a:fillRect/>
          </a:stretch>
        </p:blipFill>
        <p:spPr>
          <a:xfrm>
            <a:off x="6675033" y="1670200"/>
            <a:ext cx="516184" cy="480667"/>
          </a:xfrm>
          <a:prstGeom prst="rect">
            <a:avLst/>
          </a:prstGeom>
        </p:spPr>
      </p:pic>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7</a:t>
            </a:fld>
            <a:endParaRPr lang="de-DE" dirty="0"/>
          </a:p>
        </p:txBody>
      </p:sp>
      <p:sp>
        <p:nvSpPr>
          <p:cNvPr id="19" name="Title 1"/>
          <p:cNvSpPr>
            <a:spLocks noGrp="1"/>
          </p:cNvSpPr>
          <p:nvPr>
            <p:ph type="title"/>
          </p:nvPr>
        </p:nvSpPr>
        <p:spPr/>
        <p:txBody>
          <a:bodyPr/>
          <a:lstStyle/>
          <a:p>
            <a:r>
              <a:rPr lang="en-US" dirty="0"/>
              <a:t>Synergy Core Security</a:t>
            </a:r>
          </a:p>
        </p:txBody>
      </p:sp>
      <p:sp>
        <p:nvSpPr>
          <p:cNvPr id="18" name="Right Brace 17"/>
          <p:cNvSpPr/>
          <p:nvPr/>
        </p:nvSpPr>
        <p:spPr>
          <a:xfrm rot="10800000">
            <a:off x="1476607" y="2866672"/>
            <a:ext cx="241183" cy="1487803"/>
          </a:xfrm>
          <a:prstGeom prst="rightBrace">
            <a:avLst>
              <a:gd name="adj1" fmla="val 63888"/>
              <a:gd name="adj2" fmla="val 48041"/>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563" dirty="0">
              <a:solidFill>
                <a:srgbClr val="000000"/>
              </a:solidFill>
              <a:cs typeface="Arial"/>
            </a:endParaRPr>
          </a:p>
        </p:txBody>
      </p:sp>
      <p:sp>
        <p:nvSpPr>
          <p:cNvPr id="23" name="TextBox 22"/>
          <p:cNvSpPr txBox="1"/>
          <p:nvPr/>
        </p:nvSpPr>
        <p:spPr>
          <a:xfrm>
            <a:off x="651565" y="3318185"/>
            <a:ext cx="945634" cy="584775"/>
          </a:xfrm>
          <a:prstGeom prst="rect">
            <a:avLst/>
          </a:prstGeom>
          <a:noFill/>
        </p:spPr>
        <p:txBody>
          <a:bodyPr wrap="square" rtlCol="0">
            <a:spAutoFit/>
          </a:bodyPr>
          <a:lstStyle/>
          <a:p>
            <a:r>
              <a:rPr lang="en-US" sz="1600" dirty="0">
                <a:solidFill>
                  <a:schemeClr val="dk1"/>
                </a:solidFill>
              </a:rPr>
              <a:t>Core Security</a:t>
            </a:r>
          </a:p>
        </p:txBody>
      </p:sp>
      <p:sp>
        <p:nvSpPr>
          <p:cNvPr id="12" name="Right Brace 11"/>
          <p:cNvSpPr/>
          <p:nvPr/>
        </p:nvSpPr>
        <p:spPr>
          <a:xfrm rot="10800000">
            <a:off x="1476607" y="4555264"/>
            <a:ext cx="241183" cy="1487803"/>
          </a:xfrm>
          <a:prstGeom prst="rightBrace">
            <a:avLst>
              <a:gd name="adj1" fmla="val 63888"/>
              <a:gd name="adj2" fmla="val 48041"/>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563" dirty="0">
              <a:solidFill>
                <a:srgbClr val="000000"/>
              </a:solidFill>
              <a:cs typeface="Arial"/>
            </a:endParaRPr>
          </a:p>
        </p:txBody>
      </p:sp>
      <p:sp>
        <p:nvSpPr>
          <p:cNvPr id="20" name="TextBox 19"/>
          <p:cNvSpPr txBox="1"/>
          <p:nvPr/>
        </p:nvSpPr>
        <p:spPr>
          <a:xfrm>
            <a:off x="497192" y="5070785"/>
            <a:ext cx="1101014" cy="584775"/>
          </a:xfrm>
          <a:prstGeom prst="rect">
            <a:avLst/>
          </a:prstGeom>
          <a:noFill/>
        </p:spPr>
        <p:txBody>
          <a:bodyPr wrap="square" rtlCol="0">
            <a:spAutoFit/>
          </a:bodyPr>
          <a:lstStyle/>
          <a:p>
            <a:r>
              <a:rPr lang="en-US" sz="1600">
                <a:solidFill>
                  <a:schemeClr val="dk1"/>
                </a:solidFill>
              </a:rPr>
              <a:t>Advanced</a:t>
            </a:r>
          </a:p>
          <a:p>
            <a:r>
              <a:rPr lang="en-US" sz="1600">
                <a:solidFill>
                  <a:schemeClr val="dk1"/>
                </a:solidFill>
              </a:rPr>
              <a:t>Security</a:t>
            </a:r>
            <a:endParaRPr lang="en-US" sz="1600" dirty="0">
              <a:solidFill>
                <a:schemeClr val="dk1"/>
              </a:solidFill>
            </a:endParaRPr>
          </a:p>
        </p:txBody>
      </p:sp>
    </p:spTree>
    <p:extLst>
      <p:ext uri="{BB962C8B-B14F-4D97-AF65-F5344CB8AC3E}">
        <p14:creationId xmlns:p14="http://schemas.microsoft.com/office/powerpoint/2010/main" val="154187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pPr algn="l"/>
            <a:r>
              <a:rPr lang="en-US" noProof="0"/>
              <a:t>Page </a:t>
            </a:r>
            <a:fld id="{3FD030EF-7044-4946-962A-5D7D09BD1B34}" type="slidenum">
              <a:rPr lang="en-US" noProof="0" smtClean="0"/>
              <a:pPr algn="l"/>
              <a:t>8</a:t>
            </a:fld>
            <a:endParaRPr lang="en-US" noProof="0" dirty="0"/>
          </a:p>
        </p:txBody>
      </p:sp>
      <p:sp>
        <p:nvSpPr>
          <p:cNvPr id="10" name="Text Placeholder 9"/>
          <p:cNvSpPr>
            <a:spLocks noGrp="1"/>
          </p:cNvSpPr>
          <p:nvPr>
            <p:ph type="body" sz="quarter" idx="16"/>
          </p:nvPr>
        </p:nvSpPr>
        <p:spPr/>
        <p:txBody>
          <a:bodyPr/>
          <a:lstStyle/>
          <a:p>
            <a:r>
              <a:rPr lang="en-US"/>
              <a:t>Synergy platform resources</a:t>
            </a:r>
          </a:p>
        </p:txBody>
      </p:sp>
    </p:spTree>
    <p:extLst>
      <p:ext uri="{BB962C8B-B14F-4D97-AF65-F5344CB8AC3E}">
        <p14:creationId xmlns:p14="http://schemas.microsoft.com/office/powerpoint/2010/main" val="3944265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l"/>
            <a:r>
              <a:rPr lang="de-DE"/>
              <a:t>Page </a:t>
            </a:r>
            <a:fld id="{3FD030EF-7044-4946-962A-5D7D09BD1B34}" type="slidenum">
              <a:rPr lang="de-DE" smtClean="0"/>
              <a:pPr algn="l"/>
              <a:t>9</a:t>
            </a:fld>
            <a:endParaRPr lang="de-DE" dirty="0"/>
          </a:p>
        </p:txBody>
      </p:sp>
      <p:sp>
        <p:nvSpPr>
          <p:cNvPr id="4" name="Title 3"/>
          <p:cNvSpPr>
            <a:spLocks noGrp="1"/>
          </p:cNvSpPr>
          <p:nvPr>
            <p:ph type="title"/>
          </p:nvPr>
        </p:nvSpPr>
        <p:spPr>
          <a:xfrm>
            <a:off x="1079999" y="927792"/>
            <a:ext cx="10534600" cy="451406"/>
          </a:xfrm>
        </p:spPr>
        <p:txBody>
          <a:bodyPr>
            <a:normAutofit/>
          </a:bodyPr>
          <a:lstStyle/>
          <a:p>
            <a:r>
              <a:rPr lang="en-US" dirty="0"/>
              <a:t>MCU Hardware Security Features</a:t>
            </a:r>
            <a:endParaRPr kumimoji="1" lang="ja-JP" altLang="en-US" dirty="0"/>
          </a:p>
        </p:txBody>
      </p:sp>
      <p:graphicFrame>
        <p:nvGraphicFramePr>
          <p:cNvPr id="5" name="Table 4"/>
          <p:cNvGraphicFramePr>
            <a:graphicFrameLocks noGrp="1"/>
          </p:cNvGraphicFramePr>
          <p:nvPr>
            <p:extLst>
              <p:ext uri="{D42A27DB-BD31-4B8C-83A1-F6EECF244321}">
                <p14:modId xmlns:p14="http://schemas.microsoft.com/office/powerpoint/2010/main" val="770714373"/>
              </p:ext>
            </p:extLst>
          </p:nvPr>
        </p:nvGraphicFramePr>
        <p:xfrm>
          <a:off x="822630" y="1673393"/>
          <a:ext cx="10381669" cy="3482229"/>
        </p:xfrm>
        <a:graphic>
          <a:graphicData uri="http://schemas.openxmlformats.org/drawingml/2006/table">
            <a:tbl>
              <a:tblPr/>
              <a:tblGrid>
                <a:gridCol w="4087229">
                  <a:extLst>
                    <a:ext uri="{9D8B030D-6E8A-4147-A177-3AD203B41FA5}">
                      <a16:colId xmlns:a16="http://schemas.microsoft.com/office/drawing/2014/main" val="20002"/>
                    </a:ext>
                  </a:extLst>
                </a:gridCol>
                <a:gridCol w="1573610">
                  <a:extLst>
                    <a:ext uri="{9D8B030D-6E8A-4147-A177-3AD203B41FA5}">
                      <a16:colId xmlns:a16="http://schemas.microsoft.com/office/drawing/2014/main" val="20003"/>
                    </a:ext>
                  </a:extLst>
                </a:gridCol>
                <a:gridCol w="1573610">
                  <a:extLst>
                    <a:ext uri="{9D8B030D-6E8A-4147-A177-3AD203B41FA5}">
                      <a16:colId xmlns:a16="http://schemas.microsoft.com/office/drawing/2014/main" val="20004"/>
                    </a:ext>
                  </a:extLst>
                </a:gridCol>
                <a:gridCol w="1573610">
                  <a:extLst>
                    <a:ext uri="{9D8B030D-6E8A-4147-A177-3AD203B41FA5}">
                      <a16:colId xmlns:a16="http://schemas.microsoft.com/office/drawing/2014/main" val="20005"/>
                    </a:ext>
                  </a:extLst>
                </a:gridCol>
                <a:gridCol w="1573610">
                  <a:extLst>
                    <a:ext uri="{9D8B030D-6E8A-4147-A177-3AD203B41FA5}">
                      <a16:colId xmlns:a16="http://schemas.microsoft.com/office/drawing/2014/main" val="20006"/>
                    </a:ext>
                  </a:extLst>
                </a:gridCol>
              </a:tblGrid>
              <a:tr h="550666">
                <a:tc>
                  <a:txBody>
                    <a:bodyPr/>
                    <a:lstStyle/>
                    <a:p>
                      <a:pPr algn="ctr"/>
                      <a:r>
                        <a:rPr kumimoji="1" lang="en-US" altLang="ja-JP" sz="1100" b="1" dirty="0">
                          <a:solidFill>
                            <a:schemeClr val="bg1"/>
                          </a:solidFill>
                          <a:latin typeface="+mn-lt"/>
                        </a:rPr>
                        <a:t>Function</a:t>
                      </a:r>
                      <a:endParaRPr kumimoji="1" lang="ja-JP" altLang="en-US" sz="1100" b="1" dirty="0">
                        <a:solidFill>
                          <a:schemeClr val="bg1"/>
                        </a:solidFill>
                        <a:latin typeface="+mn-lt"/>
                      </a:endParaRPr>
                    </a:p>
                  </a:txBody>
                  <a:tcPr marT="34290" marB="34290" anchor="ctr">
                    <a:lnL w="12700" cap="flat" cmpd="sng" algn="ctr">
                      <a:solidFill>
                        <a:srgbClr val="9C9BE5"/>
                      </a:solidFill>
                      <a:prstDash val="solid"/>
                      <a:round/>
                      <a:headEnd type="none" w="med" len="med"/>
                      <a:tailEnd type="none" w="med" len="med"/>
                    </a:lnL>
                    <a:lnR w="12700" cap="flat" cmpd="sng" algn="ctr">
                      <a:solidFill>
                        <a:srgbClr val="9C9BE5"/>
                      </a:solidFill>
                      <a:prstDash val="solid"/>
                      <a:round/>
                      <a:headEnd type="none" w="med" len="med"/>
                      <a:tailEnd type="none" w="med" len="med"/>
                    </a:lnR>
                    <a:lnT w="6350" cap="flat" cmpd="sng" algn="ctr">
                      <a:solidFill>
                        <a:srgbClr val="003399"/>
                      </a:solidFill>
                      <a:prstDash val="solid"/>
                      <a:round/>
                      <a:headEnd type="none" w="med" len="med"/>
                      <a:tailEnd type="none" w="med" len="med"/>
                    </a:lnT>
                    <a:lnB w="12700" cap="flat" cmpd="sng" algn="ctr">
                      <a:solidFill>
                        <a:srgbClr val="9C9BE5"/>
                      </a:solidFill>
                      <a:prstDash val="solid"/>
                      <a:round/>
                      <a:headEnd type="none" w="med" len="med"/>
                      <a:tailEnd type="none" w="med" len="med"/>
                    </a:lnB>
                    <a:solidFill>
                      <a:srgbClr val="003399"/>
                    </a:solidFill>
                  </a:tcPr>
                </a:tc>
                <a:tc>
                  <a:txBody>
                    <a:bodyPr/>
                    <a:lstStyle/>
                    <a:p>
                      <a:pPr algn="ctr"/>
                      <a:endParaRPr kumimoji="1" lang="ja-JP" altLang="en-US" sz="1100" b="1" dirty="0">
                        <a:solidFill>
                          <a:schemeClr val="bg1"/>
                        </a:solidFill>
                        <a:latin typeface="+mn-lt"/>
                      </a:endParaRPr>
                    </a:p>
                  </a:txBody>
                  <a:tcPr marT="34290" marB="34290" anchor="ctr">
                    <a:lnL w="12700" cap="flat" cmpd="sng" algn="ctr">
                      <a:solidFill>
                        <a:srgbClr val="9C9BE5"/>
                      </a:solidFill>
                      <a:prstDash val="solid"/>
                      <a:round/>
                      <a:headEnd type="none" w="med" len="med"/>
                      <a:tailEnd type="none" w="med" len="med"/>
                    </a:lnL>
                    <a:lnR w="12700" cap="flat" cmpd="sng" algn="ctr">
                      <a:solidFill>
                        <a:srgbClr val="9C9BE5"/>
                      </a:solidFill>
                      <a:prstDash val="solid"/>
                      <a:round/>
                      <a:headEnd type="none" w="med" len="med"/>
                      <a:tailEnd type="none" w="med" len="med"/>
                    </a:lnR>
                    <a:lnT w="6350" cap="flat" cmpd="sng" algn="ctr">
                      <a:solidFill>
                        <a:srgbClr val="003399"/>
                      </a:solidFill>
                      <a:prstDash val="solid"/>
                      <a:round/>
                      <a:headEnd type="none" w="med" len="med"/>
                      <a:tailEnd type="none" w="med" len="med"/>
                    </a:lnT>
                    <a:lnB w="12700" cap="flat" cmpd="sng" algn="ctr">
                      <a:solidFill>
                        <a:srgbClr val="9C9BE5"/>
                      </a:solidFill>
                      <a:prstDash val="solid"/>
                      <a:round/>
                      <a:headEnd type="none" w="med" len="med"/>
                      <a:tailEnd type="none" w="med" len="med"/>
                    </a:lnB>
                    <a:solidFill>
                      <a:srgbClr val="003399"/>
                    </a:solidFill>
                  </a:tcPr>
                </a:tc>
                <a:tc>
                  <a:txBody>
                    <a:bodyPr/>
                    <a:lstStyle/>
                    <a:p>
                      <a:pPr algn="ctr"/>
                      <a:endParaRPr kumimoji="1" lang="ja-JP" altLang="en-US" sz="1100" b="1" dirty="0">
                        <a:solidFill>
                          <a:schemeClr val="bg1"/>
                        </a:solidFill>
                        <a:latin typeface="+mn-lt"/>
                      </a:endParaRPr>
                    </a:p>
                  </a:txBody>
                  <a:tcPr marT="34290" marB="34290" anchor="ctr">
                    <a:lnL w="12700" cap="flat" cmpd="sng" algn="ctr">
                      <a:solidFill>
                        <a:srgbClr val="9C9BE5"/>
                      </a:solidFill>
                      <a:prstDash val="solid"/>
                      <a:round/>
                      <a:headEnd type="none" w="med" len="med"/>
                      <a:tailEnd type="none" w="med" len="med"/>
                    </a:lnL>
                    <a:lnR w="12700" cap="flat" cmpd="sng" algn="ctr">
                      <a:solidFill>
                        <a:srgbClr val="9C9BE5"/>
                      </a:solidFill>
                      <a:prstDash val="solid"/>
                      <a:round/>
                      <a:headEnd type="none" w="med" len="med"/>
                      <a:tailEnd type="none" w="med" len="med"/>
                    </a:lnR>
                    <a:lnT w="6350" cap="flat" cmpd="sng" algn="ctr">
                      <a:solidFill>
                        <a:srgbClr val="003399"/>
                      </a:solidFill>
                      <a:prstDash val="solid"/>
                      <a:round/>
                      <a:headEnd type="none" w="med" len="med"/>
                      <a:tailEnd type="none" w="med" len="med"/>
                    </a:lnT>
                    <a:lnB w="12700" cap="flat" cmpd="sng" algn="ctr">
                      <a:solidFill>
                        <a:srgbClr val="9C9BE5"/>
                      </a:solidFill>
                      <a:prstDash val="solid"/>
                      <a:round/>
                      <a:headEnd type="none" w="med" len="med"/>
                      <a:tailEnd type="none" w="med" len="med"/>
                    </a:lnB>
                    <a:solidFill>
                      <a:srgbClr val="003399"/>
                    </a:solidFill>
                  </a:tcPr>
                </a:tc>
                <a:tc>
                  <a:txBody>
                    <a:bodyPr/>
                    <a:lstStyle/>
                    <a:p>
                      <a:pPr algn="ctr"/>
                      <a:endParaRPr kumimoji="1" lang="ja-JP" altLang="en-US" sz="1100" b="1" dirty="0">
                        <a:solidFill>
                          <a:schemeClr val="bg1"/>
                        </a:solidFill>
                        <a:latin typeface="+mn-lt"/>
                      </a:endParaRPr>
                    </a:p>
                  </a:txBody>
                  <a:tcPr marT="34290" marB="34290" anchor="ctr">
                    <a:lnL w="12700" cap="flat" cmpd="sng" algn="ctr">
                      <a:solidFill>
                        <a:srgbClr val="9C9BE5"/>
                      </a:solidFill>
                      <a:prstDash val="solid"/>
                      <a:round/>
                      <a:headEnd type="none" w="med" len="med"/>
                      <a:tailEnd type="none" w="med" len="med"/>
                    </a:lnL>
                    <a:lnR w="12700" cap="flat" cmpd="sng" algn="ctr">
                      <a:solidFill>
                        <a:srgbClr val="9C9BE5"/>
                      </a:solidFill>
                      <a:prstDash val="solid"/>
                      <a:round/>
                      <a:headEnd type="none" w="med" len="med"/>
                      <a:tailEnd type="none" w="med" len="med"/>
                    </a:lnR>
                    <a:lnT w="6350" cap="flat" cmpd="sng" algn="ctr">
                      <a:solidFill>
                        <a:srgbClr val="003399"/>
                      </a:solidFill>
                      <a:prstDash val="solid"/>
                      <a:round/>
                      <a:headEnd type="none" w="med" len="med"/>
                      <a:tailEnd type="none" w="med" len="med"/>
                    </a:lnT>
                    <a:lnB w="12700" cap="flat" cmpd="sng" algn="ctr">
                      <a:solidFill>
                        <a:srgbClr val="9C9BE5"/>
                      </a:solidFill>
                      <a:prstDash val="solid"/>
                      <a:round/>
                      <a:headEnd type="none" w="med" len="med"/>
                      <a:tailEnd type="none" w="med" len="med"/>
                    </a:lnB>
                    <a:solidFill>
                      <a:srgbClr val="003399"/>
                    </a:solidFill>
                  </a:tcPr>
                </a:tc>
                <a:tc>
                  <a:txBody>
                    <a:bodyPr/>
                    <a:lstStyle/>
                    <a:p>
                      <a:pPr algn="ctr"/>
                      <a:endParaRPr kumimoji="1" lang="ja-JP" altLang="en-US" sz="1100" b="1" dirty="0">
                        <a:solidFill>
                          <a:schemeClr val="bg1"/>
                        </a:solidFill>
                        <a:latin typeface="+mn-lt"/>
                      </a:endParaRPr>
                    </a:p>
                  </a:txBody>
                  <a:tcPr marT="34290" marB="34290" anchor="ctr">
                    <a:lnL w="12700" cap="flat" cmpd="sng" algn="ctr">
                      <a:solidFill>
                        <a:srgbClr val="9C9BE5"/>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12700" cap="flat" cmpd="sng" algn="ctr">
                      <a:solidFill>
                        <a:srgbClr val="9C9BE5"/>
                      </a:solidFill>
                      <a:prstDash val="solid"/>
                      <a:round/>
                      <a:headEnd type="none" w="med" len="med"/>
                      <a:tailEnd type="none" w="med" len="med"/>
                    </a:lnB>
                    <a:solidFill>
                      <a:srgbClr val="003399"/>
                    </a:solidFill>
                  </a:tcPr>
                </a:tc>
                <a:extLst>
                  <a:ext uri="{0D108BD9-81ED-4DB2-BD59-A6C34878D82A}">
                    <a16:rowId xmlns:a16="http://schemas.microsoft.com/office/drawing/2014/main" val="10000"/>
                  </a:ext>
                </a:extLst>
              </a:tr>
              <a:tr h="378863">
                <a:tc>
                  <a:txBody>
                    <a:bodyPr/>
                    <a:lstStyle/>
                    <a:p>
                      <a:r>
                        <a:rPr kumimoji="1" lang="en-US" altLang="ja-JP" sz="1400" b="1" dirty="0"/>
                        <a:t>Secure Crypto Engine (SCE)</a:t>
                      </a:r>
                      <a:endParaRPr kumimoji="1" lang="en-US" altLang="ja-JP" sz="1400" b="1" baseline="0" dirty="0"/>
                    </a:p>
                    <a:p>
                      <a:pPr marL="171450" indent="-171450">
                        <a:buFont typeface="Arial" panose="020B0604020202020204" pitchFamily="34" charset="0"/>
                        <a:buChar char="•"/>
                      </a:pPr>
                      <a:r>
                        <a:rPr kumimoji="1" lang="en-US" altLang="ja-JP" sz="1200" b="1" dirty="0"/>
                        <a:t>Performance</a:t>
                      </a:r>
                    </a:p>
                    <a:p>
                      <a:pPr marL="628650" lvl="1" indent="-171450">
                        <a:buFont typeface="Arial" panose="020B0604020202020204" pitchFamily="34" charset="0"/>
                        <a:buChar char="•"/>
                      </a:pPr>
                      <a:r>
                        <a:rPr kumimoji="1" lang="en-US" altLang="ja-JP" sz="1100" b="0" dirty="0"/>
                        <a:t>Acceleration</a:t>
                      </a:r>
                    </a:p>
                    <a:p>
                      <a:pPr marL="628650" lvl="1" indent="-171450">
                        <a:buFont typeface="Arial" panose="020B0604020202020204" pitchFamily="34" charset="0"/>
                        <a:buChar char="•"/>
                      </a:pPr>
                      <a:r>
                        <a:rPr kumimoji="1" lang="en-US" altLang="ja-JP" sz="1100" b="0" dirty="0"/>
                        <a:t>NIST CAVP (Cryptographic Algorithm Verification Program) certifications in process</a:t>
                      </a:r>
                    </a:p>
                    <a:p>
                      <a:pPr marL="628650" lvl="1" indent="-171450">
                        <a:buFont typeface="Arial" panose="020B0604020202020204" pitchFamily="34" charset="0"/>
                        <a:buChar char="•"/>
                      </a:pPr>
                      <a:r>
                        <a:rPr kumimoji="1" lang="en-US" altLang="ja-JP" sz="1100" b="0" dirty="0"/>
                        <a:t>Low Power</a:t>
                      </a:r>
                    </a:p>
                    <a:p>
                      <a:pPr marL="628650" lvl="1" indent="-171450">
                        <a:buFont typeface="Arial" panose="020B0604020202020204" pitchFamily="34" charset="0"/>
                        <a:buChar char="•"/>
                      </a:pPr>
                      <a:r>
                        <a:rPr kumimoji="1" lang="en-US" altLang="ja-JP" sz="1100" b="0" dirty="0"/>
                        <a:t>Small firmware memory footprint</a:t>
                      </a:r>
                    </a:p>
                    <a:p>
                      <a:pPr marL="171450" indent="-171450">
                        <a:buFont typeface="Arial" panose="020B0604020202020204" pitchFamily="34" charset="0"/>
                        <a:buChar char="•"/>
                      </a:pPr>
                      <a:r>
                        <a:rPr kumimoji="1" lang="en-US" altLang="ja-JP" sz="1200" b="1" dirty="0"/>
                        <a:t>Key isolation /  wrapping</a:t>
                      </a:r>
                      <a:r>
                        <a:rPr kumimoji="1" lang="en-US" altLang="ja-JP" sz="1200" b="1" baseline="30000" dirty="0"/>
                        <a:t>1</a:t>
                      </a:r>
                      <a:endParaRPr kumimoji="1" lang="en-US" altLang="ja-JP" sz="1200" b="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12700" cap="flat" cmpd="sng" algn="ctr">
                      <a:solidFill>
                        <a:srgbClr val="9C9BE5"/>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CDCDF2"/>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12700" cap="flat" cmpd="sng" algn="ctr">
                      <a:solidFill>
                        <a:srgbClr val="9C9BE5"/>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12700" cap="flat" cmpd="sng" algn="ctr">
                      <a:solidFill>
                        <a:srgbClr val="9C9BE5"/>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endParaRPr kumimoji="1" lang="en-US" altLang="ja-JP" sz="1600" dirty="0">
                        <a:sym typeface="Wingdings" panose="05000000000000000000" pitchFamily="2" charset="2"/>
                      </a:endParaRPr>
                    </a:p>
                    <a:p>
                      <a:pPr algn="ctr"/>
                      <a:endParaRPr kumimoji="1" lang="en-US" altLang="ja-JP" sz="1600" dirty="0">
                        <a:sym typeface="Wingdings" panose="05000000000000000000" pitchFamily="2" charset="2"/>
                      </a:endParaRPr>
                    </a:p>
                    <a:p>
                      <a:pPr algn="ctr"/>
                      <a:r>
                        <a:rPr kumimoji="1" lang="ja-JP" altLang="en-US" sz="1600" dirty="0">
                          <a:sym typeface="Wingdings" panose="05000000000000000000" pitchFamily="2" charset="2"/>
                        </a:rPr>
                        <a:t></a:t>
                      </a:r>
                      <a:endParaRPr kumimoji="1" lang="en-US" altLang="ja-JP" sz="1600" dirty="0">
                        <a:sym typeface="Wingdings" panose="05000000000000000000" pitchFamily="2" charset="2"/>
                      </a:endParaRPr>
                    </a:p>
                    <a:p>
                      <a:pPr algn="ctr"/>
                      <a:r>
                        <a:rPr kumimoji="1" lang="en-US" altLang="ja-JP" sz="1400" i="0" dirty="0">
                          <a:sym typeface="Wingdings" panose="05000000000000000000" pitchFamily="2" charset="2"/>
                        </a:rPr>
                        <a:t>Symmetrical</a:t>
                      </a:r>
                      <a:r>
                        <a:rPr kumimoji="1" lang="en-US" altLang="ja-JP" sz="1400" i="0" baseline="0" dirty="0">
                          <a:sym typeface="Wingdings" panose="05000000000000000000" pitchFamily="2" charset="2"/>
                        </a:rPr>
                        <a:t> encryption only</a:t>
                      </a:r>
                      <a:endParaRPr kumimoji="1" lang="en-US" altLang="ja-JP" sz="1400" i="0" dirty="0">
                        <a:sym typeface="Wingdings" panose="05000000000000000000" pitchFamily="2" charset="2"/>
                      </a:endParaRPr>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12700" cap="flat" cmpd="sng" algn="ctr">
                      <a:solidFill>
                        <a:srgbClr val="9C9BE5"/>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endParaRPr kumimoji="1" lang="en-US" altLang="ja-JP" sz="1600" dirty="0">
                        <a:sym typeface="Wingdings" panose="05000000000000000000" pitchFamily="2" charset="2"/>
                      </a:endParaRPr>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12700" cap="flat" cmpd="sng" algn="ctr">
                      <a:solidFill>
                        <a:srgbClr val="9C9BE5"/>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78863">
                <a:tc>
                  <a:txBody>
                    <a:bodyPr/>
                    <a:lstStyle/>
                    <a:p>
                      <a:r>
                        <a:rPr lang="en-US" sz="1400" b="1" dirty="0"/>
                        <a:t>Secure Memory (Security MPU</a:t>
                      </a:r>
                      <a:r>
                        <a:rPr lang="en-US" sz="1400" b="1" baseline="30000" dirty="0"/>
                        <a:t>2</a:t>
                      </a:r>
                      <a:r>
                        <a:rPr lang="en-US" sz="1400" b="1" dirty="0"/>
                        <a:t>) </a:t>
                      </a:r>
                    </a:p>
                    <a:p>
                      <a:r>
                        <a:rPr lang="en-US" sz="1100" dirty="0"/>
                        <a:t>Sensitive code and data isolated in a separate domain</a:t>
                      </a:r>
                      <a:endParaRPr kumimoji="1" lang="en-US" altLang="ja-JP" sz="1100" b="1"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CDCDF2"/>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r>
                        <a:rPr kumimoji="1" lang="en-US" altLang="ja-JP" sz="1600" baseline="30000" dirty="0">
                          <a:sym typeface="Wingdings" panose="05000000000000000000" pitchFamily="2" charset="2"/>
                        </a:rPr>
                        <a:t>3</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378863">
                <a:tc>
                  <a:txBody>
                    <a:bodyPr/>
                    <a:lstStyle/>
                    <a:p>
                      <a:r>
                        <a:rPr lang="en-US" sz="1400" b="1" dirty="0"/>
                        <a:t>One-Time</a:t>
                      </a:r>
                      <a:r>
                        <a:rPr lang="en-US" sz="1400" b="1" baseline="0" dirty="0"/>
                        <a:t> Programmable </a:t>
                      </a:r>
                      <a:r>
                        <a:rPr lang="en-US" sz="1400" b="1" dirty="0"/>
                        <a:t>Memory (FAW</a:t>
                      </a:r>
                      <a:r>
                        <a:rPr lang="en-US" sz="1400" b="1" baseline="30000" dirty="0"/>
                        <a:t>4</a:t>
                      </a:r>
                      <a:r>
                        <a:rPr lang="en-US" sz="1400"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Allows code (e.g. boot code) and data (e.g. root keys, configurations) to be protected against being changed.</a:t>
                      </a:r>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CDCDF2"/>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378863">
                <a:tc>
                  <a:txBody>
                    <a:bodyPr/>
                    <a:lstStyle/>
                    <a:p>
                      <a:r>
                        <a:rPr kumimoji="1" lang="en-US" altLang="ja-JP" sz="1400" b="1" dirty="0"/>
                        <a:t>Limited JTAG access</a:t>
                      </a:r>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rgbClr val="CDCDF2"/>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a:sym typeface="Wingdings" panose="05000000000000000000" pitchFamily="2" charset="2"/>
                        </a:rPr>
                        <a:t></a:t>
                      </a:r>
                      <a:endParaRPr kumimoji="1" lang="ja-JP" altLang="en-US" sz="1600" dirty="0"/>
                    </a:p>
                  </a:txBody>
                  <a:tcPr marT="34290" marB="34290" anchor="ctr">
                    <a:lnL w="6350" cap="flat" cmpd="sng" algn="ctr">
                      <a:solidFill>
                        <a:srgbClr val="003399"/>
                      </a:solidFill>
                      <a:prstDash val="solid"/>
                      <a:round/>
                      <a:headEnd type="none" w="med" len="med"/>
                      <a:tailEnd type="none" w="med" len="med"/>
                    </a:lnL>
                    <a:lnR w="6350" cap="flat" cmpd="sng" algn="ctr">
                      <a:solidFill>
                        <a:srgbClr val="003399"/>
                      </a:solidFill>
                      <a:prstDash val="solid"/>
                      <a:round/>
                      <a:headEnd type="none" w="med" len="med"/>
                      <a:tailEnd type="none" w="med" len="med"/>
                    </a:lnR>
                    <a:lnT w="6350" cap="flat" cmpd="sng" algn="ctr">
                      <a:solidFill>
                        <a:srgbClr val="003399"/>
                      </a:solidFill>
                      <a:prstDash val="solid"/>
                      <a:round/>
                      <a:headEnd type="none" w="med" len="med"/>
                      <a:tailEnd type="none" w="med" len="med"/>
                    </a:lnT>
                    <a:lnB w="6350" cap="flat" cmpd="sng" algn="ctr">
                      <a:solidFill>
                        <a:srgbClr val="00339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0092919"/>
                  </a:ext>
                </a:extLst>
              </a:tr>
            </a:tbl>
          </a:graphicData>
        </a:graphic>
      </p:graphicFrame>
      <p:pic>
        <p:nvPicPr>
          <p:cNvPr id="6" name="Picture 5">
            <a:hlinkClick r:id="" action="ppaction://noaction"/>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05389" y="1725381"/>
            <a:ext cx="432048" cy="432048"/>
          </a:xfrm>
          <a:prstGeom prst="rect">
            <a:avLst/>
          </a:prstGeom>
        </p:spPr>
      </p:pic>
      <p:pic>
        <p:nvPicPr>
          <p:cNvPr id="7" name="Picture 6">
            <a:hlinkClick r:id="" action="ppaction://noaction"/>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31975" y="1725381"/>
            <a:ext cx="432048" cy="432048"/>
          </a:xfrm>
          <a:prstGeom prst="rect">
            <a:avLst/>
          </a:prstGeom>
        </p:spPr>
      </p:pic>
      <p:pic>
        <p:nvPicPr>
          <p:cNvPr id="8" name="Picture 7">
            <a:hlinkClick r:id="" action="ppaction://noaction"/>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8562" y="1725381"/>
            <a:ext cx="432048" cy="432048"/>
          </a:xfrm>
          <a:prstGeom prst="rect">
            <a:avLst/>
          </a:prstGeom>
        </p:spPr>
      </p:pic>
      <p:pic>
        <p:nvPicPr>
          <p:cNvPr id="9" name="Picture 8">
            <a:hlinkClick r:id="" action="ppaction://noaction"/>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85149" y="1725381"/>
            <a:ext cx="432048" cy="432048"/>
          </a:xfrm>
          <a:prstGeom prst="rect">
            <a:avLst/>
          </a:prstGeom>
        </p:spPr>
      </p:pic>
      <p:sp>
        <p:nvSpPr>
          <p:cNvPr id="10" name="TextBox 9"/>
          <p:cNvSpPr txBox="1"/>
          <p:nvPr/>
        </p:nvSpPr>
        <p:spPr>
          <a:xfrm>
            <a:off x="491537" y="5674743"/>
            <a:ext cx="9834465" cy="707886"/>
          </a:xfrm>
          <a:prstGeom prst="rect">
            <a:avLst/>
          </a:prstGeom>
          <a:noFill/>
        </p:spPr>
        <p:txBody>
          <a:bodyPr wrap="square" rtlCol="0">
            <a:spAutoFit/>
          </a:bodyPr>
          <a:lstStyle/>
          <a:p>
            <a:r>
              <a:rPr kumimoji="1" lang="en-US" altLang="ja-JP" sz="1000" baseline="30000" dirty="0"/>
              <a:t>1</a:t>
            </a:r>
            <a:r>
              <a:rPr kumimoji="1" lang="en-US" altLang="ja-JP" sz="1000" dirty="0"/>
              <a:t>Keys are encrypted with a key unique to each MCU, so they are only accessible within the crypto module on a particular MCU</a:t>
            </a:r>
            <a:endParaRPr kumimoji="1" lang="ja-JP" altLang="en-US" sz="1000" dirty="0"/>
          </a:p>
          <a:p>
            <a:r>
              <a:rPr lang="en-US" sz="1000" baseline="30000" dirty="0"/>
              <a:t>2</a:t>
            </a:r>
            <a:r>
              <a:rPr lang="en-US" sz="1000" dirty="0"/>
              <a:t>Memory Protection Unit – Secure memory isolated from non-secure memory at the hardware level</a:t>
            </a:r>
          </a:p>
          <a:p>
            <a:r>
              <a:rPr kumimoji="1" lang="en-US" altLang="ja-JP" sz="1000" baseline="30000" dirty="0"/>
              <a:t>3</a:t>
            </a:r>
            <a:r>
              <a:rPr kumimoji="1" lang="en-US" altLang="ja-JP" sz="1000" dirty="0"/>
              <a:t> S124 does not support Security MPU</a:t>
            </a:r>
          </a:p>
          <a:p>
            <a:r>
              <a:rPr lang="en-US" sz="1000" baseline="30000" dirty="0"/>
              <a:t>4</a:t>
            </a:r>
            <a:r>
              <a:rPr lang="en-US" sz="1000" dirty="0"/>
              <a:t>Flash Access Window – After initialization, only certain portions of flash memory can be written (i.e. initialized data can be locked for the product lifetime)</a:t>
            </a:r>
          </a:p>
        </p:txBody>
      </p:sp>
      <p:sp>
        <p:nvSpPr>
          <p:cNvPr id="13" name="TextBox 12"/>
          <p:cNvSpPr txBox="1"/>
          <p:nvPr/>
        </p:nvSpPr>
        <p:spPr>
          <a:xfrm>
            <a:off x="5975532" y="172828"/>
            <a:ext cx="5021358" cy="369332"/>
          </a:xfrm>
          <a:prstGeom prst="rect">
            <a:avLst/>
          </a:prstGeom>
          <a:noFill/>
        </p:spPr>
        <p:txBody>
          <a:bodyPr wrap="square" rtlCol="0">
            <a:spAutoFit/>
          </a:bodyPr>
          <a:lstStyle/>
          <a:p>
            <a:endParaRPr lang="en-US" dirty="0"/>
          </a:p>
        </p:txBody>
      </p:sp>
      <p:sp>
        <p:nvSpPr>
          <p:cNvPr id="18" name="TextBox 17"/>
          <p:cNvSpPr txBox="1"/>
          <p:nvPr/>
        </p:nvSpPr>
        <p:spPr>
          <a:xfrm>
            <a:off x="115746" y="-59760"/>
            <a:ext cx="4800045"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5046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EXMETADATA" val="&lt;?xml version=&quot;1.0&quot; encoding=&quot;utf-16&quot;?&gt;&#10;&lt;PresentationMetadata xmlns:xsi=&quot;http://www.w3.org/2001/XMLSchema-instance&quot; xmlns:xsd=&quot;http://www.w3.org/2001/XMLSchema&quot;&gt;&#10;  &lt;TransitionType&gt;Direct&lt;/TransitionType&gt;&#10;  &lt;UniqueID&gt;0&lt;/UniqueID&gt;&#10;  &lt;ShowPreviews&gt;true&lt;/ShowPreviews&gt;&#10;  &lt;ShowReviews&gt;true&lt;/ShowReviews&gt;&#10;  &lt;ShowHeaderTitle&gt;true&lt;/ShowHeaderTitle&gt;&#10;  &lt;ShowHeaderNumber&gt;true&lt;/ShowHeaderNumber&gt;&#10;  &lt;SectionTemplate&gt;Template6&lt;/SectionTemplate&gt;&#10;  &lt;SectionTemplateColor&gt;&#10;    &lt;A&gt;255&lt;/A&gt;&#10;    &lt;R&gt;0&lt;/R&gt;&#10;    &lt;G&gt;0&lt;/G&gt;&#10;    &lt;B&gt;139&lt;/B&gt;&#10;    &lt;ScA&gt;1&lt;/ScA&gt;&#10;    &lt;ScR&gt;0&lt;/ScR&gt;&#10;    &lt;ScG&gt;0&lt;/ScG&gt;&#10;    &lt;ScB&gt;0.258182853&lt;/ScB&gt;&#10;  &lt;/SectionTemplateColor&gt;&#10;  &lt;SectionArrangement&gt;Simple&lt;/SectionArrangement&gt;&#10;&lt;/PresentationMetadata&gt;"/>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MST_COLOR_1" val="60,60,59,Dark 1"/>
  <p:tag name="MIO_MST_COLOR_2" val="255,255,255,Light 1"/>
  <p:tag name="MIO_MST_COLOR_3" val="6,65,140,Dark 2"/>
  <p:tag name="MIO_MST_COLOR_4" val="242,242,242,Light 2"/>
  <p:tag name="MIO_MST_COLOR_5" val="68,113,169,Accent 1"/>
  <p:tag name="MIO_MST_COLOR_6" val="215,0,0,Accent 2"/>
  <p:tag name="MIO_MST_COLOR_7" val="255,200,0,Accent 3"/>
  <p:tag name="MIO_MST_COLOR_8" val="102,153,51,Accent 4"/>
  <p:tag name="MIO_MST_COLOR_9" val="153,51,153,Accent 5"/>
  <p:tag name="MIO_MST_COLOR_10" val="157,157,157,Accent 6"/>
  <p:tag name="MIO_MST_COLOR_11" val="6,65,140,"/>
  <p:tag name="MIO_MST_COLOR_12" val="153,51,153,"/>
  <p:tag name="MIO_FALLBACK_LAYOUT" val="19"/>
  <p:tag name="MIO_SHOW_DATE" val="False"/>
  <p:tag name="MIO_SHOW_FOOTER" val="False"/>
  <p:tag name="MIO_SHOW_PAGENUMBER" val="True"/>
  <p:tag name="MIO_AVOID_BLANK_LAYOUT" val="True"/>
  <p:tag name="MIO_CD_LAYOUT_VALID_AREA" val="False"/>
  <p:tag name="MIO_NUMBER_OF_VALID_LAYOUTS" val="28"/>
  <p:tag name="MIO_HDS" val="True"/>
  <p:tag name="MIO_EK" val="6356"/>
  <p:tag name="MIO_EKGUID" val="5d55ac37-ec27-4ea0-9a91-80c9c8127e59"/>
  <p:tag name="MIO_UPDATE" val="True"/>
  <p:tag name="MIO_VERSION" val="10.01.2017 12:52:05"/>
  <p:tag name="MIO_DBID" val="CBB6DFF3-A482-463C-9036-9011041E6BA6"/>
  <p:tag name="MIO_LASTDOWNLOADED" val="27.02.2017 11:00:17"/>
  <p:tag name="MIO_OBJECTNAME" val="Renesas Synergy 2017 Confidential"/>
  <p:tag name="MIO_LASTEDITORNAME" val="Lange Natascha"/>
</p:tagLst>
</file>

<file path=ppt/theme/theme1.xml><?xml version="1.0" encoding="utf-8"?>
<a:theme xmlns:a="http://schemas.openxmlformats.org/drawingml/2006/main" name="1_Renesas Synergy 2016">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Renesas_fonts">
      <a:majorFont>
        <a:latin typeface="Arial Narrow"/>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Dark">
      <a:srgbClr val="3C3C3C"/>
    </a:custClr>
    <a:custClr name="Grey">
      <a:srgbClr val="797979"/>
    </a:custClr>
    <a:custClr name="Grey Light">
      <a:srgbClr val="B5B5B5"/>
    </a:custClr>
    <a:custClr name="Blue Dark">
      <a:srgbClr val="33557F"/>
    </a:custClr>
    <a:custClr name="Blue ">
      <a:srgbClr val="8AA9D0"/>
    </a:custClr>
    <a:custClr name="Blue Light">
      <a:srgbClr val="B1C6E0"/>
    </a:custClr>
    <a:custClr name="Red Dark">
      <a:srgbClr val="A10000"/>
    </a:custClr>
    <a:custClr name="Red">
      <a:srgbClr val="FF4E4E"/>
    </a:custClr>
    <a:custClr name="Red Light">
      <a:srgbClr val="FF8999"/>
    </a:custClr>
    <a:custClr name="Yellow Dark">
      <a:srgbClr val="BF9600"/>
    </a:custClr>
    <a:custClr name="Yellow">
      <a:srgbClr val="FFDE66"/>
    </a:custClr>
    <a:custClr name="Yellow Light">
      <a:srgbClr val="FFE999"/>
    </a:custClr>
    <a:custClr name="Green Dark">
      <a:srgbClr val="4D7326"/>
    </a:custClr>
    <a:custClr name="Green">
      <a:srgbClr val="A3D175"/>
    </a:custClr>
    <a:custClr name="Green Light">
      <a:srgbClr val="C2E0A3"/>
    </a:custClr>
    <a:custClr name="Purple Dark">
      <a:srgbClr val="732673"/>
    </a:custClr>
    <a:custClr name="Purple">
      <a:srgbClr val="D175D1"/>
    </a:custClr>
    <a:custClr name="Purple Light">
      <a:srgbClr val="E0A3E0"/>
    </a:custClr>
  </a:custClrLst>
  <a:extLst>
    <a:ext uri="{05A4C25C-085E-4340-85A3-A5531E510DB2}">
      <thm15:themeFamily xmlns:thm15="http://schemas.microsoft.com/office/thememl/2012/main" name="Tentative_Renesas_PPT_for_CC_16_9__2015_08.pptx" id="{5603F6B3-4C6E-4E92-8ECA-4417D8F4684A}" vid="{E94785EC-3B00-43E5-8E8D-4E15F8F78F8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A38AE450113E4C96B395CE06DFD5EC" ma:contentTypeVersion="5" ma:contentTypeDescription="Create a new document." ma:contentTypeScope="" ma:versionID="aaf1fc4bad8fe9178b74393c8785fe07">
  <xsd:schema xmlns:xsd="http://www.w3.org/2001/XMLSchema" xmlns:xs="http://www.w3.org/2001/XMLSchema" xmlns:p="http://schemas.microsoft.com/office/2006/metadata/properties" xmlns:ns2="2121ca1d-bd4f-4987-8287-ad50630e769d" xmlns:ns3="92ada9db-4a43-4076-81ff-068ff33d577e" xmlns:ns4="http://schemas.microsoft.com/sharepoint/v4" targetNamespace="http://schemas.microsoft.com/office/2006/metadata/properties" ma:root="true" ma:fieldsID="ddb63e53e9229fa7981938b3d703fad7" ns2:_="" ns3:_="" ns4:_="">
    <xsd:import namespace="2121ca1d-bd4f-4987-8287-ad50630e769d"/>
    <xsd:import namespace="92ada9db-4a43-4076-81ff-068ff33d577e"/>
    <xsd:import namespace="http://schemas.microsoft.com/sharepoint/v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21ca1d-bd4f-4987-8287-ad50630e7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ada9db-4a43-4076-81ff-068ff33d577e"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A65E71A7-FD30-4D49-9D64-4FA8A85F9715}">
  <ds:schemaRefs>
    <ds:schemaRef ds:uri="http://schemas.microsoft.com/sharepoint/v3/contenttype/forms"/>
  </ds:schemaRefs>
</ds:datastoreItem>
</file>

<file path=customXml/itemProps2.xml><?xml version="1.0" encoding="utf-8"?>
<ds:datastoreItem xmlns:ds="http://schemas.openxmlformats.org/officeDocument/2006/customXml" ds:itemID="{E52CA2CA-37B3-4B9F-AB1D-B0361E30E7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21ca1d-bd4f-4987-8287-ad50630e769d"/>
    <ds:schemaRef ds:uri="92ada9db-4a43-4076-81ff-068ff33d577e"/>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3F212B-C1D9-4DAA-8D34-537F3D4DE95F}">
  <ds:schemaRefs>
    <ds:schemaRef ds:uri="http://purl.org/dc/elements/1.1/"/>
    <ds:schemaRef ds:uri="http://schemas.microsoft.com/sharepoint/v4"/>
    <ds:schemaRef ds:uri="2121ca1d-bd4f-4987-8287-ad50630e769d"/>
    <ds:schemaRef ds:uri="http://purl.org/dc/terms/"/>
    <ds:schemaRef ds:uri="http://schemas.microsoft.com/office/2006/metadata/properties"/>
    <ds:schemaRef ds:uri="92ada9db-4a43-4076-81ff-068ff33d577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re_os_ppt_template-3-15-2010</Template>
  <TotalTime>0</TotalTime>
  <Words>4356</Words>
  <Application>Microsoft Office PowerPoint</Application>
  <PresentationFormat>Widescreen</PresentationFormat>
  <Paragraphs>970</Paragraphs>
  <Slides>52</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Lucida Grande</vt:lpstr>
      <vt:lpstr>Meiryo UI</vt:lpstr>
      <vt:lpstr>ＭＳ Ｐゴシック</vt:lpstr>
      <vt:lpstr>ＭＳ 明朝</vt:lpstr>
      <vt:lpstr>Arial</vt:lpstr>
      <vt:lpstr>Arial Narrow</vt:lpstr>
      <vt:lpstr>Calibri</vt:lpstr>
      <vt:lpstr>Symbol</vt:lpstr>
      <vt:lpstr>Times New Roman</vt:lpstr>
      <vt:lpstr>Verdana</vt:lpstr>
      <vt:lpstr>Wingdings</vt:lpstr>
      <vt:lpstr>1_Renesas Synergy 2016</vt:lpstr>
      <vt:lpstr>Renesas Synergy platform ™  security built IN</vt:lpstr>
      <vt:lpstr>AGENDA</vt:lpstr>
      <vt:lpstr>PowerPoint Presentation</vt:lpstr>
      <vt:lpstr>Critical components of IoT security</vt:lpstr>
      <vt:lpstr>Focused Security Challenges for IoT</vt:lpstr>
      <vt:lpstr>PowerPoint Presentation</vt:lpstr>
      <vt:lpstr>Synergy Core Security</vt:lpstr>
      <vt:lpstr>PowerPoint Presentation</vt:lpstr>
      <vt:lpstr>MCU Hardware Security Features</vt:lpstr>
      <vt:lpstr>Synergy hardware cryptography features</vt:lpstr>
      <vt:lpstr>Security MPU</vt:lpstr>
      <vt:lpstr>Flash Access Window </vt:lpstr>
      <vt:lpstr>Protection by FAW and Security MPU</vt:lpstr>
      <vt:lpstr>Wrapped Key Crypto API</vt:lpstr>
      <vt:lpstr>Key storage schemes</vt:lpstr>
      <vt:lpstr>Security components in synergy</vt:lpstr>
      <vt:lpstr>PowerPoint Presentation</vt:lpstr>
      <vt:lpstr>Life cycle management</vt:lpstr>
      <vt:lpstr>Security challenges</vt:lpstr>
      <vt:lpstr>Secure boot / flash firmware solution tiers </vt:lpstr>
      <vt:lpstr>Tier 0 – No security</vt:lpstr>
      <vt:lpstr>Tier 1 – Secure Boot</vt:lpstr>
      <vt:lpstr>Tier 2 – trusted device</vt:lpstr>
      <vt:lpstr>Tier 3 – trusted device + IP Protection</vt:lpstr>
      <vt:lpstr>PowerPoint Presentation</vt:lpstr>
      <vt:lpstr>SECURITY Boot loader reference project </vt:lpstr>
      <vt:lpstr>Build secure boot loader</vt:lpstr>
      <vt:lpstr>Device Personalization</vt:lpstr>
      <vt:lpstr>Mastering firmware</vt:lpstr>
      <vt:lpstr>Deploy firmware</vt:lpstr>
      <vt:lpstr>Mastering firmware for update</vt:lpstr>
      <vt:lpstr>download firmware update</vt:lpstr>
      <vt:lpstr>PowerPoint Presentation</vt:lpstr>
      <vt:lpstr>Implementation planning5</vt:lpstr>
      <vt:lpstr>Security policy planning template</vt:lpstr>
      <vt:lpstr>Security policy planning template – SAMPLE</vt:lpstr>
      <vt:lpstr>planning for secure boot implementation</vt:lpstr>
      <vt:lpstr>planning for secure boot implementation</vt:lpstr>
      <vt:lpstr>PowerPoint Presentation</vt:lpstr>
      <vt:lpstr>Secure IoT connection with Cloud</vt:lpstr>
      <vt:lpstr>NetX Secure™</vt:lpstr>
      <vt:lpstr>MQTT for NetX Duo™</vt:lpstr>
      <vt:lpstr>Bringing it all together</vt:lpstr>
      <vt:lpstr>Synergy Enterprise Cloud Toolbox</vt:lpstr>
      <vt:lpstr>Synergy enterprise cloud toolbox</vt:lpstr>
      <vt:lpstr>PK-Cloud1 Kit</vt:lpstr>
      <vt:lpstr>system architecture Synergy Enterprise Cloud Toolbox</vt:lpstr>
      <vt:lpstr>Dashboard features</vt:lpstr>
      <vt:lpstr>Go from demo to application</vt:lpstr>
      <vt:lpstr>PowerPoint Presentation</vt:lpstr>
      <vt:lpstr>Renesas Synergy Security solution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2016-10-12T11:57:39Z</dcterms:created>
  <dcterms:modified xsi:type="dcterms:W3CDTF">2018-01-08T02:12:12Z</dcterms:modified>
  <cp:category/>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0x01010074A38AE450113E4C96B395CE06DFD5EC</vt:lpwstr>
  </property>
</Properties>
</file>